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3"/>
  </p:notesMasterIdLst>
  <p:sldIdLst>
    <p:sldId id="262" r:id="rId2"/>
    <p:sldId id="266" r:id="rId3"/>
    <p:sldId id="263" r:id="rId4"/>
    <p:sldId id="264" r:id="rId5"/>
    <p:sldId id="265" r:id="rId6"/>
    <p:sldId id="268" r:id="rId7"/>
    <p:sldId id="269" r:id="rId8"/>
    <p:sldId id="270" r:id="rId9"/>
    <p:sldId id="272" r:id="rId10"/>
    <p:sldId id="271" r:id="rId11"/>
    <p:sldId id="273" r:id="rId12"/>
  </p:sldIdLst>
  <p:sldSz cx="9906000" cy="6858000" type="A4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2" pos="5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5071" autoAdjust="0"/>
  </p:normalViewPr>
  <p:slideViewPr>
    <p:cSldViewPr snapToGrid="0" showGuides="1">
      <p:cViewPr varScale="1">
        <p:scale>
          <a:sx n="80" d="100"/>
          <a:sy n="80" d="100"/>
        </p:scale>
        <p:origin x="1358" y="48"/>
      </p:cViewPr>
      <p:guideLst>
        <p:guide orient="horz" pos="323"/>
        <p:guide pos="5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5B8F2-8645-4EEF-A131-E74F6391BBCA}" type="datetimeFigureOut">
              <a:rPr lang="fr-FR" smtClean="0"/>
              <a:t>05/11/2019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87D72-ED9D-497C-8207-328504A08B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8736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EE766-2BE6-4F78-99DD-FC60109BE38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8075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4530"/>
            <a:ext cx="74295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360362"/>
            <a:ext cx="2135981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7" y="360365"/>
            <a:ext cx="6284119" cy="5811837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8" y="1712423"/>
            <a:ext cx="8543925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8" y="4552636"/>
            <a:ext cx="8543925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666" y="1828803"/>
            <a:ext cx="4210050" cy="4351337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8803"/>
            <a:ext cx="4210050" cy="4351337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666" y="1681852"/>
            <a:ext cx="4189413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6666" y="2507553"/>
            <a:ext cx="4189413" cy="3680525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4" y="1681851"/>
            <a:ext cx="421005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4" y="2507553"/>
            <a:ext cx="4210051" cy="3680525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 smtClean="0"/>
              <a:t>11/5/2019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 smtClean="0"/>
              <a:t>11/5/2019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 smtClean="0"/>
              <a:t>11/5/2019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15" y="457203"/>
            <a:ext cx="3194685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0051" y="990600"/>
            <a:ext cx="5014913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3515" y="2057399"/>
            <a:ext cx="3194685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15" y="457200"/>
            <a:ext cx="3194685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0051" y="990600"/>
            <a:ext cx="5014913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3515" y="2057400"/>
            <a:ext cx="3194685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 smtClean="0"/>
              <a:t>11/5/2019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667" y="365760"/>
            <a:ext cx="8543925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667" y="1828803"/>
            <a:ext cx="8543925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 smtClean="0"/>
              <a:t>11/5/2019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3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01741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agglopole-provence.fr/filemanager/download/1990/Fabriquer%20soi-m%C3%AAme%20son%20composteur%20-%20Fiche%20technique%20Graine%20Paca%20G%C3%A9res%20Ademe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microsoft.com/office/2007/relationships/media" Target="../media/media7.mp4"/><Relationship Id="rId18" Type="http://schemas.openxmlformats.org/officeDocument/2006/relationships/video" Target="../media/media9.mp4"/><Relationship Id="rId26" Type="http://schemas.openxmlformats.org/officeDocument/2006/relationships/image" Target="../media/image19.png"/><Relationship Id="rId3" Type="http://schemas.microsoft.com/office/2007/relationships/media" Target="../media/media2.mp4"/><Relationship Id="rId21" Type="http://schemas.openxmlformats.org/officeDocument/2006/relationships/slideLayout" Target="../slideLayouts/slideLayout2.xml"/><Relationship Id="rId7" Type="http://schemas.microsoft.com/office/2007/relationships/media" Target="../media/media4.mp4"/><Relationship Id="rId12" Type="http://schemas.openxmlformats.org/officeDocument/2006/relationships/video" Target="../media/media6.mp4"/><Relationship Id="rId17" Type="http://schemas.microsoft.com/office/2007/relationships/media" Target="../media/media9.mp4"/><Relationship Id="rId25" Type="http://schemas.openxmlformats.org/officeDocument/2006/relationships/image" Target="../media/image18.png"/><Relationship Id="rId2" Type="http://schemas.openxmlformats.org/officeDocument/2006/relationships/video" Target="../media/media1.mp4"/><Relationship Id="rId16" Type="http://schemas.openxmlformats.org/officeDocument/2006/relationships/video" Target="../media/media8.mp4"/><Relationship Id="rId20" Type="http://schemas.openxmlformats.org/officeDocument/2006/relationships/video" Target="../media/media10.mp4"/><Relationship Id="rId29" Type="http://schemas.openxmlformats.org/officeDocument/2006/relationships/image" Target="../media/image22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microsoft.com/office/2007/relationships/media" Target="../media/media6.mp4"/><Relationship Id="rId24" Type="http://schemas.openxmlformats.org/officeDocument/2006/relationships/image" Target="../media/image17.png"/><Relationship Id="rId32" Type="http://schemas.openxmlformats.org/officeDocument/2006/relationships/image" Target="../media/image25.png"/><Relationship Id="rId5" Type="http://schemas.microsoft.com/office/2007/relationships/media" Target="../media/media3.mp4"/><Relationship Id="rId15" Type="http://schemas.microsoft.com/office/2007/relationships/media" Target="../media/media8.mp4"/><Relationship Id="rId23" Type="http://schemas.openxmlformats.org/officeDocument/2006/relationships/image" Target="../media/image16.png"/><Relationship Id="rId28" Type="http://schemas.openxmlformats.org/officeDocument/2006/relationships/image" Target="../media/image21.png"/><Relationship Id="rId10" Type="http://schemas.openxmlformats.org/officeDocument/2006/relationships/video" Target="../media/media5.mp4"/><Relationship Id="rId19" Type="http://schemas.microsoft.com/office/2007/relationships/media" Target="../media/media10.mp4"/><Relationship Id="rId31" Type="http://schemas.openxmlformats.org/officeDocument/2006/relationships/image" Target="../media/image24.png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video" Target="../media/media7.mp4"/><Relationship Id="rId22" Type="http://schemas.openxmlformats.org/officeDocument/2006/relationships/hyperlink" Target="https://fr.wikihow.com/fabriquer-une-poubelle-%C3%A0-compost" TargetMode="External"/><Relationship Id="rId27" Type="http://schemas.openxmlformats.org/officeDocument/2006/relationships/image" Target="../media/image20.png"/><Relationship Id="rId30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507" y="5533564"/>
            <a:ext cx="2388986" cy="1293549"/>
          </a:xfrm>
          <a:prstGeom prst="rect">
            <a:avLst/>
          </a:prstGeom>
        </p:spPr>
      </p:pic>
      <p:sp>
        <p:nvSpPr>
          <p:cNvPr id="9" name="Sous-titre 2"/>
          <p:cNvSpPr txBox="1">
            <a:spLocks/>
          </p:cNvSpPr>
          <p:nvPr/>
        </p:nvSpPr>
        <p:spPr>
          <a:xfrm>
            <a:off x="447675" y="2741388"/>
            <a:ext cx="9239250" cy="2531652"/>
          </a:xfrm>
          <a:prstGeom prst="rect">
            <a:avLst/>
          </a:prstGeom>
        </p:spPr>
        <p:txBody>
          <a:bodyPr vert="horz" lIns="74295" tIns="37148" rIns="74295" bIns="3714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000" dirty="0"/>
              <a:t>Module 1:</a:t>
            </a:r>
          </a:p>
          <a:p>
            <a:endParaRPr lang="fr-FR" sz="2000" dirty="0"/>
          </a:p>
          <a:p>
            <a:pPr marL="514350" indent="-514350">
              <a:buFont typeface="+mj-lt"/>
              <a:buAutoNum type="arabicPeriod"/>
            </a:pPr>
            <a:r>
              <a:rPr lang="fr-FR" sz="2000" dirty="0"/>
              <a:t> Découvrir le fonctionnement d’un </a:t>
            </a:r>
            <a:r>
              <a:rPr lang="fr-FR" sz="2000" dirty="0" err="1"/>
              <a:t>Compostou</a:t>
            </a:r>
            <a:r>
              <a:rPr lang="fr-FR" sz="2000" dirty="0"/>
              <a:t> (composteur collectif)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000" dirty="0"/>
              <a:t>Connaître d’autres modèles de composteurs domestiques à fabriquer </a:t>
            </a:r>
            <a:r>
              <a:rPr lang="fr-FR" sz="2000" dirty="0" smtClean="0"/>
              <a:t>soi-même</a:t>
            </a:r>
            <a:endParaRPr lang="fr-FR" sz="2000" dirty="0"/>
          </a:p>
          <a:p>
            <a:pPr marL="514350" indent="-514350">
              <a:buFont typeface="+mj-lt"/>
              <a:buAutoNum type="arabicPeriod"/>
            </a:pPr>
            <a:r>
              <a:rPr lang="fr-FR" sz="2000" dirty="0"/>
              <a:t>Comparer les modèles et les matériaux existants</a:t>
            </a:r>
            <a:endParaRPr lang="fr-FR" sz="2000" dirty="0">
              <a:solidFill>
                <a:srgbClr val="000000"/>
              </a:solidFill>
              <a:latin typeface="Futura MdCn BT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91"/>
          <a:stretch/>
        </p:blipFill>
        <p:spPr>
          <a:xfrm>
            <a:off x="2994206" y="1463614"/>
            <a:ext cx="3917593" cy="1176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2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34025" y="1972360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fr-FR" dirty="0"/>
              <a:t>Comparer les modèles et les matériaux existants</a:t>
            </a:r>
            <a:endParaRPr lang="fr-FR" dirty="0">
              <a:solidFill>
                <a:srgbClr val="000000"/>
              </a:solidFill>
              <a:latin typeface="Futura MdCn BT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69350" t="31482" r="10450" b="24074"/>
          <a:stretch/>
        </p:blipFill>
        <p:spPr>
          <a:xfrm>
            <a:off x="335280" y="1371600"/>
            <a:ext cx="5130800" cy="381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35642" y="5181600"/>
            <a:ext cx="113043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" dirty="0"/>
              <a:t>https://www.sicoval.fr</a:t>
            </a:r>
          </a:p>
        </p:txBody>
      </p:sp>
    </p:spTree>
    <p:extLst>
      <p:ext uri="{BB962C8B-B14F-4D97-AF65-F5344CB8AC3E}">
        <p14:creationId xmlns:p14="http://schemas.microsoft.com/office/powerpoint/2010/main" val="293454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70519" t="2080" r="9943" b="24986"/>
          <a:stretch/>
        </p:blipFill>
        <p:spPr>
          <a:xfrm>
            <a:off x="2407286" y="512763"/>
            <a:ext cx="5036532" cy="634523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05760" y="3373120"/>
            <a:ext cx="1016000" cy="20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5709920" y="3373120"/>
            <a:ext cx="1016000" cy="20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5709920" y="6624320"/>
            <a:ext cx="1016000" cy="20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2873549" y="6604000"/>
            <a:ext cx="1016000" cy="20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71450" y="933450"/>
            <a:ext cx="1911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Composteurs bois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171450" y="4343400"/>
            <a:ext cx="2438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Composteurs plastiques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7353300" y="512763"/>
            <a:ext cx="2476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+: matériau écologique, renouvelable, réparable, économique, perméable</a:t>
            </a:r>
            <a:endParaRPr lang="fr-FR" sz="1600" dirty="0"/>
          </a:p>
        </p:txBody>
      </p:sp>
      <p:sp>
        <p:nvSpPr>
          <p:cNvPr id="10" name="ZoneTexte 9"/>
          <p:cNvSpPr txBox="1"/>
          <p:nvPr/>
        </p:nvSpPr>
        <p:spPr>
          <a:xfrm>
            <a:off x="7353300" y="1598613"/>
            <a:ext cx="24765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-: après 4-5 ans, vis qui rouillent, planches du bas qui pourrissent. Chaque année les planches gonflent (prévoir espaces de dilatation). Si possible prendre du bois classe 3 ou 4 et des vis inox</a:t>
            </a:r>
            <a:endParaRPr lang="fr-FR" sz="1600" dirty="0"/>
          </a:p>
        </p:txBody>
      </p:sp>
      <p:sp>
        <p:nvSpPr>
          <p:cNvPr id="11" name="ZoneTexte 10"/>
          <p:cNvSpPr txBox="1"/>
          <p:nvPr/>
        </p:nvSpPr>
        <p:spPr>
          <a:xfrm>
            <a:off x="7353300" y="4246563"/>
            <a:ext cx="2476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+: économique, résistant, plastique recyclé, confine bien la chaleur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7353300" y="5332413"/>
            <a:ext cx="247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-: difficilement réparable, imperméable à l’eau (on doit gérer le taux d’humidité), libère des composés organiques volatiles.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29209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1" y="1036320"/>
            <a:ext cx="5215466" cy="3911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687060" y="1541195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/>
              <a:t> Découvrir le fonctionnement d’un </a:t>
            </a:r>
            <a:r>
              <a:rPr lang="fr-FR" dirty="0" err="1"/>
              <a:t>Compostou</a:t>
            </a:r>
            <a:r>
              <a:rPr lang="fr-FR" dirty="0"/>
              <a:t> (composteur collectif)</a:t>
            </a:r>
          </a:p>
        </p:txBody>
      </p:sp>
    </p:spTree>
    <p:extLst>
      <p:ext uri="{BB962C8B-B14F-4D97-AF65-F5344CB8AC3E}">
        <p14:creationId xmlns:p14="http://schemas.microsoft.com/office/powerpoint/2010/main" val="320713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68673" t="28" r="8711" b="6068"/>
          <a:stretch/>
        </p:blipFill>
        <p:spPr>
          <a:xfrm>
            <a:off x="130075" y="281354"/>
            <a:ext cx="4534099" cy="635390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/>
          <a:srcRect l="69211" t="941" r="9019" b="7436"/>
          <a:stretch/>
        </p:blipFill>
        <p:spPr>
          <a:xfrm>
            <a:off x="4875190" y="512763"/>
            <a:ext cx="4466920" cy="634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2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69135" t="2307" r="9096" b="6752"/>
          <a:stretch/>
        </p:blipFill>
        <p:spPr>
          <a:xfrm>
            <a:off x="318409" y="512763"/>
            <a:ext cx="4417714" cy="622850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/>
          <a:srcRect l="69923" t="67493" r="9788" b="5384"/>
          <a:stretch/>
        </p:blipFill>
        <p:spPr>
          <a:xfrm>
            <a:off x="5065394" y="4374387"/>
            <a:ext cx="4840606" cy="218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71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 t="35937" r="7684" b="17681"/>
          <a:stretch/>
        </p:blipFill>
        <p:spPr bwMode="auto">
          <a:xfrm>
            <a:off x="381001" y="1277257"/>
            <a:ext cx="9144000" cy="4143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755588" y="260649"/>
            <a:ext cx="844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Montage et démontage biannuel du composteur</a:t>
            </a:r>
            <a:endParaRPr lang="fr-FR" sz="3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other" panose="00000400000000000000" pitchFamily="2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0512" y="5733256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Tous les  4 à 6 mois, les modules en bois qui composent le composteur sont déplacés, ce qui permet aux planches de sécher et allonge la durée de vie du composteur.</a:t>
            </a:r>
          </a:p>
          <a:p>
            <a:r>
              <a:rPr lang="fr-FR" dirty="0"/>
              <a:t>Le compost reste sur place et sert directement à la culture de végétaux.</a:t>
            </a:r>
          </a:p>
        </p:txBody>
      </p:sp>
    </p:spTree>
    <p:extLst>
      <p:ext uri="{BB962C8B-B14F-4D97-AF65-F5344CB8AC3E}">
        <p14:creationId xmlns:p14="http://schemas.microsoft.com/office/powerpoint/2010/main" val="31298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758180" y="1988235"/>
            <a:ext cx="41478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fr-FR" dirty="0"/>
              <a:t>Connaître d’autres modèles de composteurs domestiques à fabriquer soi-même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303338"/>
            <a:ext cx="2893695" cy="289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5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702733"/>
            <a:ext cx="3898902" cy="259926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625" y="512763"/>
            <a:ext cx="2893695" cy="289369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556000"/>
            <a:ext cx="1693220" cy="243586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662" y="3647440"/>
            <a:ext cx="2621280" cy="26212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319" y="3520122"/>
            <a:ext cx="2507615" cy="250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61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1140" y="6441500"/>
            <a:ext cx="870966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>
                <a:hlinkClick r:id="rId2"/>
              </a:rPr>
              <a:t>https://www.agglopole-provence.fr/filemanager/download/1990/Fabriquer%20soi-m%C3%AAme%20son%20composteur%20-%20Fiche%20technique%20Graine%20Paca%20G%C3%A9res%20Ademe.pdf</a:t>
            </a:r>
            <a:r>
              <a:rPr lang="fr-FR" sz="800" dirty="0"/>
              <a:t>.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68950" t="963" r="9050" b="6000"/>
          <a:stretch/>
        </p:blipFill>
        <p:spPr>
          <a:xfrm>
            <a:off x="5267669" y="101660"/>
            <a:ext cx="4199856" cy="599434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68950" t="1852" r="8950" b="6000"/>
          <a:stretch/>
        </p:blipFill>
        <p:spPr>
          <a:xfrm>
            <a:off x="529602" y="162620"/>
            <a:ext cx="4461841" cy="627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9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2900" y="6519446"/>
            <a:ext cx="4953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800" dirty="0">
                <a:hlinkClick r:id="rId22"/>
              </a:rPr>
              <a:t>https://fr.wikihow.com/fabriquer-une-poubelle-%</a:t>
            </a:r>
            <a:r>
              <a:rPr lang="fr-FR" sz="800" dirty="0" smtClean="0">
                <a:hlinkClick r:id="rId22"/>
              </a:rPr>
              <a:t>C3%A0-compost</a:t>
            </a:r>
            <a:endParaRPr lang="fr-FR" sz="800" dirty="0" smtClean="0"/>
          </a:p>
          <a:p>
            <a:endParaRPr lang="fr-FR" sz="800" dirty="0"/>
          </a:p>
        </p:txBody>
      </p:sp>
      <p:pic>
        <p:nvPicPr>
          <p:cNvPr id="5" name="Build a Compost Bin Step 1.36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87325" y="139700"/>
            <a:ext cx="1920000" cy="1080000"/>
          </a:xfrm>
          <a:prstGeom prst="rect">
            <a:avLst/>
          </a:prstGeom>
        </p:spPr>
      </p:pic>
      <p:pic>
        <p:nvPicPr>
          <p:cNvPr id="6" name="Build a Compost Bin Step 2.360p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156200" y="123825"/>
            <a:ext cx="1920000" cy="1080000"/>
          </a:xfrm>
          <a:prstGeom prst="rect">
            <a:avLst/>
          </a:prstGeom>
        </p:spPr>
      </p:pic>
      <p:pic>
        <p:nvPicPr>
          <p:cNvPr id="7" name="Build a Compost Bin Step 3.360p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87325" y="1324477"/>
            <a:ext cx="1920000" cy="1080000"/>
          </a:xfrm>
          <a:prstGeom prst="rect">
            <a:avLst/>
          </a:prstGeom>
        </p:spPr>
      </p:pic>
      <p:pic>
        <p:nvPicPr>
          <p:cNvPr id="8" name="Build a Compost Bin Step 4.360p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156200" y="1308602"/>
            <a:ext cx="1920000" cy="1080000"/>
          </a:xfrm>
          <a:prstGeom prst="rect">
            <a:avLst/>
          </a:prstGeom>
        </p:spPr>
      </p:pic>
      <p:pic>
        <p:nvPicPr>
          <p:cNvPr id="9" name="Build a Compost Bin Step 5.360p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156200" y="2493379"/>
            <a:ext cx="1920000" cy="1080000"/>
          </a:xfrm>
          <a:prstGeom prst="rect">
            <a:avLst/>
          </a:prstGeom>
        </p:spPr>
      </p:pic>
      <p:pic>
        <p:nvPicPr>
          <p:cNvPr id="10" name="Build a Compost Bin Step 6.360p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187325" y="2493379"/>
            <a:ext cx="1920000" cy="1080000"/>
          </a:xfrm>
          <a:prstGeom prst="rect">
            <a:avLst/>
          </a:prstGeom>
        </p:spPr>
      </p:pic>
      <p:pic>
        <p:nvPicPr>
          <p:cNvPr id="11" name="Build a Compost Bin Step 7.360p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87325" y="3662281"/>
            <a:ext cx="1920000" cy="1080000"/>
          </a:xfrm>
          <a:prstGeom prst="rect">
            <a:avLst/>
          </a:prstGeom>
        </p:spPr>
      </p:pic>
      <p:pic>
        <p:nvPicPr>
          <p:cNvPr id="12" name="Build a Compost Bin Step 8.360p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5156200" y="3662281"/>
            <a:ext cx="1920000" cy="1080000"/>
          </a:xfrm>
          <a:prstGeom prst="rect">
            <a:avLst/>
          </a:prstGeom>
        </p:spPr>
      </p:pic>
      <p:pic>
        <p:nvPicPr>
          <p:cNvPr id="13" name="Build a Compost Bin Step 9.360p">
            <a:hlinkClick r:id="" action="ppaction://media"/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87325" y="4810544"/>
            <a:ext cx="1920000" cy="1080000"/>
          </a:xfrm>
          <a:prstGeom prst="rect">
            <a:avLst/>
          </a:prstGeom>
        </p:spPr>
      </p:pic>
      <p:pic>
        <p:nvPicPr>
          <p:cNvPr id="14" name="Build a Compost Bin Step 19 Version 2.360p">
            <a:hlinkClick r:id="" action="ppaction://media"/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5156200" y="4810544"/>
            <a:ext cx="192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67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0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4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0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87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24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8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4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1" repeatCount="indefinite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7" repeatCount="indefinite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3" repeatCount="indefinite" fill="remove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49" repeatCount="indefinite" fill="remove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55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61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67" repeatCount="indefinite" fill="remove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73" repeatCount="indefinite" fill="remove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8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9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4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Salle d’ions</Template>
  <TotalTime>7878</TotalTime>
  <Words>211</Words>
  <Application>Microsoft Office PowerPoint</Application>
  <PresentationFormat>Format A4 (210 x 297 mm)</PresentationFormat>
  <Paragraphs>21</Paragraphs>
  <Slides>11</Slides>
  <Notes>1</Notes>
  <HiddenSlides>0</HiddenSlides>
  <MMClips>10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Another</vt:lpstr>
      <vt:lpstr>Arial</vt:lpstr>
      <vt:lpstr>Calibri</vt:lpstr>
      <vt:lpstr>Calibri Light</vt:lpstr>
      <vt:lpstr>Futura MdCn BT</vt:lpstr>
      <vt:lpstr>Wingdings 2</vt:lpstr>
      <vt:lpstr>HDOfficeLightV0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Univ-Tours.fr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Sébastien Moreau</dc:creator>
  <cp:lastModifiedBy>Sébastien Moreau</cp:lastModifiedBy>
  <cp:revision>93</cp:revision>
  <cp:lastPrinted>2019-10-25T14:42:15Z</cp:lastPrinted>
  <dcterms:created xsi:type="dcterms:W3CDTF">2019-06-24T13:56:56Z</dcterms:created>
  <dcterms:modified xsi:type="dcterms:W3CDTF">2019-11-05T11:55:10Z</dcterms:modified>
</cp:coreProperties>
</file>