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39" r:id="rId3"/>
    <p:sldId id="346" r:id="rId4"/>
    <p:sldId id="347" r:id="rId5"/>
    <p:sldId id="353" r:id="rId6"/>
    <p:sldId id="348" r:id="rId7"/>
    <p:sldId id="349" r:id="rId8"/>
    <p:sldId id="350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3" autoAdjust="0"/>
    <p:restoredTop sz="95071" autoAdjust="0"/>
  </p:normalViewPr>
  <p:slideViewPr>
    <p:cSldViewPr snapToGrid="0" showGuides="1">
      <p:cViewPr varScale="1">
        <p:scale>
          <a:sx n="80" d="100"/>
          <a:sy n="80" d="100"/>
        </p:scale>
        <p:origin x="614" y="3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A003A0-AF44-4C8F-8F45-20108F8F221D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FA1CF-1665-4F93-A8D0-D23738AB1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9876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419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1480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0743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788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7643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6901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1773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107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5911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1475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5321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E04C2-2A66-4491-936C-EC50C205BB3C}" type="datetimeFigureOut">
              <a:rPr lang="fr-FR" smtClean="0"/>
              <a:t>25/10/2019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7DAF0-8270-4BC2-A1FD-C402C8FFC0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392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is-st.org/upload/Fiche%20AT%20MP%20-%20menuiserie%202016%20charte.pd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is-st.org/upload/Fiche%20AT%20MP%20-%20menuiserie%202016%20charte.pd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is-st.org/upload/FICHE%20EPI%20menuisier%20v3.pdf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854" y="4999322"/>
            <a:ext cx="2940291" cy="1592060"/>
          </a:xfrm>
          <a:prstGeom prst="rect">
            <a:avLst/>
          </a:prstGeom>
        </p:spPr>
      </p:pic>
      <p:sp>
        <p:nvSpPr>
          <p:cNvPr id="9" name="Sous-titre 2"/>
          <p:cNvSpPr txBox="1">
            <a:spLocks/>
          </p:cNvSpPr>
          <p:nvPr/>
        </p:nvSpPr>
        <p:spPr>
          <a:xfrm>
            <a:off x="2002971" y="3235540"/>
            <a:ext cx="8186058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000" dirty="0" smtClean="0"/>
              <a:t>Module 2:</a:t>
            </a:r>
          </a:p>
          <a:p>
            <a:pPr marL="457200" indent="-457200" algn="ctr">
              <a:buFont typeface="Arial" panose="020B0604020202020204" pitchFamily="34" charset="0"/>
              <a:buAutoNum type="arabicPeriod"/>
            </a:pPr>
            <a:r>
              <a:rPr lang="fr-FR" sz="2000" dirty="0" smtClean="0">
                <a:solidFill>
                  <a:srgbClr val="000000"/>
                </a:solidFill>
                <a:latin typeface="Futura MdCn BT"/>
              </a:rPr>
              <a:t>Travailler le bois, découper et percer en toute sécurité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91"/>
          <a:stretch/>
        </p:blipFill>
        <p:spPr>
          <a:xfrm>
            <a:off x="3685173" y="1010063"/>
            <a:ext cx="4821653" cy="144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08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0" y="1600199"/>
            <a:ext cx="5852745" cy="390378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68448" y="5503980"/>
            <a:ext cx="98937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/>
              <a:t>regionsjob.com</a:t>
            </a:r>
          </a:p>
        </p:txBody>
      </p:sp>
      <p:sp>
        <p:nvSpPr>
          <p:cNvPr id="6" name="Rectangle 5"/>
          <p:cNvSpPr/>
          <p:nvPr/>
        </p:nvSpPr>
        <p:spPr>
          <a:xfrm>
            <a:off x="5948222" y="2144876"/>
            <a:ext cx="6152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AutoNum type="arabicPeriod"/>
            </a:pPr>
            <a:r>
              <a:rPr lang="fr-FR" dirty="0">
                <a:solidFill>
                  <a:srgbClr val="000000"/>
                </a:solidFill>
                <a:latin typeface="Futura MdCn BT"/>
              </a:rPr>
              <a:t>Travailler le bois, découper et percer en toute sécurité</a:t>
            </a:r>
          </a:p>
        </p:txBody>
      </p:sp>
    </p:spTree>
    <p:extLst>
      <p:ext uri="{BB962C8B-B14F-4D97-AF65-F5344CB8AC3E}">
        <p14:creationId xmlns:p14="http://schemas.microsoft.com/office/powerpoint/2010/main" val="204677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1692965" y="227841"/>
            <a:ext cx="9144000" cy="537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 smtClean="0">
                <a:latin typeface="Arial" charset="0"/>
                <a:ea typeface="Arial" charset="0"/>
                <a:cs typeface="Arial" charset="0"/>
              </a:rPr>
              <a:t>Sinistralité 2016 Menuiserie</a:t>
            </a:r>
            <a:endParaRPr lang="fr-FR" sz="36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5" name="Connecteur droit 4"/>
          <p:cNvCxnSpPr/>
          <p:nvPr/>
        </p:nvCxnSpPr>
        <p:spPr>
          <a:xfrm flipV="1">
            <a:off x="0" y="765313"/>
            <a:ext cx="12192000" cy="19878"/>
          </a:xfrm>
          <a:prstGeom prst="line">
            <a:avLst/>
          </a:prstGeom>
          <a:ln w="63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68846" t="8353" r="20046" b="49721"/>
          <a:stretch/>
        </p:blipFill>
        <p:spPr>
          <a:xfrm>
            <a:off x="-50872" y="1074419"/>
            <a:ext cx="3475349" cy="442722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/>
          <a:srcRect l="79704" t="10411" r="9052" b="68997"/>
          <a:stretch/>
        </p:blipFill>
        <p:spPr>
          <a:xfrm>
            <a:off x="3285581" y="1678329"/>
            <a:ext cx="4538506" cy="280524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/>
          <a:srcRect l="80638" t="31915" r="9512" b="44530"/>
          <a:stretch/>
        </p:blipFill>
        <p:spPr>
          <a:xfrm>
            <a:off x="7824087" y="1322663"/>
            <a:ext cx="4479081" cy="361509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37581" y="6509435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000" dirty="0">
                <a:hlinkClick r:id="rId3"/>
              </a:rPr>
              <a:t>http://www.iris-st.org/upload/Fiche%20AT%20MP%20-%</a:t>
            </a:r>
            <a:r>
              <a:rPr lang="fr-FR" sz="1000" dirty="0" smtClean="0">
                <a:hlinkClick r:id="rId3"/>
              </a:rPr>
              <a:t>20menuiserie%202016%20charte.pdf</a:t>
            </a:r>
            <a:endParaRPr lang="fr-FR" sz="1000" dirty="0"/>
          </a:p>
        </p:txBody>
      </p:sp>
      <p:sp>
        <p:nvSpPr>
          <p:cNvPr id="12" name="Rectangle 11"/>
          <p:cNvSpPr/>
          <p:nvPr/>
        </p:nvSpPr>
        <p:spPr>
          <a:xfrm>
            <a:off x="237581" y="6145237"/>
            <a:ext cx="96862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Arial" panose="020B0604020202020204" pitchFamily="34" charset="0"/>
              </a:rPr>
              <a:t>Source: Institut </a:t>
            </a:r>
            <a:r>
              <a:rPr lang="fr-FR" dirty="0">
                <a:latin typeface="Arial" panose="020B0604020202020204" pitchFamily="34" charset="0"/>
              </a:rPr>
              <a:t>de Recherche et d'Innovation sur la Santé et la Sécurité au Travail (IRIS-ST)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398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1692965" y="227841"/>
            <a:ext cx="9144000" cy="537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 smtClean="0">
                <a:latin typeface="Arial" charset="0"/>
                <a:ea typeface="Arial" charset="0"/>
                <a:cs typeface="Arial" charset="0"/>
              </a:rPr>
              <a:t>Sinistralité 2016 Menuiserie</a:t>
            </a:r>
            <a:endParaRPr lang="fr-FR" sz="36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5" name="Connecteur droit 4"/>
          <p:cNvCxnSpPr/>
          <p:nvPr/>
        </p:nvCxnSpPr>
        <p:spPr>
          <a:xfrm flipV="1">
            <a:off x="0" y="765313"/>
            <a:ext cx="12192000" cy="19878"/>
          </a:xfrm>
          <a:prstGeom prst="line">
            <a:avLst/>
          </a:prstGeom>
          <a:ln w="63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l="80354" t="55003" r="8692" b="5612"/>
          <a:stretch/>
        </p:blipFill>
        <p:spPr>
          <a:xfrm>
            <a:off x="6845410" y="2244255"/>
            <a:ext cx="3338733" cy="4051495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2"/>
          <a:srcRect l="69054" t="47916" r="19496" b="7047"/>
          <a:stretch/>
        </p:blipFill>
        <p:spPr>
          <a:xfrm>
            <a:off x="1227482" y="1196105"/>
            <a:ext cx="4060797" cy="539075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221821" y="6475282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000" dirty="0">
                <a:hlinkClick r:id="rId3"/>
              </a:rPr>
              <a:t>http://www.iris-st.org/upload/Fiche%20AT%20MP%20-%</a:t>
            </a:r>
            <a:r>
              <a:rPr lang="fr-FR" sz="1000" dirty="0" smtClean="0">
                <a:hlinkClick r:id="rId3"/>
              </a:rPr>
              <a:t>20menuiserie%202016%20charte.pdf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894721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1692965" y="227841"/>
            <a:ext cx="9144000" cy="537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 smtClean="0">
                <a:latin typeface="Arial" charset="0"/>
                <a:ea typeface="Arial" charset="0"/>
                <a:cs typeface="Arial" charset="0"/>
              </a:rPr>
              <a:t>Les 9 principes de prévention</a:t>
            </a:r>
            <a:endParaRPr lang="fr-FR" sz="36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5" name="Connecteur droit 4"/>
          <p:cNvCxnSpPr/>
          <p:nvPr/>
        </p:nvCxnSpPr>
        <p:spPr>
          <a:xfrm flipV="1">
            <a:off x="0" y="765313"/>
            <a:ext cx="12192000" cy="19878"/>
          </a:xfrm>
          <a:prstGeom prst="line">
            <a:avLst/>
          </a:prstGeom>
          <a:ln w="63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l="65154" t="16439" r="3616" b="16097"/>
          <a:stretch/>
        </p:blipFill>
        <p:spPr>
          <a:xfrm>
            <a:off x="2187977" y="1125416"/>
            <a:ext cx="7862937" cy="573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68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1692965" y="227841"/>
            <a:ext cx="9144000" cy="537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 smtClean="0">
                <a:latin typeface="Arial" charset="0"/>
                <a:ea typeface="Arial" charset="0"/>
                <a:cs typeface="Arial" charset="0"/>
              </a:rPr>
              <a:t>Se protéger</a:t>
            </a:r>
            <a:endParaRPr lang="fr-FR" sz="36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5" name="Connecteur droit 4"/>
          <p:cNvCxnSpPr/>
          <p:nvPr/>
        </p:nvCxnSpPr>
        <p:spPr>
          <a:xfrm flipV="1">
            <a:off x="0" y="765313"/>
            <a:ext cx="12192000" cy="19878"/>
          </a:xfrm>
          <a:prstGeom prst="line">
            <a:avLst/>
          </a:prstGeom>
          <a:ln w="63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68692" t="5499" r="8693" b="5613"/>
          <a:stretch/>
        </p:blipFill>
        <p:spPr>
          <a:xfrm>
            <a:off x="586154" y="961292"/>
            <a:ext cx="4445212" cy="58967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126267" y="6611779"/>
            <a:ext cx="391550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hlinkClick r:id="rId3"/>
              </a:rPr>
              <a:t>http://</a:t>
            </a:r>
            <a:r>
              <a:rPr lang="fr-FR" sz="1000" dirty="0" smtClean="0">
                <a:hlinkClick r:id="rId3"/>
              </a:rPr>
              <a:t>www.iris-st.org/upload/FICHE%20EPI%20menuisier%20v3.pdf</a:t>
            </a:r>
            <a:endParaRPr lang="fr-FR" sz="1000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505022"/>
              </p:ext>
            </p:extLst>
          </p:nvPr>
        </p:nvGraphicFramePr>
        <p:xfrm>
          <a:off x="5126267" y="2154871"/>
          <a:ext cx="6237068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7414">
                  <a:extLst>
                    <a:ext uri="{9D8B030D-6E8A-4147-A177-3AD203B41FA5}">
                      <a16:colId xmlns:a16="http://schemas.microsoft.com/office/drawing/2014/main" val="2318635416"/>
                    </a:ext>
                  </a:extLst>
                </a:gridCol>
                <a:gridCol w="658858">
                  <a:extLst>
                    <a:ext uri="{9D8B030D-6E8A-4147-A177-3AD203B41FA5}">
                      <a16:colId xmlns:a16="http://schemas.microsoft.com/office/drawing/2014/main" val="2166225329"/>
                    </a:ext>
                  </a:extLst>
                </a:gridCol>
                <a:gridCol w="977476">
                  <a:extLst>
                    <a:ext uri="{9D8B030D-6E8A-4147-A177-3AD203B41FA5}">
                      <a16:colId xmlns:a16="http://schemas.microsoft.com/office/drawing/2014/main" val="3090957590"/>
                    </a:ext>
                  </a:extLst>
                </a:gridCol>
                <a:gridCol w="1448310">
                  <a:extLst>
                    <a:ext uri="{9D8B030D-6E8A-4147-A177-3AD203B41FA5}">
                      <a16:colId xmlns:a16="http://schemas.microsoft.com/office/drawing/2014/main" val="1430811645"/>
                    </a:ext>
                  </a:extLst>
                </a:gridCol>
                <a:gridCol w="1905010">
                  <a:extLst>
                    <a:ext uri="{9D8B030D-6E8A-4147-A177-3AD203B41FA5}">
                      <a16:colId xmlns:a16="http://schemas.microsoft.com/office/drawing/2014/main" val="3545257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Opérations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Gants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Masque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Casque antibruit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Lunettes de protection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309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Manutention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2216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Découpe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993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Ponçage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833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Perçage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6214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Vissage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913524"/>
                  </a:ext>
                </a:extLst>
              </a:tr>
            </a:tbl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5031366" y="961292"/>
            <a:ext cx="7160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Veuillez respecter </a:t>
            </a:r>
            <a:r>
              <a:rPr lang="fr-FR" dirty="0" smtClean="0">
                <a:solidFill>
                  <a:srgbClr val="FF0000"/>
                </a:solidFill>
              </a:rPr>
              <a:t>impérativement</a:t>
            </a:r>
            <a:r>
              <a:rPr lang="fr-FR" dirty="0" smtClean="0"/>
              <a:t> le port des EPI AVANT d’effectuer les opérations suivantes: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6308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1692965" y="227841"/>
            <a:ext cx="9144000" cy="537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 smtClean="0">
                <a:latin typeface="Arial" charset="0"/>
                <a:ea typeface="Arial" charset="0"/>
                <a:cs typeface="Arial" charset="0"/>
              </a:rPr>
              <a:t>Bien organiser son poste de travail</a:t>
            </a:r>
            <a:endParaRPr lang="fr-FR" sz="36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5" name="Connecteur droit 4"/>
          <p:cNvCxnSpPr/>
          <p:nvPr/>
        </p:nvCxnSpPr>
        <p:spPr>
          <a:xfrm flipV="1">
            <a:off x="0" y="765313"/>
            <a:ext cx="12192000" cy="19878"/>
          </a:xfrm>
          <a:prstGeom prst="line">
            <a:avLst/>
          </a:prstGeom>
          <a:ln w="63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Sécurité et santé en menuiseri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9200" y="866775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32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1692965" y="227841"/>
            <a:ext cx="9144000" cy="537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 smtClean="0">
                <a:latin typeface="Arial" charset="0"/>
                <a:ea typeface="Arial" charset="0"/>
                <a:cs typeface="Arial" charset="0"/>
              </a:rPr>
              <a:t>Bien organiser son poste de travail</a:t>
            </a:r>
            <a:endParaRPr lang="fr-FR" sz="36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5" name="Connecteur droit 4"/>
          <p:cNvCxnSpPr/>
          <p:nvPr/>
        </p:nvCxnSpPr>
        <p:spPr>
          <a:xfrm flipV="1">
            <a:off x="0" y="765313"/>
            <a:ext cx="12192000" cy="19878"/>
          </a:xfrm>
          <a:prstGeom prst="line">
            <a:avLst/>
          </a:prstGeom>
          <a:ln w="63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761999" y="1181100"/>
            <a:ext cx="92868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Veillez à maintenir votre espace de travail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 smtClean="0">
                <a:solidFill>
                  <a:srgbClr val="FF0000"/>
                </a:solidFill>
              </a:rPr>
              <a:t>Propre</a:t>
            </a:r>
          </a:p>
          <a:p>
            <a:pPr lvl="1"/>
            <a:r>
              <a:rPr lang="fr-FR" dirty="0" smtClean="0">
                <a:sym typeface="Wingdings" panose="05000000000000000000" pitchFamily="2" charset="2"/>
              </a:rPr>
              <a:t>	 </a:t>
            </a:r>
            <a:r>
              <a:rPr lang="fr-FR" dirty="0" smtClean="0"/>
              <a:t>nettoyer la poussière au fur et à mesure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fr-FR" b="1" dirty="0" smtClean="0">
                <a:solidFill>
                  <a:srgbClr val="FF0000"/>
                </a:solidFill>
              </a:rPr>
              <a:t>Ordonné</a:t>
            </a:r>
          </a:p>
          <a:p>
            <a:pPr marL="457200" lvl="2"/>
            <a:r>
              <a:rPr lang="fr-FR" dirty="0" smtClean="0">
                <a:sym typeface="Wingdings" panose="05000000000000000000" pitchFamily="2" charset="2"/>
              </a:rPr>
              <a:t>	 </a:t>
            </a:r>
            <a:r>
              <a:rPr lang="fr-FR" dirty="0" smtClean="0"/>
              <a:t>ranger </a:t>
            </a:r>
            <a:r>
              <a:rPr lang="fr-FR" dirty="0"/>
              <a:t>au fur et à </a:t>
            </a:r>
            <a:r>
              <a:rPr lang="fr-FR" dirty="0" smtClean="0"/>
              <a:t>mesure</a:t>
            </a:r>
          </a:p>
          <a:p>
            <a:pPr marL="457200" lvl="2"/>
            <a:r>
              <a:rPr lang="fr-FR" dirty="0"/>
              <a:t>	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 smtClean="0"/>
              <a:t>pas d’objets en équilibre</a:t>
            </a:r>
          </a:p>
          <a:p>
            <a:pPr marL="457200" lvl="2"/>
            <a:r>
              <a:rPr lang="fr-FR" dirty="0"/>
              <a:t>	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 smtClean="0"/>
              <a:t>ergonomie de type « marche en avant »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 smtClean="0">
                <a:solidFill>
                  <a:srgbClr val="FF0000"/>
                </a:solidFill>
              </a:rPr>
              <a:t>Sécurisé</a:t>
            </a:r>
          </a:p>
          <a:p>
            <a:r>
              <a:rPr lang="fr-FR" dirty="0">
                <a:sym typeface="Wingdings" panose="05000000000000000000" pitchFamily="2" charset="2"/>
              </a:rPr>
              <a:t>	</a:t>
            </a:r>
            <a:r>
              <a:rPr lang="fr-FR" dirty="0" smtClean="0">
                <a:sym typeface="Wingdings" panose="05000000000000000000" pitchFamily="2" charset="2"/>
              </a:rPr>
              <a:t> débrancher les appareils électriques en cas d’arrêt prolongé de la tâche</a:t>
            </a:r>
          </a:p>
          <a:p>
            <a:r>
              <a:rPr lang="fr-FR" dirty="0">
                <a:sym typeface="Wingdings" panose="05000000000000000000" pitchFamily="2" charset="2"/>
              </a:rPr>
              <a:t>	 </a:t>
            </a:r>
            <a:r>
              <a:rPr lang="fr-FR" dirty="0" smtClean="0"/>
              <a:t>ne pas shunter les sécurités</a:t>
            </a:r>
          </a:p>
          <a:p>
            <a:r>
              <a:rPr lang="fr-FR" dirty="0" smtClean="0">
                <a:sym typeface="Wingdings" panose="05000000000000000000" pitchFamily="2" charset="2"/>
              </a:rPr>
              <a:t>	 </a:t>
            </a:r>
            <a:r>
              <a:rPr lang="fr-FR" dirty="0" smtClean="0"/>
              <a:t>ne pas encombrer les passages: câbles, planches, outils…</a:t>
            </a:r>
          </a:p>
          <a:p>
            <a:r>
              <a:rPr lang="fr-FR" dirty="0" smtClean="0">
                <a:sym typeface="Wingdings" panose="05000000000000000000" pitchFamily="2" charset="2"/>
              </a:rPr>
              <a:t>	 </a:t>
            </a:r>
            <a:r>
              <a:rPr lang="fr-FR" dirty="0" smtClean="0"/>
              <a:t>stabiliser les planches et les boîtes à onglets avec des serre-joints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579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124</Words>
  <Application>Microsoft Office PowerPoint</Application>
  <PresentationFormat>Grand écran</PresentationFormat>
  <Paragraphs>47</Paragraphs>
  <Slides>8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Futura MdCn BT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Univ-Tours.fr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Sébastien Moreau</dc:creator>
  <cp:lastModifiedBy>Sébastien Moreau</cp:lastModifiedBy>
  <cp:revision>92</cp:revision>
  <dcterms:created xsi:type="dcterms:W3CDTF">2019-05-21T11:30:36Z</dcterms:created>
  <dcterms:modified xsi:type="dcterms:W3CDTF">2019-10-25T14:14:27Z</dcterms:modified>
</cp:coreProperties>
</file>