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6.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7.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8.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9.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0.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1.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2.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3.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339" r:id="rId3"/>
    <p:sldId id="344" r:id="rId4"/>
    <p:sldId id="314" r:id="rId5"/>
    <p:sldId id="315" r:id="rId6"/>
    <p:sldId id="318" r:id="rId7"/>
    <p:sldId id="319" r:id="rId8"/>
    <p:sldId id="320" r:id="rId9"/>
    <p:sldId id="321" r:id="rId10"/>
    <p:sldId id="322" r:id="rId11"/>
    <p:sldId id="323" r:id="rId12"/>
    <p:sldId id="325" r:id="rId13"/>
    <p:sldId id="326" r:id="rId14"/>
    <p:sldId id="327" r:id="rId15"/>
    <p:sldId id="328" r:id="rId16"/>
    <p:sldId id="329" r:id="rId17"/>
    <p:sldId id="330" r:id="rId18"/>
    <p:sldId id="331" r:id="rId19"/>
    <p:sldId id="334" r:id="rId20"/>
    <p:sldId id="335" r:id="rId21"/>
    <p:sldId id="336" r:id="rId22"/>
    <p:sldId id="337" r:id="rId23"/>
    <p:sldId id="338" r:id="rId24"/>
    <p:sldId id="346" r:id="rId25"/>
    <p:sldId id="340" r:id="rId26"/>
    <p:sldId id="341" r:id="rId27"/>
    <p:sldId id="342" r:id="rId28"/>
    <p:sldId id="345" r:id="rId29"/>
    <p:sldId id="343" r:id="rId3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3" autoAdjust="0"/>
    <p:restoredTop sz="57681" autoAdjust="0"/>
  </p:normalViewPr>
  <p:slideViewPr>
    <p:cSldViewPr snapToGrid="0" showGuides="1">
      <p:cViewPr varScale="1">
        <p:scale>
          <a:sx n="39" d="100"/>
          <a:sy n="39" d="100"/>
        </p:scale>
        <p:origin x="1483" y="53"/>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Mise en bouche</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6056248E-F84E-4CDF-BE91-F8E6EA528495}" type="presOf" srcId="{A326B96F-F03E-432E-9DFC-4D07D3856BA3}" destId="{55C0ACA4-D369-469F-9E60-BAA0BD3F910E}" srcOrd="0" destOrd="0" presId="urn:microsoft.com/office/officeart/2005/8/layout/vList2"/>
    <dgm:cxn modelId="{856460C2-2484-40C3-8AC3-17D50A433262}" type="presOf" srcId="{20308827-845B-4BAB-AA4D-2155EC0E2399}" destId="{1DEF4BEA-67EE-49AD-84A9-526B203E3550}" srcOrd="0" destOrd="0" presId="urn:microsoft.com/office/officeart/2005/8/layout/vList2"/>
    <dgm:cxn modelId="{49BBBA08-9E3D-423C-9922-F37BA38AD42D}"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E8E24503-7E72-4F9C-9ABC-93140CBAAD65}">
      <dgm:prSet/>
      <dgm:spPr/>
      <dgm:t>
        <a:bodyPr/>
        <a:lstStyle/>
        <a:p>
          <a:pPr rtl="0"/>
          <a:r>
            <a:rPr lang="fr-FR" b="0" dirty="0" smtClean="0">
              <a:solidFill>
                <a:schemeClr val="tx1"/>
              </a:solidFill>
            </a:rPr>
            <a:t>La conscientisation, une veille histoire</a:t>
          </a:r>
          <a:endParaRPr lang="fr-FR" b="0" dirty="0">
            <a:solidFill>
              <a:schemeClr val="tx1"/>
            </a:solidFill>
            <a:effectLst/>
          </a:endParaRPr>
        </a:p>
      </dgm:t>
    </dgm:pt>
    <dgm:pt modelId="{E7D9C867-BE54-47EA-877B-AEB16D528C44}" type="parTrans" cxnId="{3D2894E9-010F-43A3-AE1F-62E57632FA82}">
      <dgm:prSet/>
      <dgm:spPr/>
      <dgm:t>
        <a:bodyPr/>
        <a:lstStyle/>
        <a:p>
          <a:endParaRPr lang="fr-FR"/>
        </a:p>
      </dgm:t>
    </dgm:pt>
    <dgm:pt modelId="{0324A074-9537-4EAA-A2AB-B52B0FC31E3B}" type="sibTrans" cxnId="{3D2894E9-010F-43A3-AE1F-62E57632FA82}">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D198E4D-BC70-491A-8D87-9B9F03FA57E2}" type="pres">
      <dgm:prSet presAssocID="{E8E24503-7E72-4F9C-9ABC-93140CBAAD65}" presName="parentText" presStyleLbl="node1" presStyleIdx="0" presStyleCnt="1">
        <dgm:presLayoutVars>
          <dgm:chMax val="0"/>
          <dgm:bulletEnabled val="1"/>
        </dgm:presLayoutVars>
      </dgm:prSet>
      <dgm:spPr/>
      <dgm:t>
        <a:bodyPr/>
        <a:lstStyle/>
        <a:p>
          <a:endParaRPr lang="fr-FR"/>
        </a:p>
      </dgm:t>
    </dgm:pt>
  </dgm:ptLst>
  <dgm:cxnLst>
    <dgm:cxn modelId="{3D2894E9-010F-43A3-AE1F-62E57632FA82}" srcId="{20308827-845B-4BAB-AA4D-2155EC0E2399}" destId="{E8E24503-7E72-4F9C-9ABC-93140CBAAD65}" srcOrd="0" destOrd="0" parTransId="{E7D9C867-BE54-47EA-877B-AEB16D528C44}" sibTransId="{0324A074-9537-4EAA-A2AB-B52B0FC31E3B}"/>
    <dgm:cxn modelId="{21E550EF-C286-4452-8034-51468AFDA397}" type="presOf" srcId="{E8E24503-7E72-4F9C-9ABC-93140CBAAD65}" destId="{5D198E4D-BC70-491A-8D87-9B9F03FA57E2}" srcOrd="0" destOrd="0" presId="urn:microsoft.com/office/officeart/2005/8/layout/vList2"/>
    <dgm:cxn modelId="{60D9B5DC-F5F3-44A5-B756-3AD20EE2A07F}" type="presOf" srcId="{20308827-845B-4BAB-AA4D-2155EC0E2399}" destId="{1DEF4BEA-67EE-49AD-84A9-526B203E3550}" srcOrd="0" destOrd="0" presId="urn:microsoft.com/office/officeart/2005/8/layout/vList2"/>
    <dgm:cxn modelId="{B158BA84-6090-4212-BEF6-C51429140E63}" type="presParOf" srcId="{1DEF4BEA-67EE-49AD-84A9-526B203E3550}" destId="{5D198E4D-BC70-491A-8D87-9B9F03FA57E2}"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D29FEA7F-D197-4545-8396-AD1CE4D8F4FA}">
      <dgm:prSet/>
      <dgm:spPr/>
      <dgm:t>
        <a:bodyPr/>
        <a:lstStyle/>
        <a:p>
          <a:pPr rtl="0"/>
          <a:r>
            <a:rPr lang="fr-FR" b="0" dirty="0" smtClean="0">
              <a:solidFill>
                <a:schemeClr val="tx1"/>
              </a:solidFill>
            </a:rPr>
            <a:t>La conscientisation, une veille histoire</a:t>
          </a:r>
          <a:endParaRPr lang="fr-FR" b="0" dirty="0">
            <a:solidFill>
              <a:schemeClr val="tx1"/>
            </a:solidFill>
            <a:effectLst/>
          </a:endParaRPr>
        </a:p>
      </dgm:t>
    </dgm:pt>
    <dgm:pt modelId="{91FE9AC8-BC5E-4058-B0EF-9ABB76FBCA02}" type="parTrans" cxnId="{767883B1-5D24-4B3C-A4B0-E874DDD77374}">
      <dgm:prSet/>
      <dgm:spPr/>
      <dgm:t>
        <a:bodyPr/>
        <a:lstStyle/>
        <a:p>
          <a:endParaRPr lang="fr-FR"/>
        </a:p>
      </dgm:t>
    </dgm:pt>
    <dgm:pt modelId="{6A9A3AD4-3B29-4523-8F90-94B407B37DC2}" type="sibTrans" cxnId="{767883B1-5D24-4B3C-A4B0-E874DDD77374}">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9186E5B7-7E05-4790-ADEF-67F2367F3E42}" type="pres">
      <dgm:prSet presAssocID="{D29FEA7F-D197-4545-8396-AD1CE4D8F4FA}" presName="parentText" presStyleLbl="node1" presStyleIdx="0" presStyleCnt="1">
        <dgm:presLayoutVars>
          <dgm:chMax val="0"/>
          <dgm:bulletEnabled val="1"/>
        </dgm:presLayoutVars>
      </dgm:prSet>
      <dgm:spPr/>
      <dgm:t>
        <a:bodyPr/>
        <a:lstStyle/>
        <a:p>
          <a:endParaRPr lang="fr-FR"/>
        </a:p>
      </dgm:t>
    </dgm:pt>
  </dgm:ptLst>
  <dgm:cxnLst>
    <dgm:cxn modelId="{A4F4D8BA-1DEA-4939-8547-0C5774252F5A}" type="presOf" srcId="{D29FEA7F-D197-4545-8396-AD1CE4D8F4FA}" destId="{9186E5B7-7E05-4790-ADEF-67F2367F3E42}" srcOrd="0" destOrd="0" presId="urn:microsoft.com/office/officeart/2005/8/layout/vList2"/>
    <dgm:cxn modelId="{767883B1-5D24-4B3C-A4B0-E874DDD77374}" srcId="{20308827-845B-4BAB-AA4D-2155EC0E2399}" destId="{D29FEA7F-D197-4545-8396-AD1CE4D8F4FA}" srcOrd="0" destOrd="0" parTransId="{91FE9AC8-BC5E-4058-B0EF-9ABB76FBCA02}" sibTransId="{6A9A3AD4-3B29-4523-8F90-94B407B37DC2}"/>
    <dgm:cxn modelId="{2A65CF7A-3C32-4F71-9CE3-1946E2B8FF7E}" type="presOf" srcId="{20308827-845B-4BAB-AA4D-2155EC0E2399}" destId="{1DEF4BEA-67EE-49AD-84A9-526B203E3550}" srcOrd="0" destOrd="0" presId="urn:microsoft.com/office/officeart/2005/8/layout/vList2"/>
    <dgm:cxn modelId="{B434906C-A478-4F47-B5F0-A2717B6E3E8C}" type="presParOf" srcId="{1DEF4BEA-67EE-49AD-84A9-526B203E3550}" destId="{9186E5B7-7E05-4790-ADEF-67F2367F3E4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0" dirty="0" smtClean="0">
              <a:solidFill>
                <a:schemeClr val="tx1"/>
              </a:solidFill>
            </a:rPr>
            <a:t>La conscientisation, une veille histoire</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9B6CA464-FE93-41FD-85B4-A73BB5082F22}" type="presOf" srcId="{A326B96F-F03E-432E-9DFC-4D07D3856BA3}" destId="{55C0ACA4-D369-469F-9E60-BAA0BD3F910E}" srcOrd="0" destOrd="0" presId="urn:microsoft.com/office/officeart/2005/8/layout/vList2"/>
    <dgm:cxn modelId="{753064B4-6166-4544-8FBA-F1EB89BC565F}" type="presOf" srcId="{20308827-845B-4BAB-AA4D-2155EC0E2399}" destId="{1DEF4BEA-67EE-49AD-84A9-526B203E3550}" srcOrd="0" destOrd="0" presId="urn:microsoft.com/office/officeart/2005/8/layout/vList2"/>
    <dgm:cxn modelId="{B24E48DA-3049-4858-AADD-DB8AAEF114C9}"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Lst>
  <dgm:cxnLst>
    <dgm:cxn modelId="{2F23320C-C9E5-46FC-B860-A817C7A771D6}" type="presOf" srcId="{20308827-845B-4BAB-AA4D-2155EC0E2399}" destId="{1DEF4BEA-67EE-49AD-84A9-526B203E3550}"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Enjeux et objectifs</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97DFDB21-566D-4110-B3C5-7E788470DA83}" type="presOf" srcId="{A326B96F-F03E-432E-9DFC-4D07D3856BA3}" destId="{55C0ACA4-D369-469F-9E60-BAA0BD3F910E}" srcOrd="0" destOrd="0" presId="urn:microsoft.com/office/officeart/2005/8/layout/vList2"/>
    <dgm:cxn modelId="{323BB32E-C329-4BE7-ACF0-8EF2DBB0AFF1}" type="presOf" srcId="{20308827-845B-4BAB-AA4D-2155EC0E2399}" destId="{1DEF4BEA-67EE-49AD-84A9-526B203E3550}" srcOrd="0" destOrd="0" presId="urn:microsoft.com/office/officeart/2005/8/layout/vList2"/>
    <dgm:cxn modelId="{4264AD10-73DD-4F3D-ABDA-626EE9EA2B2B}"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Exemples de mises en œuvre</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6F0341E8-9B9D-4BAE-9803-9EE1C331ACE8}" type="presOf" srcId="{A326B96F-F03E-432E-9DFC-4D07D3856BA3}" destId="{55C0ACA4-D369-469F-9E60-BAA0BD3F910E}" srcOrd="0" destOrd="0" presId="urn:microsoft.com/office/officeart/2005/8/layout/vList2"/>
    <dgm:cxn modelId="{E98C2E58-EA5C-4E61-AE58-DBEFDA8B6C67}" type="presOf" srcId="{20308827-845B-4BAB-AA4D-2155EC0E2399}" destId="{1DEF4BEA-67EE-49AD-84A9-526B203E3550}" srcOrd="0" destOrd="0" presId="urn:microsoft.com/office/officeart/2005/8/layout/vList2"/>
    <dgm:cxn modelId="{65451994-8311-437D-AEE2-F14D7864092A}"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Exemples de mises en œuvre</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6F0341E8-9B9D-4BAE-9803-9EE1C331ACE8}" type="presOf" srcId="{A326B96F-F03E-432E-9DFC-4D07D3856BA3}" destId="{55C0ACA4-D369-469F-9E60-BAA0BD3F910E}" srcOrd="0" destOrd="0" presId="urn:microsoft.com/office/officeart/2005/8/layout/vList2"/>
    <dgm:cxn modelId="{E98C2E58-EA5C-4E61-AE58-DBEFDA8B6C67}" type="presOf" srcId="{20308827-845B-4BAB-AA4D-2155EC0E2399}" destId="{1DEF4BEA-67EE-49AD-84A9-526B203E3550}" srcOrd="0" destOrd="0" presId="urn:microsoft.com/office/officeart/2005/8/layout/vList2"/>
    <dgm:cxn modelId="{65451994-8311-437D-AEE2-F14D7864092A}"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Exemples de mises en œuvre</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6F0341E8-9B9D-4BAE-9803-9EE1C331ACE8}" type="presOf" srcId="{A326B96F-F03E-432E-9DFC-4D07D3856BA3}" destId="{55C0ACA4-D369-469F-9E60-BAA0BD3F910E}" srcOrd="0" destOrd="0" presId="urn:microsoft.com/office/officeart/2005/8/layout/vList2"/>
    <dgm:cxn modelId="{E98C2E58-EA5C-4E61-AE58-DBEFDA8B6C67}" type="presOf" srcId="{20308827-845B-4BAB-AA4D-2155EC0E2399}" destId="{1DEF4BEA-67EE-49AD-84A9-526B203E3550}" srcOrd="0" destOrd="0" presId="urn:microsoft.com/office/officeart/2005/8/layout/vList2"/>
    <dgm:cxn modelId="{65451994-8311-437D-AEE2-F14D7864092A}"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Exemples de mises en œuvre</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6F0341E8-9B9D-4BAE-9803-9EE1C331ACE8}" type="presOf" srcId="{A326B96F-F03E-432E-9DFC-4D07D3856BA3}" destId="{55C0ACA4-D369-469F-9E60-BAA0BD3F910E}" srcOrd="0" destOrd="0" presId="urn:microsoft.com/office/officeart/2005/8/layout/vList2"/>
    <dgm:cxn modelId="{E98C2E58-EA5C-4E61-AE58-DBEFDA8B6C67}" type="presOf" srcId="{20308827-845B-4BAB-AA4D-2155EC0E2399}" destId="{1DEF4BEA-67EE-49AD-84A9-526B203E3550}" srcOrd="0" destOrd="0" presId="urn:microsoft.com/office/officeart/2005/8/layout/vList2"/>
    <dgm:cxn modelId="{65451994-8311-437D-AEE2-F14D7864092A}"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Conclusion</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EF94978F-4426-4426-9A68-C61534ACF49F}" type="presOf" srcId="{A326B96F-F03E-432E-9DFC-4D07D3856BA3}" destId="{55C0ACA4-D369-469F-9E60-BAA0BD3F910E}" srcOrd="0" destOrd="0" presId="urn:microsoft.com/office/officeart/2005/8/layout/vList2"/>
    <dgm:cxn modelId="{970551B9-1C76-4C8E-9692-915F76279E69}" type="presOf" srcId="{20308827-845B-4BAB-AA4D-2155EC0E2399}" destId="{1DEF4BEA-67EE-49AD-84A9-526B203E3550}" srcOrd="0" destOrd="0" presId="urn:microsoft.com/office/officeart/2005/8/layout/vList2"/>
    <dgm:cxn modelId="{6188EAF3-47EC-40E1-A28B-D5C2A68C300A}"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L’apéro</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6056248E-F84E-4CDF-BE91-F8E6EA528495}" type="presOf" srcId="{A326B96F-F03E-432E-9DFC-4D07D3856BA3}" destId="{55C0ACA4-D369-469F-9E60-BAA0BD3F910E}" srcOrd="0" destOrd="0" presId="urn:microsoft.com/office/officeart/2005/8/layout/vList2"/>
    <dgm:cxn modelId="{856460C2-2484-40C3-8AC3-17D50A433262}" type="presOf" srcId="{20308827-845B-4BAB-AA4D-2155EC0E2399}" destId="{1DEF4BEA-67EE-49AD-84A9-526B203E3550}" srcOrd="0" destOrd="0" presId="urn:microsoft.com/office/officeart/2005/8/layout/vList2"/>
    <dgm:cxn modelId="{49BBBA08-9E3D-423C-9922-F37BA38AD42D}"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Exercice</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6056248E-F84E-4CDF-BE91-F8E6EA528495}" type="presOf" srcId="{A326B96F-F03E-432E-9DFC-4D07D3856BA3}" destId="{55C0ACA4-D369-469F-9E60-BAA0BD3F910E}" srcOrd="0" destOrd="0" presId="urn:microsoft.com/office/officeart/2005/8/layout/vList2"/>
    <dgm:cxn modelId="{856460C2-2484-40C3-8AC3-17D50A433262}" type="presOf" srcId="{20308827-845B-4BAB-AA4D-2155EC0E2399}" destId="{1DEF4BEA-67EE-49AD-84A9-526B203E3550}" srcOrd="0" destOrd="0" presId="urn:microsoft.com/office/officeart/2005/8/layout/vList2"/>
    <dgm:cxn modelId="{49BBBA08-9E3D-423C-9922-F37BA38AD42D}"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Etapes-clés de la démarche pédagogique de l’agir</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EF94978F-4426-4426-9A68-C61534ACF49F}" type="presOf" srcId="{A326B96F-F03E-432E-9DFC-4D07D3856BA3}" destId="{55C0ACA4-D369-469F-9E60-BAA0BD3F910E}" srcOrd="0" destOrd="0" presId="urn:microsoft.com/office/officeart/2005/8/layout/vList2"/>
    <dgm:cxn modelId="{970551B9-1C76-4C8E-9692-915F76279E69}" type="presOf" srcId="{20308827-845B-4BAB-AA4D-2155EC0E2399}" destId="{1DEF4BEA-67EE-49AD-84A9-526B203E3550}" srcOrd="0" destOrd="0" presId="urn:microsoft.com/office/officeart/2005/8/layout/vList2"/>
    <dgm:cxn modelId="{6188EAF3-47EC-40E1-A28B-D5C2A68C300A}"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Exercice</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6056248E-F84E-4CDF-BE91-F8E6EA528495}" type="presOf" srcId="{A326B96F-F03E-432E-9DFC-4D07D3856BA3}" destId="{55C0ACA4-D369-469F-9E60-BAA0BD3F910E}" srcOrd="0" destOrd="0" presId="urn:microsoft.com/office/officeart/2005/8/layout/vList2"/>
    <dgm:cxn modelId="{856460C2-2484-40C3-8AC3-17D50A433262}" type="presOf" srcId="{20308827-845B-4BAB-AA4D-2155EC0E2399}" destId="{1DEF4BEA-67EE-49AD-84A9-526B203E3550}" srcOrd="0" destOrd="0" presId="urn:microsoft.com/office/officeart/2005/8/layout/vList2"/>
    <dgm:cxn modelId="{49BBBA08-9E3D-423C-9922-F37BA38AD42D}"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dirty="0" smtClean="0">
              <a:solidFill>
                <a:srgbClr val="000000"/>
              </a:solidFill>
              <a:latin typeface="Futura MdCn BT"/>
            </a:rPr>
            <a:t>contextualiser, illustrer, questionner</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EF94978F-4426-4426-9A68-C61534ACF49F}" type="presOf" srcId="{A326B96F-F03E-432E-9DFC-4D07D3856BA3}" destId="{55C0ACA4-D369-469F-9E60-BAA0BD3F910E}" srcOrd="0" destOrd="0" presId="urn:microsoft.com/office/officeart/2005/8/layout/vList2"/>
    <dgm:cxn modelId="{970551B9-1C76-4C8E-9692-915F76279E69}" type="presOf" srcId="{20308827-845B-4BAB-AA4D-2155EC0E2399}" destId="{1DEF4BEA-67EE-49AD-84A9-526B203E3550}" srcOrd="0" destOrd="0" presId="urn:microsoft.com/office/officeart/2005/8/layout/vList2"/>
    <dgm:cxn modelId="{6188EAF3-47EC-40E1-A28B-D5C2A68C300A}"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L’apéro</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865CD0D8-79ED-4B9B-A2A3-2E89C1630154}" type="presOf" srcId="{A326B96F-F03E-432E-9DFC-4D07D3856BA3}" destId="{55C0ACA4-D369-469F-9E60-BAA0BD3F910E}" srcOrd="0" destOrd="0" presId="urn:microsoft.com/office/officeart/2005/8/layout/vList2"/>
    <dgm:cxn modelId="{D79014C1-D987-45A9-9B0D-6E1EFA37CAC0}" type="presOf" srcId="{20308827-845B-4BAB-AA4D-2155EC0E2399}" destId="{1DEF4BEA-67EE-49AD-84A9-526B203E3550}" srcOrd="0" destOrd="0" presId="urn:microsoft.com/office/officeart/2005/8/layout/vList2"/>
    <dgm:cxn modelId="{85059058-4297-4720-9379-146CB2B3EC54}"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1" dirty="0" smtClean="0">
              <a:solidFill>
                <a:schemeClr val="tx1"/>
              </a:solidFill>
              <a:effectLst/>
            </a:rPr>
            <a:t>Votre Menu</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custLinFactNeighborY="8543">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92181A83-4DF8-4ED2-A64D-E6CFDAB0129F}" type="presOf" srcId="{20308827-845B-4BAB-AA4D-2155EC0E2399}" destId="{1DEF4BEA-67EE-49AD-84A9-526B203E3550}" srcOrd="0" destOrd="0" presId="urn:microsoft.com/office/officeart/2005/8/layout/vList2"/>
    <dgm:cxn modelId="{5472EBD2-A774-42BB-AF80-3F0134065D10}" type="presOf" srcId="{A326B96F-F03E-432E-9DFC-4D07D3856BA3}" destId="{55C0ACA4-D369-469F-9E60-BAA0BD3F910E}" srcOrd="0" destOrd="0" presId="urn:microsoft.com/office/officeart/2005/8/layout/vList2"/>
    <dgm:cxn modelId="{705DDDCA-A023-4123-8193-4C38A7AB14D0}"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dirty="0" smtClean="0">
              <a:solidFill>
                <a:schemeClr val="tx1"/>
              </a:solidFill>
            </a:rPr>
            <a:t>« Apprendre », une (</a:t>
          </a:r>
          <a:r>
            <a:rPr lang="fr-FR" dirty="0" err="1" smtClean="0">
              <a:solidFill>
                <a:schemeClr val="tx1"/>
              </a:solidFill>
            </a:rPr>
            <a:t>re</a:t>
          </a:r>
          <a:r>
            <a:rPr lang="fr-FR" dirty="0" smtClean="0">
              <a:solidFill>
                <a:schemeClr val="tx1"/>
              </a:solidFill>
            </a:rPr>
            <a:t>)définition</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77161FD0-F6FB-499A-84D5-44E6F003A7F5}" type="presOf" srcId="{20308827-845B-4BAB-AA4D-2155EC0E2399}" destId="{1DEF4BEA-67EE-49AD-84A9-526B203E3550}" srcOrd="0" destOrd="0" presId="urn:microsoft.com/office/officeart/2005/8/layout/vList2"/>
    <dgm:cxn modelId="{0196D333-EA6B-48D3-9945-0287052E0288}" type="presOf" srcId="{A326B96F-F03E-432E-9DFC-4D07D3856BA3}" destId="{55C0ACA4-D369-469F-9E60-BAA0BD3F910E}" srcOrd="0" destOrd="0" presId="urn:microsoft.com/office/officeart/2005/8/layout/vList2"/>
    <dgm:cxn modelId="{02C82199-DFFB-4165-8146-12FD4A4B340C}"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CC6342-202A-4AD5-A0C4-9C94A39ED598}"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fr-FR"/>
        </a:p>
      </dgm:t>
    </dgm:pt>
    <dgm:pt modelId="{7FC8EC77-5485-4195-85BF-8EC13A320ECD}">
      <dgm:prSet phldrT="[Texte]"/>
      <dgm:spPr>
        <a:solidFill>
          <a:schemeClr val="tx2"/>
        </a:solidFill>
      </dgm:spPr>
      <dgm:t>
        <a:bodyPr/>
        <a:lstStyle/>
        <a:p>
          <a:r>
            <a:rPr lang="fr-FR" i="1" dirty="0" err="1" smtClean="0"/>
            <a:t>Apprehendere</a:t>
          </a:r>
          <a:r>
            <a:rPr lang="fr-FR" i="1" dirty="0" smtClean="0"/>
            <a:t> </a:t>
          </a:r>
          <a:r>
            <a:rPr lang="fr-FR" dirty="0" smtClean="0"/>
            <a:t>(Lat.): litt. </a:t>
          </a:r>
          <a:r>
            <a:rPr lang="fr-FR" b="1" dirty="0" smtClean="0"/>
            <a:t>saisir</a:t>
          </a:r>
          <a:r>
            <a:rPr lang="fr-FR" dirty="0" smtClean="0"/>
            <a:t>, </a:t>
          </a:r>
          <a:r>
            <a:rPr lang="fr-FR" b="1" dirty="0" smtClean="0"/>
            <a:t>prendre</a:t>
          </a:r>
          <a:r>
            <a:rPr lang="fr-FR" i="1" dirty="0" smtClean="0"/>
            <a:t> </a:t>
          </a:r>
          <a:endParaRPr lang="fr-FR" dirty="0"/>
        </a:p>
      </dgm:t>
    </dgm:pt>
    <dgm:pt modelId="{61019F0F-D8C6-454A-9535-D270B0F7C2D4}" type="parTrans" cxnId="{CEFF1E83-62D7-47EE-B06B-5A3FA1F8BCBA}">
      <dgm:prSet/>
      <dgm:spPr/>
      <dgm:t>
        <a:bodyPr/>
        <a:lstStyle/>
        <a:p>
          <a:endParaRPr lang="fr-FR"/>
        </a:p>
      </dgm:t>
    </dgm:pt>
    <dgm:pt modelId="{706E030C-B215-4307-8DBA-6A640B035DA7}" type="sibTrans" cxnId="{CEFF1E83-62D7-47EE-B06B-5A3FA1F8BCBA}">
      <dgm:prSet/>
      <dgm:spPr/>
      <dgm:t>
        <a:bodyPr/>
        <a:lstStyle/>
        <a:p>
          <a:endParaRPr lang="fr-FR"/>
        </a:p>
      </dgm:t>
    </dgm:pt>
    <dgm:pt modelId="{025E38DE-2BDB-4540-8A43-F00F1960A8AB}">
      <dgm:prSet phldrT="[Texte]" custT="1"/>
      <dgm:spPr/>
      <dgm:t>
        <a:bodyPr/>
        <a:lstStyle/>
        <a:p>
          <a:r>
            <a:rPr lang="fr-FR" sz="1800" dirty="0" smtClean="0"/>
            <a:t>Acquérir un savoir</a:t>
          </a:r>
          <a:endParaRPr lang="fr-FR" sz="1800" dirty="0"/>
        </a:p>
      </dgm:t>
    </dgm:pt>
    <dgm:pt modelId="{6D9FF087-FD80-4613-B27E-2204C21D599E}" type="parTrans" cxnId="{1F385712-CE7E-46CE-AD5E-E35F750C18E5}">
      <dgm:prSet/>
      <dgm:spPr/>
      <dgm:t>
        <a:bodyPr/>
        <a:lstStyle/>
        <a:p>
          <a:endParaRPr lang="fr-FR"/>
        </a:p>
      </dgm:t>
    </dgm:pt>
    <dgm:pt modelId="{92D16089-13AB-4A31-8B4A-3B187AF479D6}" type="sibTrans" cxnId="{1F385712-CE7E-46CE-AD5E-E35F750C18E5}">
      <dgm:prSet/>
      <dgm:spPr/>
      <dgm:t>
        <a:bodyPr/>
        <a:lstStyle/>
        <a:p>
          <a:endParaRPr lang="fr-FR"/>
        </a:p>
      </dgm:t>
    </dgm:pt>
    <dgm:pt modelId="{9F871D69-444B-4484-880B-63B2DEC90118}">
      <dgm:prSet phldrT="[Texte]" custT="1"/>
      <dgm:spPr/>
      <dgm:t>
        <a:bodyPr/>
        <a:lstStyle/>
        <a:p>
          <a:r>
            <a:rPr lang="fr-FR" sz="1800" dirty="0" smtClean="0"/>
            <a:t>S’informer</a:t>
          </a:r>
          <a:endParaRPr lang="fr-FR" sz="1800" dirty="0"/>
        </a:p>
      </dgm:t>
    </dgm:pt>
    <dgm:pt modelId="{133C0364-8168-4469-BDFF-583B12BC116E}" type="parTrans" cxnId="{EE08C182-700C-473E-9C6F-3E222D1776EA}">
      <dgm:prSet/>
      <dgm:spPr/>
      <dgm:t>
        <a:bodyPr/>
        <a:lstStyle/>
        <a:p>
          <a:endParaRPr lang="fr-FR"/>
        </a:p>
      </dgm:t>
    </dgm:pt>
    <dgm:pt modelId="{35FFA123-8AB5-4F6C-B694-3F1A2D07EF1F}" type="sibTrans" cxnId="{EE08C182-700C-473E-9C6F-3E222D1776EA}">
      <dgm:prSet/>
      <dgm:spPr/>
      <dgm:t>
        <a:bodyPr/>
        <a:lstStyle/>
        <a:p>
          <a:endParaRPr lang="fr-FR"/>
        </a:p>
      </dgm:t>
    </dgm:pt>
    <dgm:pt modelId="{7A610504-DD35-4A61-895F-A7D8E5FFD7E7}">
      <dgm:prSet phldrT="[Texte]" custT="1"/>
      <dgm:spPr/>
      <dgm:t>
        <a:bodyPr/>
        <a:lstStyle/>
        <a:p>
          <a:r>
            <a:rPr lang="fr-FR" sz="1800" dirty="0" smtClean="0"/>
            <a:t>Communiquer une information</a:t>
          </a:r>
          <a:endParaRPr lang="fr-FR" sz="1800" dirty="0"/>
        </a:p>
      </dgm:t>
    </dgm:pt>
    <dgm:pt modelId="{7881189E-DA3A-437C-9A34-63A5B9883346}" type="parTrans" cxnId="{4B23E160-4DF4-4D20-B1B4-A737AF0D3B74}">
      <dgm:prSet/>
      <dgm:spPr/>
      <dgm:t>
        <a:bodyPr/>
        <a:lstStyle/>
        <a:p>
          <a:endParaRPr lang="fr-FR"/>
        </a:p>
      </dgm:t>
    </dgm:pt>
    <dgm:pt modelId="{9C21E931-FF2F-4729-A7B0-3B6D3AC67959}" type="sibTrans" cxnId="{4B23E160-4DF4-4D20-B1B4-A737AF0D3B74}">
      <dgm:prSet/>
      <dgm:spPr/>
      <dgm:t>
        <a:bodyPr/>
        <a:lstStyle/>
        <a:p>
          <a:endParaRPr lang="fr-FR"/>
        </a:p>
      </dgm:t>
    </dgm:pt>
    <dgm:pt modelId="{EA80765F-926B-46E0-8C77-9B511D53D638}">
      <dgm:prSet phldrT="[Texte]" custT="1"/>
      <dgm:spPr/>
      <dgm:t>
        <a:bodyPr/>
        <a:lstStyle/>
        <a:p>
          <a:r>
            <a:rPr lang="fr-FR" sz="1800" dirty="0" smtClean="0"/>
            <a:t>Enseigner quelque chose à quelqu’un</a:t>
          </a:r>
          <a:endParaRPr lang="fr-FR" sz="1800" dirty="0"/>
        </a:p>
      </dgm:t>
    </dgm:pt>
    <dgm:pt modelId="{BB5FE66C-2500-47FC-8708-FBB2976A5B71}" type="parTrans" cxnId="{0AA3EB55-B59E-4F65-802A-4D689B5FEB26}">
      <dgm:prSet/>
      <dgm:spPr/>
      <dgm:t>
        <a:bodyPr/>
        <a:lstStyle/>
        <a:p>
          <a:endParaRPr lang="fr-FR"/>
        </a:p>
      </dgm:t>
    </dgm:pt>
    <dgm:pt modelId="{AD4668E8-0099-44BE-8648-B508F548B11B}" type="sibTrans" cxnId="{0AA3EB55-B59E-4F65-802A-4D689B5FEB26}">
      <dgm:prSet/>
      <dgm:spPr/>
      <dgm:t>
        <a:bodyPr/>
        <a:lstStyle/>
        <a:p>
          <a:endParaRPr lang="fr-FR"/>
        </a:p>
      </dgm:t>
    </dgm:pt>
    <dgm:pt modelId="{4EDFC376-9E92-4E6C-BC42-CF2B9B7734B4}" type="pres">
      <dgm:prSet presAssocID="{02CC6342-202A-4AD5-A0C4-9C94A39ED598}" presName="Name0" presStyleCnt="0">
        <dgm:presLayoutVars>
          <dgm:chMax val="1"/>
          <dgm:dir/>
          <dgm:animLvl val="ctr"/>
          <dgm:resizeHandles val="exact"/>
        </dgm:presLayoutVars>
      </dgm:prSet>
      <dgm:spPr/>
      <dgm:t>
        <a:bodyPr/>
        <a:lstStyle/>
        <a:p>
          <a:endParaRPr lang="fr-FR"/>
        </a:p>
      </dgm:t>
    </dgm:pt>
    <dgm:pt modelId="{15239642-1EDE-486C-B388-547AA710DEAA}" type="pres">
      <dgm:prSet presAssocID="{7FC8EC77-5485-4195-85BF-8EC13A320ECD}" presName="centerShape" presStyleLbl="node0" presStyleIdx="0" presStyleCnt="1"/>
      <dgm:spPr/>
      <dgm:t>
        <a:bodyPr/>
        <a:lstStyle/>
        <a:p>
          <a:endParaRPr lang="fr-FR"/>
        </a:p>
      </dgm:t>
    </dgm:pt>
    <dgm:pt modelId="{9DDD8FDD-DA32-4D88-A49E-B8AF1ED7F096}" type="pres">
      <dgm:prSet presAssocID="{025E38DE-2BDB-4540-8A43-F00F1960A8AB}" presName="node" presStyleLbl="node1" presStyleIdx="0" presStyleCnt="4" custScaleX="133412" custScaleY="128530" custRadScaleRad="93109" custRadScaleInc="4729">
        <dgm:presLayoutVars>
          <dgm:bulletEnabled val="1"/>
        </dgm:presLayoutVars>
      </dgm:prSet>
      <dgm:spPr/>
      <dgm:t>
        <a:bodyPr/>
        <a:lstStyle/>
        <a:p>
          <a:endParaRPr lang="fr-FR"/>
        </a:p>
      </dgm:t>
    </dgm:pt>
    <dgm:pt modelId="{4E52EB9D-520C-4DD6-8FC2-49D45FDFCC3A}" type="pres">
      <dgm:prSet presAssocID="{025E38DE-2BDB-4540-8A43-F00F1960A8AB}" presName="dummy" presStyleCnt="0"/>
      <dgm:spPr/>
    </dgm:pt>
    <dgm:pt modelId="{68577604-E061-4260-82D7-082987B03430}" type="pres">
      <dgm:prSet presAssocID="{92D16089-13AB-4A31-8B4A-3B187AF479D6}" presName="sibTrans" presStyleLbl="sibTrans2D1" presStyleIdx="0" presStyleCnt="4"/>
      <dgm:spPr/>
      <dgm:t>
        <a:bodyPr/>
        <a:lstStyle/>
        <a:p>
          <a:endParaRPr lang="fr-FR"/>
        </a:p>
      </dgm:t>
    </dgm:pt>
    <dgm:pt modelId="{49571D3B-705F-4AC7-ADD1-B811D3196313}" type="pres">
      <dgm:prSet presAssocID="{9F871D69-444B-4484-880B-63B2DEC90118}" presName="node" presStyleLbl="node1" presStyleIdx="1" presStyleCnt="4" custScaleX="133412" custScaleY="128530">
        <dgm:presLayoutVars>
          <dgm:bulletEnabled val="1"/>
        </dgm:presLayoutVars>
      </dgm:prSet>
      <dgm:spPr/>
      <dgm:t>
        <a:bodyPr/>
        <a:lstStyle/>
        <a:p>
          <a:endParaRPr lang="fr-FR"/>
        </a:p>
      </dgm:t>
    </dgm:pt>
    <dgm:pt modelId="{3A0258E0-A006-4B3E-8A8F-4A076CBBF5F4}" type="pres">
      <dgm:prSet presAssocID="{9F871D69-444B-4484-880B-63B2DEC90118}" presName="dummy" presStyleCnt="0"/>
      <dgm:spPr/>
    </dgm:pt>
    <dgm:pt modelId="{DD521EF9-DD70-475A-B449-88F5A72A998D}" type="pres">
      <dgm:prSet presAssocID="{35FFA123-8AB5-4F6C-B694-3F1A2D07EF1F}" presName="sibTrans" presStyleLbl="sibTrans2D1" presStyleIdx="1" presStyleCnt="4"/>
      <dgm:spPr/>
      <dgm:t>
        <a:bodyPr/>
        <a:lstStyle/>
        <a:p>
          <a:endParaRPr lang="fr-FR"/>
        </a:p>
      </dgm:t>
    </dgm:pt>
    <dgm:pt modelId="{06243EBC-7D55-4D73-AE46-9EA7875AD497}" type="pres">
      <dgm:prSet presAssocID="{7A610504-DD35-4A61-895F-A7D8E5FFD7E7}" presName="node" presStyleLbl="node1" presStyleIdx="2" presStyleCnt="4" custScaleX="162000" custScaleY="133295">
        <dgm:presLayoutVars>
          <dgm:bulletEnabled val="1"/>
        </dgm:presLayoutVars>
      </dgm:prSet>
      <dgm:spPr/>
      <dgm:t>
        <a:bodyPr/>
        <a:lstStyle/>
        <a:p>
          <a:endParaRPr lang="fr-FR"/>
        </a:p>
      </dgm:t>
    </dgm:pt>
    <dgm:pt modelId="{14AE1FEE-D5DC-4BEE-854B-3F2B8D75BB8A}" type="pres">
      <dgm:prSet presAssocID="{7A610504-DD35-4A61-895F-A7D8E5FFD7E7}" presName="dummy" presStyleCnt="0"/>
      <dgm:spPr/>
    </dgm:pt>
    <dgm:pt modelId="{5C80C517-D82B-4103-9E9C-2D01F66BC861}" type="pres">
      <dgm:prSet presAssocID="{9C21E931-FF2F-4729-A7B0-3B6D3AC67959}" presName="sibTrans" presStyleLbl="sibTrans2D1" presStyleIdx="2" presStyleCnt="4"/>
      <dgm:spPr/>
      <dgm:t>
        <a:bodyPr/>
        <a:lstStyle/>
        <a:p>
          <a:endParaRPr lang="fr-FR"/>
        </a:p>
      </dgm:t>
    </dgm:pt>
    <dgm:pt modelId="{59B9B038-809D-427F-BCE0-480D4C4C8685}" type="pres">
      <dgm:prSet presAssocID="{EA80765F-926B-46E0-8C77-9B511D53D638}" presName="node" presStyleLbl="node1" presStyleIdx="3" presStyleCnt="4" custScaleX="133412" custScaleY="128530">
        <dgm:presLayoutVars>
          <dgm:bulletEnabled val="1"/>
        </dgm:presLayoutVars>
      </dgm:prSet>
      <dgm:spPr/>
      <dgm:t>
        <a:bodyPr/>
        <a:lstStyle/>
        <a:p>
          <a:endParaRPr lang="fr-FR"/>
        </a:p>
      </dgm:t>
    </dgm:pt>
    <dgm:pt modelId="{9BF4E266-ADBE-4826-885C-A6B6EFC8C13B}" type="pres">
      <dgm:prSet presAssocID="{EA80765F-926B-46E0-8C77-9B511D53D638}" presName="dummy" presStyleCnt="0"/>
      <dgm:spPr/>
    </dgm:pt>
    <dgm:pt modelId="{320D2A32-04EA-4594-84C2-58A308D3B444}" type="pres">
      <dgm:prSet presAssocID="{AD4668E8-0099-44BE-8648-B508F548B11B}" presName="sibTrans" presStyleLbl="sibTrans2D1" presStyleIdx="3" presStyleCnt="4"/>
      <dgm:spPr/>
      <dgm:t>
        <a:bodyPr/>
        <a:lstStyle/>
        <a:p>
          <a:endParaRPr lang="fr-FR"/>
        </a:p>
      </dgm:t>
    </dgm:pt>
  </dgm:ptLst>
  <dgm:cxnLst>
    <dgm:cxn modelId="{CEFF1E83-62D7-47EE-B06B-5A3FA1F8BCBA}" srcId="{02CC6342-202A-4AD5-A0C4-9C94A39ED598}" destId="{7FC8EC77-5485-4195-85BF-8EC13A320ECD}" srcOrd="0" destOrd="0" parTransId="{61019F0F-D8C6-454A-9535-D270B0F7C2D4}" sibTransId="{706E030C-B215-4307-8DBA-6A640B035DA7}"/>
    <dgm:cxn modelId="{4B23E160-4DF4-4D20-B1B4-A737AF0D3B74}" srcId="{7FC8EC77-5485-4195-85BF-8EC13A320ECD}" destId="{7A610504-DD35-4A61-895F-A7D8E5FFD7E7}" srcOrd="2" destOrd="0" parTransId="{7881189E-DA3A-437C-9A34-63A5B9883346}" sibTransId="{9C21E931-FF2F-4729-A7B0-3B6D3AC67959}"/>
    <dgm:cxn modelId="{FBFD808A-2DD9-4A32-886B-F8FFDF31089A}" type="presOf" srcId="{7FC8EC77-5485-4195-85BF-8EC13A320ECD}" destId="{15239642-1EDE-486C-B388-547AA710DEAA}" srcOrd="0" destOrd="0" presId="urn:microsoft.com/office/officeart/2005/8/layout/radial6"/>
    <dgm:cxn modelId="{7E350C0C-DF49-4150-8F33-F4EDF7D5890C}" type="presOf" srcId="{7A610504-DD35-4A61-895F-A7D8E5FFD7E7}" destId="{06243EBC-7D55-4D73-AE46-9EA7875AD497}" srcOrd="0" destOrd="0" presId="urn:microsoft.com/office/officeart/2005/8/layout/radial6"/>
    <dgm:cxn modelId="{195E1D6C-D92B-4BD2-AA5D-842CA4A67B0B}" type="presOf" srcId="{EA80765F-926B-46E0-8C77-9B511D53D638}" destId="{59B9B038-809D-427F-BCE0-480D4C4C8685}" srcOrd="0" destOrd="0" presId="urn:microsoft.com/office/officeart/2005/8/layout/radial6"/>
    <dgm:cxn modelId="{6587B858-4D2A-4AD4-81AA-9503EE43CFBA}" type="presOf" srcId="{35FFA123-8AB5-4F6C-B694-3F1A2D07EF1F}" destId="{DD521EF9-DD70-475A-B449-88F5A72A998D}" srcOrd="0" destOrd="0" presId="urn:microsoft.com/office/officeart/2005/8/layout/radial6"/>
    <dgm:cxn modelId="{0AA3EB55-B59E-4F65-802A-4D689B5FEB26}" srcId="{7FC8EC77-5485-4195-85BF-8EC13A320ECD}" destId="{EA80765F-926B-46E0-8C77-9B511D53D638}" srcOrd="3" destOrd="0" parTransId="{BB5FE66C-2500-47FC-8708-FBB2976A5B71}" sibTransId="{AD4668E8-0099-44BE-8648-B508F548B11B}"/>
    <dgm:cxn modelId="{9717D894-96CB-4B48-8499-7D8549367B92}" type="presOf" srcId="{9F871D69-444B-4484-880B-63B2DEC90118}" destId="{49571D3B-705F-4AC7-ADD1-B811D3196313}" srcOrd="0" destOrd="0" presId="urn:microsoft.com/office/officeart/2005/8/layout/radial6"/>
    <dgm:cxn modelId="{EE08C182-700C-473E-9C6F-3E222D1776EA}" srcId="{7FC8EC77-5485-4195-85BF-8EC13A320ECD}" destId="{9F871D69-444B-4484-880B-63B2DEC90118}" srcOrd="1" destOrd="0" parTransId="{133C0364-8168-4469-BDFF-583B12BC116E}" sibTransId="{35FFA123-8AB5-4F6C-B694-3F1A2D07EF1F}"/>
    <dgm:cxn modelId="{16E7CFCC-B218-4CFB-804A-DE38C2F3F1AC}" type="presOf" srcId="{AD4668E8-0099-44BE-8648-B508F548B11B}" destId="{320D2A32-04EA-4594-84C2-58A308D3B444}" srcOrd="0" destOrd="0" presId="urn:microsoft.com/office/officeart/2005/8/layout/radial6"/>
    <dgm:cxn modelId="{BCD56211-76F5-45C5-8B98-46F80A36F3D3}" type="presOf" srcId="{025E38DE-2BDB-4540-8A43-F00F1960A8AB}" destId="{9DDD8FDD-DA32-4D88-A49E-B8AF1ED7F096}" srcOrd="0" destOrd="0" presId="urn:microsoft.com/office/officeart/2005/8/layout/radial6"/>
    <dgm:cxn modelId="{A677AA94-D5D6-4A7F-8466-F0C368F9E28F}" type="presOf" srcId="{02CC6342-202A-4AD5-A0C4-9C94A39ED598}" destId="{4EDFC376-9E92-4E6C-BC42-CF2B9B7734B4}" srcOrd="0" destOrd="0" presId="urn:microsoft.com/office/officeart/2005/8/layout/radial6"/>
    <dgm:cxn modelId="{1F385712-CE7E-46CE-AD5E-E35F750C18E5}" srcId="{7FC8EC77-5485-4195-85BF-8EC13A320ECD}" destId="{025E38DE-2BDB-4540-8A43-F00F1960A8AB}" srcOrd="0" destOrd="0" parTransId="{6D9FF087-FD80-4613-B27E-2204C21D599E}" sibTransId="{92D16089-13AB-4A31-8B4A-3B187AF479D6}"/>
    <dgm:cxn modelId="{C22F2895-29DB-4E2D-8619-D9EE94D2BDD1}" type="presOf" srcId="{92D16089-13AB-4A31-8B4A-3B187AF479D6}" destId="{68577604-E061-4260-82D7-082987B03430}" srcOrd="0" destOrd="0" presId="urn:microsoft.com/office/officeart/2005/8/layout/radial6"/>
    <dgm:cxn modelId="{34EF1BF2-4A5B-40B9-96AB-DECE29F3455B}" type="presOf" srcId="{9C21E931-FF2F-4729-A7B0-3B6D3AC67959}" destId="{5C80C517-D82B-4103-9E9C-2D01F66BC861}" srcOrd="0" destOrd="0" presId="urn:microsoft.com/office/officeart/2005/8/layout/radial6"/>
    <dgm:cxn modelId="{F24CBCF6-1E47-468A-A080-2686DC1E5D7F}" type="presParOf" srcId="{4EDFC376-9E92-4E6C-BC42-CF2B9B7734B4}" destId="{15239642-1EDE-486C-B388-547AA710DEAA}" srcOrd="0" destOrd="0" presId="urn:microsoft.com/office/officeart/2005/8/layout/radial6"/>
    <dgm:cxn modelId="{653AE245-C4F6-498B-BC32-AD8A364B9519}" type="presParOf" srcId="{4EDFC376-9E92-4E6C-BC42-CF2B9B7734B4}" destId="{9DDD8FDD-DA32-4D88-A49E-B8AF1ED7F096}" srcOrd="1" destOrd="0" presId="urn:microsoft.com/office/officeart/2005/8/layout/radial6"/>
    <dgm:cxn modelId="{30287EED-5380-4071-AA25-EF41D14DB657}" type="presParOf" srcId="{4EDFC376-9E92-4E6C-BC42-CF2B9B7734B4}" destId="{4E52EB9D-520C-4DD6-8FC2-49D45FDFCC3A}" srcOrd="2" destOrd="0" presId="urn:microsoft.com/office/officeart/2005/8/layout/radial6"/>
    <dgm:cxn modelId="{ED1FA85E-D3F1-41C5-BF99-934A34C52ABE}" type="presParOf" srcId="{4EDFC376-9E92-4E6C-BC42-CF2B9B7734B4}" destId="{68577604-E061-4260-82D7-082987B03430}" srcOrd="3" destOrd="0" presId="urn:microsoft.com/office/officeart/2005/8/layout/radial6"/>
    <dgm:cxn modelId="{B7E7EFC4-BA80-4CC0-9745-21B8099F4D17}" type="presParOf" srcId="{4EDFC376-9E92-4E6C-BC42-CF2B9B7734B4}" destId="{49571D3B-705F-4AC7-ADD1-B811D3196313}" srcOrd="4" destOrd="0" presId="urn:microsoft.com/office/officeart/2005/8/layout/radial6"/>
    <dgm:cxn modelId="{477D8548-222E-4730-BB3C-27F824988540}" type="presParOf" srcId="{4EDFC376-9E92-4E6C-BC42-CF2B9B7734B4}" destId="{3A0258E0-A006-4B3E-8A8F-4A076CBBF5F4}" srcOrd="5" destOrd="0" presId="urn:microsoft.com/office/officeart/2005/8/layout/radial6"/>
    <dgm:cxn modelId="{1EF76698-5B8E-4753-90C5-5A87F986DBB6}" type="presParOf" srcId="{4EDFC376-9E92-4E6C-BC42-CF2B9B7734B4}" destId="{DD521EF9-DD70-475A-B449-88F5A72A998D}" srcOrd="6" destOrd="0" presId="urn:microsoft.com/office/officeart/2005/8/layout/radial6"/>
    <dgm:cxn modelId="{F36F00C6-D706-433C-BBBD-869F41098286}" type="presParOf" srcId="{4EDFC376-9E92-4E6C-BC42-CF2B9B7734B4}" destId="{06243EBC-7D55-4D73-AE46-9EA7875AD497}" srcOrd="7" destOrd="0" presId="urn:microsoft.com/office/officeart/2005/8/layout/radial6"/>
    <dgm:cxn modelId="{524B1FF8-7F7E-4EF4-A46E-CC39394037A9}" type="presParOf" srcId="{4EDFC376-9E92-4E6C-BC42-CF2B9B7734B4}" destId="{14AE1FEE-D5DC-4BEE-854B-3F2B8D75BB8A}" srcOrd="8" destOrd="0" presId="urn:microsoft.com/office/officeart/2005/8/layout/radial6"/>
    <dgm:cxn modelId="{49E771FC-A762-4531-B4AD-350E9A14B209}" type="presParOf" srcId="{4EDFC376-9E92-4E6C-BC42-CF2B9B7734B4}" destId="{5C80C517-D82B-4103-9E9C-2D01F66BC861}" srcOrd="9" destOrd="0" presId="urn:microsoft.com/office/officeart/2005/8/layout/radial6"/>
    <dgm:cxn modelId="{D23C1612-C271-41F8-B57B-9617AAA32F5D}" type="presParOf" srcId="{4EDFC376-9E92-4E6C-BC42-CF2B9B7734B4}" destId="{59B9B038-809D-427F-BCE0-480D4C4C8685}" srcOrd="10" destOrd="0" presId="urn:microsoft.com/office/officeart/2005/8/layout/radial6"/>
    <dgm:cxn modelId="{D5957A95-860B-4CA0-880C-5EAE426259CF}" type="presParOf" srcId="{4EDFC376-9E92-4E6C-BC42-CF2B9B7734B4}" destId="{9BF4E266-ADBE-4826-885C-A6B6EFC8C13B}" srcOrd="11" destOrd="0" presId="urn:microsoft.com/office/officeart/2005/8/layout/radial6"/>
    <dgm:cxn modelId="{5C1830C0-277B-4737-896E-DD6958B61503}" type="presParOf" srcId="{4EDFC376-9E92-4E6C-BC42-CF2B9B7734B4}" destId="{320D2A32-04EA-4594-84C2-58A308D3B444}" srcOrd="12" destOrd="0" presId="urn:microsoft.com/office/officeart/2005/8/layout/radial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dirty="0" smtClean="0">
              <a:solidFill>
                <a:schemeClr val="tx1"/>
              </a:solidFill>
            </a:rPr>
            <a:t>« Apprendre », une (</a:t>
          </a:r>
          <a:r>
            <a:rPr lang="fr-FR" dirty="0" err="1" smtClean="0">
              <a:solidFill>
                <a:schemeClr val="tx1"/>
              </a:solidFill>
            </a:rPr>
            <a:t>re</a:t>
          </a:r>
          <a:r>
            <a:rPr lang="fr-FR" dirty="0" smtClean="0">
              <a:solidFill>
                <a:schemeClr val="tx1"/>
              </a:solidFill>
            </a:rPr>
            <a:t>)définition</a:t>
          </a:r>
          <a:endParaRPr lang="fr-FR" b="1"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0A2F4244-3478-4A7A-B0E4-754F52E1A3C8}" type="presOf" srcId="{A326B96F-F03E-432E-9DFC-4D07D3856BA3}" destId="{55C0ACA4-D369-469F-9E60-BAA0BD3F910E}" srcOrd="0" destOrd="0" presId="urn:microsoft.com/office/officeart/2005/8/layout/vList2"/>
    <dgm:cxn modelId="{F4BA1830-0C14-4EF4-A19A-3E297A0B3FB9}" type="presOf" srcId="{20308827-845B-4BAB-AA4D-2155EC0E2399}" destId="{1DEF4BEA-67EE-49AD-84A9-526B203E3550}" srcOrd="0" destOrd="0" presId="urn:microsoft.com/office/officeart/2005/8/layout/vList2"/>
    <dgm:cxn modelId="{C2F761B0-8051-4B46-974A-CC635E4D14FC}"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A326B96F-F03E-432E-9DFC-4D07D3856BA3}">
      <dgm:prSet/>
      <dgm:spPr/>
      <dgm:t>
        <a:bodyPr/>
        <a:lstStyle/>
        <a:p>
          <a:pPr rtl="0"/>
          <a:r>
            <a:rPr lang="fr-FR" b="0" dirty="0" smtClean="0">
              <a:solidFill>
                <a:schemeClr val="tx1"/>
              </a:solidFill>
            </a:rPr>
            <a:t>La conscientisation, une veille histoire</a:t>
          </a:r>
          <a:endParaRPr lang="fr-FR" b="0" dirty="0">
            <a:solidFill>
              <a:schemeClr val="tx1"/>
            </a:solidFill>
            <a:effectLst/>
          </a:endParaRPr>
        </a:p>
      </dgm:t>
    </dgm:pt>
    <dgm:pt modelId="{BECE6B85-32F8-4FE9-85BD-8C563444BA0D}" type="parTrans" cxnId="{1D19C325-1294-4931-986A-6AD4D31728CA}">
      <dgm:prSet/>
      <dgm:spPr/>
      <dgm:t>
        <a:bodyPr/>
        <a:lstStyle/>
        <a:p>
          <a:endParaRPr lang="fr-FR"/>
        </a:p>
      </dgm:t>
    </dgm:pt>
    <dgm:pt modelId="{F651B429-820D-4B1F-9E6A-18168321A6EC}" type="sibTrans" cxnId="{1D19C325-1294-4931-986A-6AD4D31728CA}">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55C0ACA4-D369-469F-9E60-BAA0BD3F910E}" type="pres">
      <dgm:prSet presAssocID="{A326B96F-F03E-432E-9DFC-4D07D3856BA3}" presName="parentText" presStyleLbl="node1" presStyleIdx="0" presStyleCnt="1">
        <dgm:presLayoutVars>
          <dgm:chMax val="0"/>
          <dgm:bulletEnabled val="1"/>
        </dgm:presLayoutVars>
      </dgm:prSet>
      <dgm:spPr/>
      <dgm:t>
        <a:bodyPr/>
        <a:lstStyle/>
        <a:p>
          <a:endParaRPr lang="fr-FR"/>
        </a:p>
      </dgm:t>
    </dgm:pt>
  </dgm:ptLst>
  <dgm:cxnLst>
    <dgm:cxn modelId="{1D19C325-1294-4931-986A-6AD4D31728CA}" srcId="{20308827-845B-4BAB-AA4D-2155EC0E2399}" destId="{A326B96F-F03E-432E-9DFC-4D07D3856BA3}" srcOrd="0" destOrd="0" parTransId="{BECE6B85-32F8-4FE9-85BD-8C563444BA0D}" sibTransId="{F651B429-820D-4B1F-9E6A-18168321A6EC}"/>
    <dgm:cxn modelId="{5CA48B06-A955-4925-9541-3C15FC3C224F}" type="presOf" srcId="{20308827-845B-4BAB-AA4D-2155EC0E2399}" destId="{1DEF4BEA-67EE-49AD-84A9-526B203E3550}" srcOrd="0" destOrd="0" presId="urn:microsoft.com/office/officeart/2005/8/layout/vList2"/>
    <dgm:cxn modelId="{45B80B98-0C6D-4410-AF62-1C7DAB9FD3F4}" type="presOf" srcId="{A326B96F-F03E-432E-9DFC-4D07D3856BA3}" destId="{55C0ACA4-D369-469F-9E60-BAA0BD3F910E}" srcOrd="0" destOrd="0" presId="urn:microsoft.com/office/officeart/2005/8/layout/vList2"/>
    <dgm:cxn modelId="{087862D5-F4D9-4E39-AF3B-DF85950D54B1}" type="presParOf" srcId="{1DEF4BEA-67EE-49AD-84A9-526B203E3550}" destId="{55C0ACA4-D369-469F-9E60-BAA0BD3F910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0308827-845B-4BAB-AA4D-2155EC0E239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fr-FR"/>
        </a:p>
      </dgm:t>
    </dgm:pt>
    <dgm:pt modelId="{305B4F9F-58FD-44D5-B0FA-7AEE4FDE103A}">
      <dgm:prSet/>
      <dgm:spPr/>
      <dgm:t>
        <a:bodyPr/>
        <a:lstStyle/>
        <a:p>
          <a:pPr rtl="0"/>
          <a:r>
            <a:rPr lang="fr-FR" b="0" dirty="0" smtClean="0">
              <a:solidFill>
                <a:schemeClr val="tx1"/>
              </a:solidFill>
            </a:rPr>
            <a:t>La conscientisation, une veille histoire</a:t>
          </a:r>
          <a:endParaRPr lang="fr-FR" b="0" dirty="0">
            <a:solidFill>
              <a:schemeClr val="tx1"/>
            </a:solidFill>
            <a:effectLst/>
          </a:endParaRPr>
        </a:p>
      </dgm:t>
    </dgm:pt>
    <dgm:pt modelId="{7A6EAC82-0402-4D9C-B16A-A0ED953B87A1}" type="parTrans" cxnId="{B6A21596-35C9-405D-8960-D55CE9018691}">
      <dgm:prSet/>
      <dgm:spPr/>
      <dgm:t>
        <a:bodyPr/>
        <a:lstStyle/>
        <a:p>
          <a:endParaRPr lang="fr-FR"/>
        </a:p>
      </dgm:t>
    </dgm:pt>
    <dgm:pt modelId="{BD5DB13E-421D-41B9-90D2-383A6BDAFC5B}" type="sibTrans" cxnId="{B6A21596-35C9-405D-8960-D55CE9018691}">
      <dgm:prSet/>
      <dgm:spPr/>
      <dgm:t>
        <a:bodyPr/>
        <a:lstStyle/>
        <a:p>
          <a:endParaRPr lang="fr-FR"/>
        </a:p>
      </dgm:t>
    </dgm:pt>
    <dgm:pt modelId="{1DEF4BEA-67EE-49AD-84A9-526B203E3550}" type="pres">
      <dgm:prSet presAssocID="{20308827-845B-4BAB-AA4D-2155EC0E2399}" presName="linear" presStyleCnt="0">
        <dgm:presLayoutVars>
          <dgm:animLvl val="lvl"/>
          <dgm:resizeHandles val="exact"/>
        </dgm:presLayoutVars>
      </dgm:prSet>
      <dgm:spPr/>
      <dgm:t>
        <a:bodyPr/>
        <a:lstStyle/>
        <a:p>
          <a:endParaRPr lang="fr-FR"/>
        </a:p>
      </dgm:t>
    </dgm:pt>
    <dgm:pt modelId="{816AB8A8-E599-40A9-ADB7-A154F68F9E03}" type="pres">
      <dgm:prSet presAssocID="{305B4F9F-58FD-44D5-B0FA-7AEE4FDE103A}" presName="parentText" presStyleLbl="node1" presStyleIdx="0" presStyleCnt="1">
        <dgm:presLayoutVars>
          <dgm:chMax val="0"/>
          <dgm:bulletEnabled val="1"/>
        </dgm:presLayoutVars>
      </dgm:prSet>
      <dgm:spPr/>
      <dgm:t>
        <a:bodyPr/>
        <a:lstStyle/>
        <a:p>
          <a:endParaRPr lang="fr-FR"/>
        </a:p>
      </dgm:t>
    </dgm:pt>
  </dgm:ptLst>
  <dgm:cxnLst>
    <dgm:cxn modelId="{99DBDD89-5B5D-4C0B-9DEB-DACDE1641E44}" type="presOf" srcId="{305B4F9F-58FD-44D5-B0FA-7AEE4FDE103A}" destId="{816AB8A8-E599-40A9-ADB7-A154F68F9E03}" srcOrd="0" destOrd="0" presId="urn:microsoft.com/office/officeart/2005/8/layout/vList2"/>
    <dgm:cxn modelId="{97239045-F58A-482F-85BD-4AF6578E3872}" type="presOf" srcId="{20308827-845B-4BAB-AA4D-2155EC0E2399}" destId="{1DEF4BEA-67EE-49AD-84A9-526B203E3550}" srcOrd="0" destOrd="0" presId="urn:microsoft.com/office/officeart/2005/8/layout/vList2"/>
    <dgm:cxn modelId="{B6A21596-35C9-405D-8960-D55CE9018691}" srcId="{20308827-845B-4BAB-AA4D-2155EC0E2399}" destId="{305B4F9F-58FD-44D5-B0FA-7AEE4FDE103A}" srcOrd="0" destOrd="0" parTransId="{7A6EAC82-0402-4D9C-B16A-A0ED953B87A1}" sibTransId="{BD5DB13E-421D-41B9-90D2-383A6BDAFC5B}"/>
    <dgm:cxn modelId="{1124F687-02DF-4089-828F-5E0CB3ABADA8}" type="presParOf" srcId="{1DEF4BEA-67EE-49AD-84A9-526B203E3550}" destId="{816AB8A8-E599-40A9-ADB7-A154F68F9E0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Mise en bouche</a:t>
          </a:r>
          <a:endParaRPr lang="fr-FR" sz="2100" b="1" kern="1200" dirty="0">
            <a:solidFill>
              <a:schemeClr val="tx1"/>
            </a:solidFill>
            <a:effectLst/>
          </a:endParaRPr>
        </a:p>
      </dsp:txBody>
      <dsp:txXfrm>
        <a:off x="24588" y="34355"/>
        <a:ext cx="8663791" cy="45450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198E4D-BC70-491A-8D87-9B9F03FA57E2}">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0" kern="1200" dirty="0" smtClean="0">
              <a:solidFill>
                <a:schemeClr val="tx1"/>
              </a:solidFill>
            </a:rPr>
            <a:t>La conscientisation, une veille histoire</a:t>
          </a:r>
          <a:endParaRPr lang="fr-FR" sz="2100" b="0" kern="1200" dirty="0">
            <a:solidFill>
              <a:schemeClr val="tx1"/>
            </a:solidFill>
            <a:effectLst/>
          </a:endParaRPr>
        </a:p>
      </dsp:txBody>
      <dsp:txXfrm>
        <a:off x="24588" y="34355"/>
        <a:ext cx="8663791" cy="45450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86E5B7-7E05-4790-ADEF-67F2367F3E42}">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0" kern="1200" dirty="0" smtClean="0">
              <a:solidFill>
                <a:schemeClr val="tx1"/>
              </a:solidFill>
            </a:rPr>
            <a:t>La conscientisation, une veille histoire</a:t>
          </a:r>
          <a:endParaRPr lang="fr-FR" sz="2100" b="0" kern="1200" dirty="0">
            <a:solidFill>
              <a:schemeClr val="tx1"/>
            </a:solidFill>
            <a:effectLst/>
          </a:endParaRPr>
        </a:p>
      </dsp:txBody>
      <dsp:txXfrm>
        <a:off x="24588" y="34355"/>
        <a:ext cx="8663791" cy="45450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0" kern="1200" dirty="0" smtClean="0">
              <a:solidFill>
                <a:schemeClr val="tx1"/>
              </a:solidFill>
            </a:rPr>
            <a:t>La conscientisation, une veille histoire</a:t>
          </a:r>
          <a:endParaRPr lang="fr-FR" sz="2100" b="1" kern="1200" dirty="0">
            <a:solidFill>
              <a:schemeClr val="tx1"/>
            </a:solidFill>
            <a:effectLst/>
          </a:endParaRPr>
        </a:p>
      </dsp:txBody>
      <dsp:txXfrm>
        <a:off x="24588" y="34355"/>
        <a:ext cx="8663791" cy="45450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Enjeux et objectifs</a:t>
          </a:r>
          <a:endParaRPr lang="fr-FR" sz="2100" b="1" kern="1200" dirty="0">
            <a:solidFill>
              <a:schemeClr val="tx1"/>
            </a:solidFill>
            <a:effectLst/>
          </a:endParaRPr>
        </a:p>
      </dsp:txBody>
      <dsp:txXfrm>
        <a:off x="24588" y="34355"/>
        <a:ext cx="8663791" cy="45450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Exemples de mises en œuvre</a:t>
          </a:r>
          <a:endParaRPr lang="fr-FR" sz="2100" b="1" kern="1200" dirty="0">
            <a:solidFill>
              <a:schemeClr val="tx1"/>
            </a:solidFill>
            <a:effectLst/>
          </a:endParaRPr>
        </a:p>
      </dsp:txBody>
      <dsp:txXfrm>
        <a:off x="24588" y="34355"/>
        <a:ext cx="8663791" cy="45450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Exemples de mises en œuvre</a:t>
          </a:r>
          <a:endParaRPr lang="fr-FR" sz="2100" b="1" kern="1200" dirty="0">
            <a:solidFill>
              <a:schemeClr val="tx1"/>
            </a:solidFill>
            <a:effectLst/>
          </a:endParaRPr>
        </a:p>
      </dsp:txBody>
      <dsp:txXfrm>
        <a:off x="24588" y="34355"/>
        <a:ext cx="8663791" cy="45450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4487738"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Exemples de mises en œuvre</a:t>
          </a:r>
          <a:endParaRPr lang="fr-FR" sz="2100" b="1" kern="1200" dirty="0">
            <a:solidFill>
              <a:schemeClr val="tx1"/>
            </a:solidFill>
            <a:effectLst/>
          </a:endParaRPr>
        </a:p>
      </dsp:txBody>
      <dsp:txXfrm>
        <a:off x="24588" y="34355"/>
        <a:ext cx="4438562" cy="45450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Exemples de mises en œuvre</a:t>
          </a:r>
          <a:endParaRPr lang="fr-FR" sz="2100" b="1" kern="1200" dirty="0">
            <a:solidFill>
              <a:schemeClr val="tx1"/>
            </a:solidFill>
            <a:effectLst/>
          </a:endParaRPr>
        </a:p>
      </dsp:txBody>
      <dsp:txXfrm>
        <a:off x="24588" y="34355"/>
        <a:ext cx="8663791" cy="45450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Conclusion</a:t>
          </a:r>
          <a:endParaRPr lang="fr-FR" sz="2100" b="1" kern="1200" dirty="0">
            <a:solidFill>
              <a:schemeClr val="tx1"/>
            </a:solidFill>
            <a:effectLst/>
          </a:endParaRPr>
        </a:p>
      </dsp:txBody>
      <dsp:txXfrm>
        <a:off x="24588" y="34355"/>
        <a:ext cx="8663791" cy="4545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L’apéro</a:t>
          </a:r>
          <a:endParaRPr lang="fr-FR" sz="2100" b="1" kern="1200" dirty="0">
            <a:solidFill>
              <a:schemeClr val="tx1"/>
            </a:solidFill>
            <a:effectLst/>
          </a:endParaRPr>
        </a:p>
      </dsp:txBody>
      <dsp:txXfrm>
        <a:off x="24588" y="34355"/>
        <a:ext cx="8663791" cy="454509"/>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Exercice</a:t>
          </a:r>
          <a:endParaRPr lang="fr-FR" sz="2100" b="1" kern="1200" dirty="0">
            <a:solidFill>
              <a:schemeClr val="tx1"/>
            </a:solidFill>
            <a:effectLst/>
          </a:endParaRPr>
        </a:p>
      </dsp:txBody>
      <dsp:txXfrm>
        <a:off x="24588" y="34355"/>
        <a:ext cx="8663791" cy="45450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Etapes-clés de la démarche pédagogique de l’agir</a:t>
          </a:r>
          <a:endParaRPr lang="fr-FR" sz="2100" b="1" kern="1200" dirty="0">
            <a:solidFill>
              <a:schemeClr val="tx1"/>
            </a:solidFill>
            <a:effectLst/>
          </a:endParaRPr>
        </a:p>
      </dsp:txBody>
      <dsp:txXfrm>
        <a:off x="24588" y="34355"/>
        <a:ext cx="8663791" cy="454509"/>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Exercice</a:t>
          </a:r>
          <a:endParaRPr lang="fr-FR" sz="2100" b="1" kern="1200" dirty="0">
            <a:solidFill>
              <a:schemeClr val="tx1"/>
            </a:solidFill>
            <a:effectLst/>
          </a:endParaRPr>
        </a:p>
      </dsp:txBody>
      <dsp:txXfrm>
        <a:off x="24588" y="34355"/>
        <a:ext cx="8663791" cy="45450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kern="1200" dirty="0" smtClean="0">
              <a:solidFill>
                <a:srgbClr val="000000"/>
              </a:solidFill>
              <a:latin typeface="Futura MdCn BT"/>
            </a:rPr>
            <a:t>contextualiser, illustrer, questionner</a:t>
          </a:r>
          <a:endParaRPr lang="fr-FR" sz="2100" b="1" kern="1200" dirty="0">
            <a:solidFill>
              <a:schemeClr val="tx1"/>
            </a:solidFill>
            <a:effectLst/>
          </a:endParaRPr>
        </a:p>
      </dsp:txBody>
      <dsp:txXfrm>
        <a:off x="24588" y="34355"/>
        <a:ext cx="8663791" cy="4545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L’apéro</a:t>
          </a:r>
          <a:endParaRPr lang="fr-FR" sz="2100" b="1" kern="1200" dirty="0">
            <a:solidFill>
              <a:schemeClr val="tx1"/>
            </a:solidFill>
            <a:effectLst/>
          </a:endParaRPr>
        </a:p>
      </dsp:txBody>
      <dsp:txXfrm>
        <a:off x="24588" y="34355"/>
        <a:ext cx="8663791" cy="4545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19535"/>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1" kern="1200" dirty="0" smtClean="0">
              <a:solidFill>
                <a:schemeClr val="tx1"/>
              </a:solidFill>
              <a:effectLst/>
            </a:rPr>
            <a:t>Votre Menu</a:t>
          </a:r>
          <a:endParaRPr lang="fr-FR" sz="2100" b="1" kern="1200" dirty="0">
            <a:solidFill>
              <a:schemeClr val="tx1"/>
            </a:solidFill>
            <a:effectLst/>
          </a:endParaRPr>
        </a:p>
      </dsp:txBody>
      <dsp:txXfrm>
        <a:off x="24588" y="44123"/>
        <a:ext cx="8663791" cy="4545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kern="1200" dirty="0" smtClean="0">
              <a:solidFill>
                <a:schemeClr val="tx1"/>
              </a:solidFill>
            </a:rPr>
            <a:t>« Apprendre », une (</a:t>
          </a:r>
          <a:r>
            <a:rPr lang="fr-FR" sz="2100" kern="1200" dirty="0" err="1" smtClean="0">
              <a:solidFill>
                <a:schemeClr val="tx1"/>
              </a:solidFill>
            </a:rPr>
            <a:t>re</a:t>
          </a:r>
          <a:r>
            <a:rPr lang="fr-FR" sz="2100" kern="1200" dirty="0" smtClean="0">
              <a:solidFill>
                <a:schemeClr val="tx1"/>
              </a:solidFill>
            </a:rPr>
            <a:t>)définition</a:t>
          </a:r>
          <a:endParaRPr lang="fr-FR" sz="2100" b="1" kern="1200" dirty="0">
            <a:solidFill>
              <a:schemeClr val="tx1"/>
            </a:solidFill>
            <a:effectLst/>
          </a:endParaRPr>
        </a:p>
      </dsp:txBody>
      <dsp:txXfrm>
        <a:off x="24588" y="34355"/>
        <a:ext cx="8663791" cy="45450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0D2A32-04EA-4594-84C2-58A308D3B444}">
      <dsp:nvSpPr>
        <dsp:cNvPr id="0" name=""/>
        <dsp:cNvSpPr/>
      </dsp:nvSpPr>
      <dsp:spPr>
        <a:xfrm>
          <a:off x="1223363" y="825708"/>
          <a:ext cx="4599389" cy="4599389"/>
        </a:xfrm>
        <a:prstGeom prst="blockArc">
          <a:avLst>
            <a:gd name="adj1" fmla="val 11036952"/>
            <a:gd name="adj2" fmla="val 16287421"/>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C80C517-D82B-4103-9E9C-2D01F66BC861}">
      <dsp:nvSpPr>
        <dsp:cNvPr id="0" name=""/>
        <dsp:cNvSpPr/>
      </dsp:nvSpPr>
      <dsp:spPr>
        <a:xfrm>
          <a:off x="1228697" y="670995"/>
          <a:ext cx="4599389" cy="4599389"/>
        </a:xfrm>
        <a:prstGeom prst="blockArc">
          <a:avLst>
            <a:gd name="adj1" fmla="val 5400000"/>
            <a:gd name="adj2" fmla="val 1080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D521EF9-DD70-475A-B449-88F5A72A998D}">
      <dsp:nvSpPr>
        <dsp:cNvPr id="0" name=""/>
        <dsp:cNvSpPr/>
      </dsp:nvSpPr>
      <dsp:spPr>
        <a:xfrm>
          <a:off x="1228697" y="670995"/>
          <a:ext cx="4599389" cy="4599389"/>
        </a:xfrm>
        <a:prstGeom prst="blockArc">
          <a:avLst>
            <a:gd name="adj1" fmla="val 0"/>
            <a:gd name="adj2" fmla="val 540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577604-E061-4260-82D7-082987B03430}">
      <dsp:nvSpPr>
        <dsp:cNvPr id="0" name=""/>
        <dsp:cNvSpPr/>
      </dsp:nvSpPr>
      <dsp:spPr>
        <a:xfrm>
          <a:off x="1234048" y="825954"/>
          <a:ext cx="4599389" cy="4599389"/>
        </a:xfrm>
        <a:prstGeom prst="blockArc">
          <a:avLst>
            <a:gd name="adj1" fmla="val 16271064"/>
            <a:gd name="adj2" fmla="val 2136267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5239642-1EDE-486C-B388-547AA710DEAA}">
      <dsp:nvSpPr>
        <dsp:cNvPr id="0" name=""/>
        <dsp:cNvSpPr/>
      </dsp:nvSpPr>
      <dsp:spPr>
        <a:xfrm>
          <a:off x="2470563" y="1912861"/>
          <a:ext cx="2115656" cy="2115656"/>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fr-FR" sz="1900" i="1" kern="1200" dirty="0" err="1" smtClean="0"/>
            <a:t>Apprehendere</a:t>
          </a:r>
          <a:r>
            <a:rPr lang="fr-FR" sz="1900" i="1" kern="1200" dirty="0" smtClean="0"/>
            <a:t> </a:t>
          </a:r>
          <a:r>
            <a:rPr lang="fr-FR" sz="1900" kern="1200" dirty="0" smtClean="0"/>
            <a:t>(Lat.): litt. </a:t>
          </a:r>
          <a:r>
            <a:rPr lang="fr-FR" sz="1900" b="1" kern="1200" dirty="0" smtClean="0"/>
            <a:t>saisir</a:t>
          </a:r>
          <a:r>
            <a:rPr lang="fr-FR" sz="1900" kern="1200" dirty="0" smtClean="0"/>
            <a:t>, </a:t>
          </a:r>
          <a:r>
            <a:rPr lang="fr-FR" sz="1900" b="1" kern="1200" dirty="0" smtClean="0"/>
            <a:t>prendre</a:t>
          </a:r>
          <a:r>
            <a:rPr lang="fr-FR" sz="1900" i="1" kern="1200" dirty="0" smtClean="0"/>
            <a:t> </a:t>
          </a:r>
          <a:endParaRPr lang="fr-FR" sz="1900" kern="1200" dirty="0"/>
        </a:p>
      </dsp:txBody>
      <dsp:txXfrm>
        <a:off x="2780394" y="2222692"/>
        <a:ext cx="1495994" cy="1495994"/>
      </dsp:txXfrm>
    </dsp:sp>
    <dsp:sp modelId="{9DDD8FDD-DA32-4D88-A49E-B8AF1ED7F096}">
      <dsp:nvSpPr>
        <dsp:cNvPr id="0" name=""/>
        <dsp:cNvSpPr/>
      </dsp:nvSpPr>
      <dsp:spPr>
        <a:xfrm>
          <a:off x="2592287" y="-71989"/>
          <a:ext cx="1975778" cy="190347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FR" sz="1800" kern="1200" dirty="0" smtClean="0"/>
            <a:t>Acquérir un savoir</a:t>
          </a:r>
          <a:endParaRPr lang="fr-FR" sz="1800" kern="1200" dirty="0"/>
        </a:p>
      </dsp:txBody>
      <dsp:txXfrm>
        <a:off x="2881633" y="206769"/>
        <a:ext cx="1397086" cy="1345961"/>
      </dsp:txXfrm>
    </dsp:sp>
    <dsp:sp modelId="{49571D3B-705F-4AC7-ADD1-B811D3196313}">
      <dsp:nvSpPr>
        <dsp:cNvPr id="0" name=""/>
        <dsp:cNvSpPr/>
      </dsp:nvSpPr>
      <dsp:spPr>
        <a:xfrm>
          <a:off x="4786883" y="2018951"/>
          <a:ext cx="1975778" cy="190347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FR" sz="1800" kern="1200" dirty="0" smtClean="0"/>
            <a:t>S’informer</a:t>
          </a:r>
          <a:endParaRPr lang="fr-FR" sz="1800" kern="1200" dirty="0"/>
        </a:p>
      </dsp:txBody>
      <dsp:txXfrm>
        <a:off x="5076229" y="2297709"/>
        <a:ext cx="1397086" cy="1345961"/>
      </dsp:txXfrm>
    </dsp:sp>
    <dsp:sp modelId="{06243EBC-7D55-4D73-AE46-9EA7875AD497}">
      <dsp:nvSpPr>
        <dsp:cNvPr id="0" name=""/>
        <dsp:cNvSpPr/>
      </dsp:nvSpPr>
      <dsp:spPr>
        <a:xfrm>
          <a:off x="2328814" y="4230047"/>
          <a:ext cx="2399154" cy="19740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FR" sz="1800" kern="1200" dirty="0" smtClean="0"/>
            <a:t>Communiquer une information</a:t>
          </a:r>
          <a:endParaRPr lang="fr-FR" sz="1800" kern="1200" dirty="0"/>
        </a:p>
      </dsp:txBody>
      <dsp:txXfrm>
        <a:off x="2680162" y="4519139"/>
        <a:ext cx="1696458" cy="1395861"/>
      </dsp:txXfrm>
    </dsp:sp>
    <dsp:sp modelId="{59B9B038-809D-427F-BCE0-480D4C4C8685}">
      <dsp:nvSpPr>
        <dsp:cNvPr id="0" name=""/>
        <dsp:cNvSpPr/>
      </dsp:nvSpPr>
      <dsp:spPr>
        <a:xfrm>
          <a:off x="294122" y="2018951"/>
          <a:ext cx="1975778" cy="190347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FR" sz="1800" kern="1200" dirty="0" smtClean="0"/>
            <a:t>Enseigner quelque chose à quelqu’un</a:t>
          </a:r>
          <a:endParaRPr lang="fr-FR" sz="1800" kern="1200" dirty="0"/>
        </a:p>
      </dsp:txBody>
      <dsp:txXfrm>
        <a:off x="583468" y="2297709"/>
        <a:ext cx="1397086" cy="134596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kern="1200" dirty="0" smtClean="0">
              <a:solidFill>
                <a:schemeClr val="tx1"/>
              </a:solidFill>
            </a:rPr>
            <a:t>« Apprendre », une (</a:t>
          </a:r>
          <a:r>
            <a:rPr lang="fr-FR" sz="2100" kern="1200" dirty="0" err="1" smtClean="0">
              <a:solidFill>
                <a:schemeClr val="tx1"/>
              </a:solidFill>
            </a:rPr>
            <a:t>re</a:t>
          </a:r>
          <a:r>
            <a:rPr lang="fr-FR" sz="2100" kern="1200" dirty="0" smtClean="0">
              <a:solidFill>
                <a:schemeClr val="tx1"/>
              </a:solidFill>
            </a:rPr>
            <a:t>)définition</a:t>
          </a:r>
          <a:endParaRPr lang="fr-FR" sz="2100" b="1" kern="1200" dirty="0">
            <a:solidFill>
              <a:schemeClr val="tx1"/>
            </a:solidFill>
            <a:effectLst/>
          </a:endParaRPr>
        </a:p>
      </dsp:txBody>
      <dsp:txXfrm>
        <a:off x="24588" y="34355"/>
        <a:ext cx="8663791" cy="45450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0ACA4-D369-469F-9E60-BAA0BD3F910E}">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0" kern="1200" dirty="0" smtClean="0">
              <a:solidFill>
                <a:schemeClr val="tx1"/>
              </a:solidFill>
            </a:rPr>
            <a:t>La conscientisation, une veille histoire</a:t>
          </a:r>
          <a:endParaRPr lang="fr-FR" sz="2100" b="0" kern="1200" dirty="0">
            <a:solidFill>
              <a:schemeClr val="tx1"/>
            </a:solidFill>
            <a:effectLst/>
          </a:endParaRPr>
        </a:p>
      </dsp:txBody>
      <dsp:txXfrm>
        <a:off x="24588" y="34355"/>
        <a:ext cx="8663791" cy="45450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6AB8A8-E599-40A9-ADB7-A154F68F9E03}">
      <dsp:nvSpPr>
        <dsp:cNvPr id="0" name=""/>
        <dsp:cNvSpPr/>
      </dsp:nvSpPr>
      <dsp:spPr>
        <a:xfrm>
          <a:off x="0" y="9767"/>
          <a:ext cx="8712967" cy="503685"/>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fr-FR" sz="2100" b="0" kern="1200" dirty="0" smtClean="0">
              <a:solidFill>
                <a:schemeClr val="tx1"/>
              </a:solidFill>
            </a:rPr>
            <a:t>La conscientisation, une veille histoire</a:t>
          </a:r>
          <a:endParaRPr lang="fr-FR" sz="2100" b="0" kern="1200" dirty="0">
            <a:solidFill>
              <a:schemeClr val="tx1"/>
            </a:solidFill>
            <a:effectLst/>
          </a:endParaRPr>
        </a:p>
      </dsp:txBody>
      <dsp:txXfrm>
        <a:off x="24588" y="34355"/>
        <a:ext cx="8663791" cy="45450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A003A0-AF44-4C8F-8F45-20108F8F221D}" type="datetimeFigureOut">
              <a:rPr lang="fr-FR" smtClean="0"/>
              <a:t>14/07/2019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FA1CF-1665-4F93-A8D0-D23738AB1218}" type="slidenum">
              <a:rPr lang="fr-FR" smtClean="0"/>
              <a:t>‹N°›</a:t>
            </a:fld>
            <a:endParaRPr lang="fr-FR"/>
          </a:p>
        </p:txBody>
      </p:sp>
    </p:spTree>
    <p:extLst>
      <p:ext uri="{BB962C8B-B14F-4D97-AF65-F5344CB8AC3E}">
        <p14:creationId xmlns:p14="http://schemas.microsoft.com/office/powerpoint/2010/main" val="2699876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moiraudjp.wordpress.com/2014/02/22/et-si-lenseignant-innovant-etait-un-concept-utile-pour-ne-pas-innover/"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brunodevauchelle.com/blog/?p=1788"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cahiers-pedagogiques.com/La-classe-inversee-Ils-en-sont-tout-retournes"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lebrunremy.be/WordPress/?p=740" TargetMode="External"/><Relationship Id="rId5" Type="http://schemas.openxmlformats.org/officeDocument/2006/relationships/hyperlink" Target="http://tecfa.unige.ch/tecfa/teaching/bachelor_74111/Cours_2010_2011/semestre1/cours11/charlier_deschryver_peraya_2006.pdf" TargetMode="External"/><Relationship Id="rId4" Type="http://schemas.openxmlformats.org/officeDocument/2006/relationships/hyperlink" Target="http://blogdetad.blogspot.fr/2014/02/a-propos-de-la-classe-inversee-quelques.html"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osonsinnover.education/concours/ressources/outils-creation-projets-pedagogiques/#.VwYpxvmLRph" TargetMode="External"/><Relationship Id="rId3" Type="http://schemas.openxmlformats.org/officeDocument/2006/relationships/hyperlink" Target="http://www.cnrtl.fr/proxemie/apprendre" TargetMode="External"/><Relationship Id="rId7" Type="http://schemas.openxmlformats.org/officeDocument/2006/relationships/hyperlink" Target="http://wordsift.org/"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vt.ac-creteil.fr/?Generateur-de-nuage-de-mots" TargetMode="External"/><Relationship Id="rId5" Type="http://schemas.openxmlformats.org/officeDocument/2006/relationships/hyperlink" Target="https://moodle.org/pluginfile.php/1348613/mod_resource/content/2/MoodleToolGuide_fr.pdf" TargetMode="External"/><Relationship Id="rId4" Type="http://schemas.openxmlformats.org/officeDocument/2006/relationships/hyperlink" Target="https://www.reseau-canope.fr/savoirscdi/societe-de-linformation/le-monde-du-livre-et-de-la-presse/histoire-du-livre-et-de-la-documentation/biographies/john-dewey-philosophe-americain-de-leducation.html#c5622" TargetMode="External"/><Relationship Id="rId9" Type="http://schemas.openxmlformats.org/officeDocument/2006/relationships/hyperlink" Target="https://framasoft.org/"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ovrdrv.com/social-media-map/"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3</a:t>
            </a:fld>
            <a:endParaRPr lang="fr-FR"/>
          </a:p>
        </p:txBody>
      </p:sp>
    </p:spTree>
    <p:extLst>
      <p:ext uri="{BB962C8B-B14F-4D97-AF65-F5344CB8AC3E}">
        <p14:creationId xmlns:p14="http://schemas.microsoft.com/office/powerpoint/2010/main" val="2485185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La conscientisation ne date pas d’hier, nous le verrons. Malgré son ancienneté cette méthode est parfaitement en phase avec l’esprit du Web 2.0 et très adaptée à des apprenants, jeunes ou adultes. Pourtant cette méthodologie d’apprentissage est encore trop peu mise en œuvre au sein de la communauté pédagogique universitaire.</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Très souvent, la motivation originelle des élèves et des élèves à suivre un enseignement est profondément enracinée dans le monde réel. Ainsi, c’est parce qu’ils souhaitent agir en faveur de la protection de l’environnement, qu’ils sont sensibles à la détresse d’autrui ou en quête de sens, que certains élèves font par exemple le choix de s’inscrire dans des cursus de biologie, de soins infirmiers, ou de sciences humaines. Fort logiquement, ils nous demandent ce qu’ils peuvent faire pour intervenir dans ce monde à la hauteur de leurs espérances. Las, souvent mal à l’aise dans ce registre, nous, enseignants, préférons souvent battre en retraite vers un terrain que nous savons plus sûr : celui des compétences et des connaissances disciplinaires, un corpus largement bibliographique qui borne notre horizon d’intellectuels et qui nous sécurise. A la question « que puis-je faire ?», qu’ils nous posent, nous répondons donc classiquement « voilà ce que vous devez apprendre », réponse accompagnée d’une injonction à « ne pas faire » : ne pas parler en cours, ne pas communiquer avec l’extérieur, ne pas s’absenter, ne pas rêvasser, ne pas s’ennuyer…</a:t>
            </a:r>
          </a:p>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12</a:t>
            </a:fld>
            <a:endParaRPr lang="fr-FR"/>
          </a:p>
        </p:txBody>
      </p:sp>
    </p:spTree>
    <p:extLst>
      <p:ext uri="{BB962C8B-B14F-4D97-AF65-F5344CB8AC3E}">
        <p14:creationId xmlns:p14="http://schemas.microsoft.com/office/powerpoint/2010/main" val="854061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Pourquoi en irait-il autrement ? Il existe une certaine logique à considérer que le parcours de formation d’un élève devrait commencer par une phase d’apprentissage de principes fondamentaux censée l’amener vers un second niveau, la connaissance. Dès lors les portes de la compréhension des phénomènes observables seraient grandes ouvertes et permettraient une action juste et raisonnée. Cette hiérarchie des actes de l’apprenant peut se résumer par « Apprendre pour connaître, comprendre pour agir », une maxime proche de celle attribuée à Narada, figure mythique de l’hindouisme* . </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Elle commence par des devoirs, fini par des droits et récompense l’action « juste ». Elle respecte donc aussi la hiérarchie des valeurs sociales et éducatives ce qui rassure parents et éducateurs. La structuration LMD** avec ses QCM de premières années et ses stages pratiques qui n’arrivent qu’en fin de cursus, ou la succession temporelle de la triade habituelle cours magistral – travaux dirigés – travaux pratiques sont les parfaites illustrations de cette approche classique qui donne une évidente préséance à la théorie sur la pratique.</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Mais qu’en est-il lorsque la phase d’apprentissage sur laquelle repose toute cette stratégie de formation, se déroule mal ou nécessiterait plus de temps pour atteindre un résultat satisfaisant ? L’ensemble du processus de formation est alors déstabilisé car il n’est pas conçu pour s’élever sur une base instable : l’interdépendance des étapes-clés de ce parcours entraîne, à partir d’un apprentissage défectueux, des connaissances lacunaires, une capacité de compréhension limitée et finalement une relative incompétence dans l’action. Les défauts d’apprentissage initiaux pourraient être corrigés et leurs conséquences atténuées, avec du temps et probablement des moyens supplémentaires. Mais dans une société dans laquelle les comptables sont rois, seule la réussite est désirable, car parcimonieuse. L’erreur étant coûteuse, nous préférons nier que l’échec des apprenants est un processus tout à fait normal car consubstantiel de tout apprentissage. En toute logique, l’échec devrait en effet être anticipé et accompagné avec bienveillance...</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Dans ce contexte, seuls « de nobles prédispositions et un heureux caractère*** » (en fait un milieu social suffisamment aisé pour prendre à sa charge la compensation des errements du système éducatif global), semblent expliquer le succès d’une poignée de « bons » étudiants. Cette fable simplette ne saurait dissimuler le cruel déterminisme social de la réussite qui se répète insidieusement dans tous les cycles éducatifs de notre pays et qui, génération après génération, accentue dramatiquement les écarts entre ceux qui sont suffisamment riches et/ou bien éduqués pour apprendre à apprendre (et transmettre ce savoir à leurs enfants), et les autres...</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Encore faudrait-il accorder aux enseignements méthodologiques une place suffisante dans les maquettes !</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*Narada ou </a:t>
            </a:r>
            <a:r>
              <a:rPr lang="fr-FR" sz="1200" kern="1200" dirty="0" err="1" smtClean="0">
                <a:solidFill>
                  <a:schemeClr val="tx1"/>
                </a:solidFill>
                <a:effectLst/>
                <a:latin typeface="+mn-lt"/>
                <a:ea typeface="+mn-ea"/>
                <a:cs typeface="+mn-cs"/>
              </a:rPr>
              <a:t>Nârada</a:t>
            </a:r>
            <a:r>
              <a:rPr lang="fr-FR" sz="1200" kern="1200" dirty="0" smtClean="0">
                <a:solidFill>
                  <a:schemeClr val="tx1"/>
                </a:solidFill>
                <a:effectLst/>
                <a:latin typeface="+mn-lt"/>
                <a:ea typeface="+mn-ea"/>
                <a:cs typeface="+mn-cs"/>
              </a:rPr>
              <a:t>: « Il faut apprendre pour connaître, connaître pour comprendre, comprendre pour juger.»</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**LMD : Licence-Master-Doctorat</a:t>
            </a:r>
          </a:p>
          <a:p>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 Pour reprendre une expression chère à Victor Duruy, empreinte du </a:t>
            </a:r>
            <a:r>
              <a:rPr lang="fr-FR" sz="1200" kern="1200" dirty="0" err="1" smtClean="0">
                <a:solidFill>
                  <a:schemeClr val="tx1"/>
                </a:solidFill>
                <a:effectLst/>
                <a:latin typeface="+mn-lt"/>
                <a:ea typeface="+mn-ea"/>
                <a:cs typeface="+mn-cs"/>
              </a:rPr>
              <a:t>racialisme</a:t>
            </a:r>
            <a:r>
              <a:rPr lang="fr-FR" sz="1200" kern="1200" dirty="0" smtClean="0">
                <a:solidFill>
                  <a:schemeClr val="tx1"/>
                </a:solidFill>
                <a:effectLst/>
                <a:latin typeface="+mn-lt"/>
                <a:ea typeface="+mn-ea"/>
                <a:cs typeface="+mn-cs"/>
              </a:rPr>
              <a:t> et du scientisme à prétention prophétique de la fin du 19</a:t>
            </a:r>
            <a:r>
              <a:rPr lang="fr-FR" sz="1200" kern="1200" baseline="30000" dirty="0" smtClean="0">
                <a:solidFill>
                  <a:schemeClr val="tx1"/>
                </a:solidFill>
                <a:effectLst/>
                <a:latin typeface="+mn-lt"/>
                <a:ea typeface="+mn-ea"/>
                <a:cs typeface="+mn-cs"/>
              </a:rPr>
              <a:t>ème</a:t>
            </a:r>
            <a:r>
              <a:rPr lang="fr-FR" sz="1200" kern="1200" dirty="0" smtClean="0">
                <a:solidFill>
                  <a:schemeClr val="tx1"/>
                </a:solidFill>
                <a:effectLst/>
                <a:latin typeface="+mn-lt"/>
                <a:ea typeface="+mn-ea"/>
                <a:cs typeface="+mn-cs"/>
              </a:rPr>
              <a:t> siècle, qui hantent encore parfois les pensées de certains de nos collègues !</a:t>
            </a:r>
          </a:p>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13</a:t>
            </a:fld>
            <a:endParaRPr lang="fr-FR"/>
          </a:p>
        </p:txBody>
      </p:sp>
    </p:spTree>
    <p:extLst>
      <p:ext uri="{BB962C8B-B14F-4D97-AF65-F5344CB8AC3E}">
        <p14:creationId xmlns:p14="http://schemas.microsoft.com/office/powerpoint/2010/main" val="2957273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La conscientisation permet de refonder ce schéma fragile en commençant par inviter l’apprenant à agir, à s’impliquer physiquement.</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En cultivant par l’action l’enthousiasme initial pour une discipline que chaque apprenant porte en lui, même de façon ténue, il est possible de poser dès le départ la première marche d’un solide parcours de formation.</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Obtenir un succès à l’issue de l’action qui concrétise ce premier acte importe peu. Ce qui compte à ce stade, c’est créer l’élan, l’envie d’aller plus loin et de recommencer car c’est ici que réside la clé motivationnelle nécessaire aux différentes formes d’attention et de mémorisation et qui garantira un apprentissage efficient.</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Songeons à la façon dont nous avons appris à marcher : nous ne nous sommes pas lancés à l’issue d’un grand cours magistral de nos parents au sujet de l’art du transfert de poids ou de la perfection mathématique de la cinétique des mobiles en mouvement ! Nous avons essayé de marcher et… nous sommes tombés. On nous a relevés avec bienveillance et… nous sommes tombés de nouveau.</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Après un grand nombre d’essais, souvent infructueux, parfois douloureux, nous avons fini par acquérir une connaissance de la marche, de ce qu’elle présuppose (le mouvement, l’équilibre, un plan stable) et de ce qu’elle coûte (la douleur, la peur).</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Alors, nous avons marché.</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Ces connaissances nouvelles ont momentanément borné un premier champ des possibles. Nos parents ont étendu progressivement les frontières de ce terrain d’exercice, que nous avons arpenté sans relâche en marchant de plus en plus loin, de plus en plus vite, en tournant sur nous-même, en levant un pied très haut...</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Puis, nous sommes encore tombés.</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Nous avons compris la marche le jour où nous avons réussi à anticiper la chute, grâce à la mobilisation conjointe de nos connaissances intuitives et rationnelles quant à son fonctionnement physique, ses potentialités (l’autonomie, le franchissement de grandes distances à moindre coût) et ses limites (la lenteur).</a:t>
            </a:r>
          </a:p>
          <a:p>
            <a:r>
              <a:rPr lang="fr-FR" sz="1200" kern="1200" dirty="0" smtClean="0">
                <a:solidFill>
                  <a:schemeClr val="tx1"/>
                </a:solidFill>
                <a:effectLst/>
                <a:latin typeface="+mn-lt"/>
                <a:ea typeface="+mn-ea"/>
                <a:cs typeface="+mn-cs"/>
              </a:rPr>
              <a:t>Marcher nous a permis de nous connaître et de comprendre le monde qui nous entoure en le parcourant. Cet apprentissage a débouché sur de nouvelles possibilités d’actions (courir, danser, sauter, pédaler,…), et sur l’opportunité d’acquérir des compétences inédites.</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En résumé, agir, connaître et comprendre ont été les étapes décisives de notre formation de petits apprentis marcheurs. Nous avons appris quelque chose de primordial lors des transitions entre chacune de ces étapes car nos échecs ont été acceptés par des accompagnants vigilants, compréhensifs et bienveillants.</a:t>
            </a:r>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14</a:t>
            </a:fld>
            <a:endParaRPr lang="fr-FR"/>
          </a:p>
        </p:txBody>
      </p:sp>
    </p:spTree>
    <p:extLst>
      <p:ext uri="{BB962C8B-B14F-4D97-AF65-F5344CB8AC3E}">
        <p14:creationId xmlns:p14="http://schemas.microsoft.com/office/powerpoint/2010/main" val="2160276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15</a:t>
            </a:fld>
            <a:endParaRPr lang="fr-FR"/>
          </a:p>
        </p:txBody>
      </p:sp>
    </p:spTree>
    <p:extLst>
      <p:ext uri="{BB962C8B-B14F-4D97-AF65-F5344CB8AC3E}">
        <p14:creationId xmlns:p14="http://schemas.microsoft.com/office/powerpoint/2010/main" val="2865823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16</a:t>
            </a:fld>
            <a:endParaRPr lang="fr-FR"/>
          </a:p>
        </p:txBody>
      </p:sp>
    </p:spTree>
    <p:extLst>
      <p:ext uri="{BB962C8B-B14F-4D97-AF65-F5344CB8AC3E}">
        <p14:creationId xmlns:p14="http://schemas.microsoft.com/office/powerpoint/2010/main" val="4185436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17</a:t>
            </a:fld>
            <a:endParaRPr lang="fr-FR"/>
          </a:p>
        </p:txBody>
      </p:sp>
    </p:spTree>
    <p:extLst>
      <p:ext uri="{BB962C8B-B14F-4D97-AF65-F5344CB8AC3E}">
        <p14:creationId xmlns:p14="http://schemas.microsoft.com/office/powerpoint/2010/main" val="2448988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18</a:t>
            </a:fld>
            <a:endParaRPr lang="fr-FR"/>
          </a:p>
        </p:txBody>
      </p:sp>
    </p:spTree>
    <p:extLst>
      <p:ext uri="{BB962C8B-B14F-4D97-AF65-F5344CB8AC3E}">
        <p14:creationId xmlns:p14="http://schemas.microsoft.com/office/powerpoint/2010/main" val="2180770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19</a:t>
            </a:fld>
            <a:endParaRPr lang="fr-FR"/>
          </a:p>
        </p:txBody>
      </p:sp>
    </p:spTree>
    <p:extLst>
      <p:ext uri="{BB962C8B-B14F-4D97-AF65-F5344CB8AC3E}">
        <p14:creationId xmlns:p14="http://schemas.microsoft.com/office/powerpoint/2010/main" val="664693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20</a:t>
            </a:fld>
            <a:endParaRPr lang="fr-FR"/>
          </a:p>
        </p:txBody>
      </p:sp>
    </p:spTree>
    <p:extLst>
      <p:ext uri="{BB962C8B-B14F-4D97-AF65-F5344CB8AC3E}">
        <p14:creationId xmlns:p14="http://schemas.microsoft.com/office/powerpoint/2010/main" val="2864221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23</a:t>
            </a:fld>
            <a:endParaRPr lang="fr-FR"/>
          </a:p>
        </p:txBody>
      </p:sp>
    </p:spTree>
    <p:extLst>
      <p:ext uri="{BB962C8B-B14F-4D97-AF65-F5344CB8AC3E}">
        <p14:creationId xmlns:p14="http://schemas.microsoft.com/office/powerpoint/2010/main" val="648587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4</a:t>
            </a:fld>
            <a:endParaRPr lang="fr-FR"/>
          </a:p>
        </p:txBody>
      </p:sp>
    </p:spTree>
    <p:extLst>
      <p:ext uri="{BB962C8B-B14F-4D97-AF65-F5344CB8AC3E}">
        <p14:creationId xmlns:p14="http://schemas.microsoft.com/office/powerpoint/2010/main" val="3978023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24</a:t>
            </a:fld>
            <a:endParaRPr lang="fr-FR"/>
          </a:p>
        </p:txBody>
      </p:sp>
    </p:spTree>
    <p:extLst>
      <p:ext uri="{BB962C8B-B14F-4D97-AF65-F5344CB8AC3E}">
        <p14:creationId xmlns:p14="http://schemas.microsoft.com/office/powerpoint/2010/main" val="39647976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Le cadre didactique de référence pour les animations pédagogiques de ZDT est celui de la </a:t>
            </a:r>
            <a:r>
              <a:rPr lang="fr-FR" sz="1200" b="1" kern="1200" dirty="0" smtClean="0">
                <a:solidFill>
                  <a:schemeClr val="tx1"/>
                </a:solidFill>
                <a:effectLst/>
                <a:latin typeface="+mn-lt"/>
                <a:ea typeface="+mn-ea"/>
                <a:cs typeface="+mn-cs"/>
              </a:rPr>
              <a:t>conscientisation</a:t>
            </a:r>
            <a:r>
              <a:rPr lang="fr-FR" sz="1200" kern="1200" dirty="0" smtClean="0">
                <a:solidFill>
                  <a:schemeClr val="tx1"/>
                </a:solidFill>
                <a:effectLst/>
                <a:latin typeface="+mn-lt"/>
                <a:ea typeface="+mn-ea"/>
                <a:cs typeface="+mn-cs"/>
              </a:rPr>
              <a:t>. Il s’agit d’une méthode pédagogique par laquelle l'éducateur prend comme support de son enseignement la réalité matérielle et sociale environnant l’élève, de façon à l'impliquer et à le motiver au mieux possible pour son apprentissage.</a:t>
            </a:r>
          </a:p>
          <a:p>
            <a:r>
              <a:rPr lang="fr-FR" sz="1200" kern="1200" dirty="0" smtClean="0">
                <a:solidFill>
                  <a:schemeClr val="tx1"/>
                </a:solidFill>
                <a:effectLst/>
                <a:latin typeface="+mn-lt"/>
                <a:ea typeface="+mn-ea"/>
                <a:cs typeface="+mn-cs"/>
              </a:rPr>
              <a:t>A cet effet, ZDT favoriser une </a:t>
            </a:r>
            <a:r>
              <a:rPr lang="fr-FR" sz="1200" b="1" kern="1200" dirty="0" smtClean="0">
                <a:solidFill>
                  <a:schemeClr val="tx1"/>
                </a:solidFill>
                <a:effectLst/>
                <a:latin typeface="+mn-lt"/>
                <a:ea typeface="+mn-ea"/>
                <a:cs typeface="+mn-cs"/>
              </a:rPr>
              <a:t>« pédagogie de l’agir », rationnelle et responsable</a:t>
            </a:r>
            <a:r>
              <a:rPr lang="fr-FR" sz="1200" kern="1200" dirty="0" smtClean="0">
                <a:solidFill>
                  <a:schemeClr val="tx1"/>
                </a:solidFill>
                <a:effectLst/>
                <a:latin typeface="+mn-lt"/>
                <a:ea typeface="+mn-ea"/>
                <a:cs typeface="+mn-cs"/>
              </a:rPr>
              <a:t> : elle consiste à mettre en action les élèves après introduction d’une nouveauté dans leur environnement habituel (composter, vivre sans poubelle, devoir faire son propre dentifrice…) afin qu’ils fassent l’expérience sensible de certaines notions théoriques et qu’ils soient confrontés à leur propres limites (physiques, techniques, psychologiques, intellectuelles…) (</a:t>
            </a:r>
            <a:r>
              <a:rPr lang="fr-FR" sz="1200" b="1" kern="1200" dirty="0" smtClean="0">
                <a:solidFill>
                  <a:schemeClr val="tx1"/>
                </a:solidFill>
                <a:effectLst/>
                <a:latin typeface="+mn-lt"/>
                <a:ea typeface="+mn-ea"/>
                <a:cs typeface="+mn-cs"/>
              </a:rPr>
              <a:t>questionnement conduisant à une problématisation</a:t>
            </a:r>
            <a:r>
              <a:rPr lang="fr-FR" sz="1200" kern="1200" dirty="0" smtClean="0">
                <a:solidFill>
                  <a:schemeClr val="tx1"/>
                </a:solidFill>
                <a:effectLst/>
                <a:latin typeface="+mn-lt"/>
                <a:ea typeface="+mn-ea"/>
                <a:cs typeface="+mn-cs"/>
              </a:rPr>
              <a:t>).</a:t>
            </a:r>
          </a:p>
          <a:p>
            <a:r>
              <a:rPr lang="fr-FR" sz="1200" kern="1200" dirty="0" smtClean="0">
                <a:solidFill>
                  <a:schemeClr val="tx1"/>
                </a:solidFill>
                <a:effectLst/>
                <a:latin typeface="+mn-lt"/>
                <a:ea typeface="+mn-ea"/>
                <a:cs typeface="+mn-cs"/>
              </a:rPr>
              <a:t>Ceci permet aux élèves de se situer dans leur parcours d’apprentissage et de mesurer les marges de progrès qui leurs sont accessibles via l’apprentissage (</a:t>
            </a:r>
            <a:r>
              <a:rPr lang="fr-FR" sz="1200" b="1" kern="1200" dirty="0" smtClean="0">
                <a:solidFill>
                  <a:schemeClr val="tx1"/>
                </a:solidFill>
                <a:effectLst/>
                <a:latin typeface="+mn-lt"/>
                <a:ea typeface="+mn-ea"/>
                <a:cs typeface="+mn-cs"/>
              </a:rPr>
              <a:t>motivation</a:t>
            </a:r>
            <a:r>
              <a:rPr lang="fr-FR" sz="1200" kern="1200" dirty="0" smtClean="0">
                <a:solidFill>
                  <a:schemeClr val="tx1"/>
                </a:solidFill>
                <a:effectLst/>
                <a:latin typeface="+mn-lt"/>
                <a:ea typeface="+mn-ea"/>
                <a:cs typeface="+mn-cs"/>
              </a:rPr>
              <a:t>).</a:t>
            </a:r>
          </a:p>
          <a:p>
            <a:r>
              <a:rPr lang="fr-FR" sz="1200" kern="1200" dirty="0" smtClean="0">
                <a:solidFill>
                  <a:schemeClr val="tx1"/>
                </a:solidFill>
                <a:effectLst/>
                <a:latin typeface="+mn-lt"/>
                <a:ea typeface="+mn-ea"/>
                <a:cs typeface="+mn-cs"/>
              </a:rPr>
              <a:t>Il s’agit ensuite de recueillir les résultats de leur expérience sensible (ce qu’ils ont vu, entendu, senti, observé, gouté, ce qu’ils ont pu faire ou ne pas faire...) et d’expliciter ces résultats à l’aune d’un cadre théorique plus large (</a:t>
            </a:r>
            <a:r>
              <a:rPr lang="fr-FR" sz="1200" b="1" kern="1200" dirty="0" smtClean="0">
                <a:solidFill>
                  <a:schemeClr val="tx1"/>
                </a:solidFill>
                <a:effectLst/>
                <a:latin typeface="+mn-lt"/>
                <a:ea typeface="+mn-ea"/>
                <a:cs typeface="+mn-cs"/>
              </a:rPr>
              <a:t>contextualisation</a:t>
            </a:r>
            <a:r>
              <a:rPr lang="fr-FR" sz="1200" kern="1200" dirty="0" smtClean="0">
                <a:solidFill>
                  <a:schemeClr val="tx1"/>
                </a:solidFill>
                <a:effectLst/>
                <a:latin typeface="+mn-lt"/>
                <a:ea typeface="+mn-ea"/>
                <a:cs typeface="+mn-cs"/>
              </a:rPr>
              <a:t>).</a:t>
            </a:r>
          </a:p>
          <a:p>
            <a:r>
              <a:rPr lang="fr-FR" sz="1200" kern="1200" dirty="0" smtClean="0">
                <a:solidFill>
                  <a:schemeClr val="tx1"/>
                </a:solidFill>
                <a:effectLst/>
                <a:latin typeface="+mn-lt"/>
                <a:ea typeface="+mn-ea"/>
                <a:cs typeface="+mn-cs"/>
              </a:rPr>
              <a:t>Les préjugés, les représentations, les savoirs et les compétences individuels qui préexistaient à l’apprentissage sont également recensés, déconstruits ou consolidés puis reconstruits collectivement (</a:t>
            </a:r>
            <a:r>
              <a:rPr lang="fr-FR" sz="1200" b="1" kern="1200" dirty="0" err="1" smtClean="0">
                <a:solidFill>
                  <a:schemeClr val="tx1"/>
                </a:solidFill>
                <a:effectLst/>
                <a:latin typeface="+mn-lt"/>
                <a:ea typeface="+mn-ea"/>
                <a:cs typeface="+mn-cs"/>
              </a:rPr>
              <a:t>co</a:t>
            </a:r>
            <a:r>
              <a:rPr lang="fr-FR" sz="1200" b="1" kern="1200" dirty="0" smtClean="0">
                <a:solidFill>
                  <a:schemeClr val="tx1"/>
                </a:solidFill>
                <a:effectLst/>
                <a:latin typeface="+mn-lt"/>
                <a:ea typeface="+mn-ea"/>
                <a:cs typeface="+mn-cs"/>
              </a:rPr>
              <a:t>-construction</a:t>
            </a:r>
            <a:r>
              <a:rPr lang="fr-FR" sz="1200" kern="1200" dirty="0" smtClean="0">
                <a:solidFill>
                  <a:schemeClr val="tx1"/>
                </a:solidFill>
                <a:effectLst/>
                <a:latin typeface="+mn-lt"/>
                <a:ea typeface="+mn-ea"/>
                <a:cs typeface="+mn-cs"/>
              </a:rPr>
              <a:t> d’un corpus commun de savoirs et de compétences). C’est dans ce nouveau cadre collectif de référence que des explications aux phénomènes précédemment rencontrés dans la phase sensible de l’action peuvent être élaborées par les élèves eux-mêmes, sous la direction de l’</a:t>
            </a:r>
            <a:r>
              <a:rPr lang="fr-FR" sz="1200" kern="1200" dirty="0" err="1" smtClean="0">
                <a:solidFill>
                  <a:schemeClr val="tx1"/>
                </a:solidFill>
                <a:effectLst/>
                <a:latin typeface="+mn-lt"/>
                <a:ea typeface="+mn-ea"/>
                <a:cs typeface="+mn-cs"/>
              </a:rPr>
              <a:t>intervenant.e</a:t>
            </a:r>
            <a:r>
              <a:rPr lang="fr-FR" sz="1200" kern="1200" dirty="0" smtClean="0">
                <a:solidFill>
                  <a:schemeClr val="tx1"/>
                </a:solidFill>
                <a:effectLst/>
                <a:latin typeface="+mn-lt"/>
                <a:ea typeface="+mn-ea"/>
                <a:cs typeface="+mn-cs"/>
              </a:rPr>
              <a:t> de ZDT (</a:t>
            </a:r>
            <a:r>
              <a:rPr lang="fr-FR" sz="1200" b="1" kern="1200" dirty="0" smtClean="0">
                <a:solidFill>
                  <a:schemeClr val="tx1"/>
                </a:solidFill>
                <a:effectLst/>
                <a:latin typeface="+mn-lt"/>
                <a:ea typeface="+mn-ea"/>
                <a:cs typeface="+mn-cs"/>
              </a:rPr>
              <a:t>modélisation</a:t>
            </a:r>
            <a:r>
              <a:rPr lang="fr-FR" sz="1200" kern="1200" dirty="0" smtClean="0">
                <a:solidFill>
                  <a:schemeClr val="tx1"/>
                </a:solidFill>
                <a:effectLst/>
                <a:latin typeface="+mn-lt"/>
                <a:ea typeface="+mn-ea"/>
                <a:cs typeface="+mn-cs"/>
              </a:rPr>
              <a:t> sur la base d’un diagnostic partagé). L’ensemble des explications doit en effet constituer un modèle cohérent, logique, construit collectivement, propice à la formulation d’hypothèses et à l’établissement de prédictions. Le modèle est ensuite confronté à de nouveaux faits issus de l’expérience sensible et amélioré s’il ne convient pas.</a:t>
            </a:r>
          </a:p>
          <a:p>
            <a:r>
              <a:rPr lang="fr-FR" sz="1200" kern="1200" dirty="0" smtClean="0">
                <a:solidFill>
                  <a:schemeClr val="tx1"/>
                </a:solidFill>
                <a:effectLst/>
                <a:latin typeface="+mn-lt"/>
                <a:ea typeface="+mn-ea"/>
                <a:cs typeface="+mn-cs"/>
              </a:rPr>
              <a:t>Le modèle théorique est stabilisé dans les moindre détails lorsque les faits observés y prennent tout leur sens et que les paramètres principaux du modèle sont identifiés (on dit alors que « tout s’explique selon certaines conditions »). La notion théorique sous-jacente peut être comprise par tous et le niveau global de compréhension des élèves peut être mesuré à ce stade (</a:t>
            </a:r>
            <a:r>
              <a:rPr lang="fr-FR" sz="1200" b="1" kern="1200" dirty="0" smtClean="0">
                <a:solidFill>
                  <a:schemeClr val="tx1"/>
                </a:solidFill>
                <a:effectLst/>
                <a:latin typeface="+mn-lt"/>
                <a:ea typeface="+mn-ea"/>
                <a:cs typeface="+mn-cs"/>
              </a:rPr>
              <a:t>évaluation formative</a:t>
            </a:r>
            <a:r>
              <a:rPr lang="fr-FR" sz="1200" kern="1200" dirty="0" smtClean="0">
                <a:solidFill>
                  <a:schemeClr val="tx1"/>
                </a:solidFill>
                <a:effectLst/>
                <a:latin typeface="+mn-lt"/>
                <a:ea typeface="+mn-ea"/>
                <a:cs typeface="+mn-cs"/>
              </a:rPr>
              <a:t>). L’action de l’élève sur l‘environnement qui l’entoure peut reprendre. Elle est souvent plus efficiente car plus intelligible (</a:t>
            </a:r>
            <a:r>
              <a:rPr lang="fr-FR" sz="1200" b="1" kern="1200" dirty="0" smtClean="0">
                <a:solidFill>
                  <a:schemeClr val="tx1"/>
                </a:solidFill>
                <a:effectLst/>
                <a:latin typeface="+mn-lt"/>
                <a:ea typeface="+mn-ea"/>
                <a:cs typeface="+mn-cs"/>
              </a:rPr>
              <a:t>appropriation</a:t>
            </a:r>
            <a:r>
              <a:rPr lang="fr-FR" sz="1200" kern="1200" dirty="0" smtClean="0">
                <a:solidFill>
                  <a:schemeClr val="tx1"/>
                </a:solidFill>
                <a:effectLst/>
                <a:latin typeface="+mn-lt"/>
                <a:ea typeface="+mn-ea"/>
                <a:cs typeface="+mn-cs"/>
              </a:rPr>
              <a:t>). </a:t>
            </a:r>
            <a:r>
              <a:rPr lang="fr-FR" sz="1200" b="1" kern="1200" dirty="0" smtClean="0">
                <a:solidFill>
                  <a:schemeClr val="tx1"/>
                </a:solidFill>
                <a:effectLst/>
                <a:latin typeface="+mn-lt"/>
                <a:ea typeface="+mn-ea"/>
                <a:cs typeface="+mn-cs"/>
              </a:rPr>
              <a:t>L’erreur, étape nécessaire de l’apprentissage, </a:t>
            </a:r>
            <a:r>
              <a:rPr lang="fr-FR" sz="1200" kern="1200" dirty="0" smtClean="0">
                <a:solidFill>
                  <a:schemeClr val="tx1"/>
                </a:solidFill>
                <a:effectLst/>
                <a:latin typeface="+mn-lt"/>
                <a:ea typeface="+mn-ea"/>
                <a:cs typeface="+mn-cs"/>
              </a:rPr>
              <a:t>est accueillie positivement en tant que « plus sûr chemin vers le succès ».</a:t>
            </a:r>
          </a:p>
          <a:p>
            <a:r>
              <a:rPr lang="fr-FR" sz="1200" kern="1200" dirty="0" smtClean="0">
                <a:solidFill>
                  <a:schemeClr val="tx1"/>
                </a:solidFill>
                <a:effectLst/>
                <a:latin typeface="+mn-lt"/>
                <a:ea typeface="+mn-ea"/>
                <a:cs typeface="+mn-cs"/>
              </a:rPr>
              <a:t>Si nécessaire, une </a:t>
            </a:r>
            <a:r>
              <a:rPr lang="fr-FR" sz="1200" b="1" kern="1200" dirty="0" smtClean="0">
                <a:solidFill>
                  <a:schemeClr val="tx1"/>
                </a:solidFill>
                <a:effectLst/>
                <a:latin typeface="+mn-lt"/>
                <a:ea typeface="+mn-ea"/>
                <a:cs typeface="+mn-cs"/>
              </a:rPr>
              <a:t>évaluation normative</a:t>
            </a:r>
            <a:r>
              <a:rPr lang="fr-FR" sz="1200" kern="1200" dirty="0" smtClean="0">
                <a:solidFill>
                  <a:schemeClr val="tx1"/>
                </a:solidFill>
                <a:effectLst/>
                <a:latin typeface="+mn-lt"/>
                <a:ea typeface="+mn-ea"/>
                <a:cs typeface="+mn-cs"/>
              </a:rPr>
              <a:t> peut être mise en place, aboutissant à la délivrance d’un diplôme symbolique ou d’une récompense matérielle (par exemple, l’enfant repart chez lui avec son pot de dentifrice ZD, avec un badge etc…).</a:t>
            </a:r>
          </a:p>
          <a:p>
            <a:r>
              <a:rPr lang="fr-FR" sz="1200" kern="1200" dirty="0" smtClean="0">
                <a:solidFill>
                  <a:schemeClr val="tx1"/>
                </a:solidFill>
                <a:effectLst/>
                <a:latin typeface="+mn-lt"/>
                <a:ea typeface="+mn-ea"/>
                <a:cs typeface="+mn-cs"/>
              </a:rPr>
              <a:t>L’étape finale consiste à mettre l’élève en position de </a:t>
            </a:r>
            <a:r>
              <a:rPr lang="fr-FR" sz="1200" b="1" kern="1200" dirty="0" smtClean="0">
                <a:solidFill>
                  <a:schemeClr val="tx1"/>
                </a:solidFill>
                <a:effectLst/>
                <a:latin typeface="+mn-lt"/>
                <a:ea typeface="+mn-ea"/>
                <a:cs typeface="+mn-cs"/>
              </a:rPr>
              <a:t>transmission</a:t>
            </a:r>
            <a:r>
              <a:rPr lang="fr-FR" sz="1200" kern="1200" dirty="0" smtClean="0">
                <a:solidFill>
                  <a:schemeClr val="tx1"/>
                </a:solidFill>
                <a:effectLst/>
                <a:latin typeface="+mn-lt"/>
                <a:ea typeface="+mn-ea"/>
                <a:cs typeface="+mn-cs"/>
              </a:rPr>
              <a:t> de ses connaissances et compétences nouvellement acquises auprès de ses pairs ou de ses proches, ce qui le valorise et renforce sa motivation à apprendre et à agir en faveur de la prévention des déchets : l’enfant repart par exemple avec une recette, testée avec succès en classe, à reproduire à la maison. Il peut devenir prescripteur de bonnes pratiques, non de manière dogmatique, mais sur la base de son expérience sensible, de sa compréhension intime des phénomènes étudiés et de sa connaissance des conséquences prévisibles de ses futures actions.</a:t>
            </a:r>
          </a:p>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26</a:t>
            </a:fld>
            <a:endParaRPr lang="fr-FR"/>
          </a:p>
        </p:txBody>
      </p:sp>
    </p:spTree>
    <p:extLst>
      <p:ext uri="{BB962C8B-B14F-4D97-AF65-F5344CB8AC3E}">
        <p14:creationId xmlns:p14="http://schemas.microsoft.com/office/powerpoint/2010/main" val="25896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28</a:t>
            </a:fld>
            <a:endParaRPr lang="fr-FR"/>
          </a:p>
        </p:txBody>
      </p:sp>
    </p:spTree>
    <p:extLst>
      <p:ext uri="{BB962C8B-B14F-4D97-AF65-F5344CB8AC3E}">
        <p14:creationId xmlns:p14="http://schemas.microsoft.com/office/powerpoint/2010/main" val="782283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29</a:t>
            </a:fld>
            <a:endParaRPr lang="fr-FR"/>
          </a:p>
        </p:txBody>
      </p:sp>
    </p:spTree>
    <p:extLst>
      <p:ext uri="{BB962C8B-B14F-4D97-AF65-F5344CB8AC3E}">
        <p14:creationId xmlns:p14="http://schemas.microsoft.com/office/powerpoint/2010/main" val="32691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5</a:t>
            </a:fld>
            <a:endParaRPr lang="fr-FR"/>
          </a:p>
        </p:txBody>
      </p:sp>
    </p:spTree>
    <p:extLst>
      <p:ext uri="{BB962C8B-B14F-4D97-AF65-F5344CB8AC3E}">
        <p14:creationId xmlns:p14="http://schemas.microsoft.com/office/powerpoint/2010/main" val="2076897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smtClean="0">
                <a:solidFill>
                  <a:schemeClr val="tx1"/>
                </a:solidFill>
                <a:effectLst/>
                <a:latin typeface="+mn-lt"/>
                <a:ea typeface="+mn-ea"/>
                <a:cs typeface="+mn-cs"/>
              </a:rPr>
              <a:t>Effectivement, le contrat classique entre enseignant et élève est basé sur la légitimation du pouvoir du formateur sur la base de son savoir, supposément supérieur. Ce contrat est fortement remis en cause depuis plusieurs décennies par :</a:t>
            </a:r>
          </a:p>
          <a:p>
            <a:pPr marL="228600" lvl="0" indent="-228600">
              <a:buFont typeface="+mj-lt"/>
              <a:buAutoNum type="arabicPeriod"/>
            </a:pPr>
            <a:r>
              <a:rPr lang="fr-FR" sz="1200" kern="1200" dirty="0" smtClean="0">
                <a:solidFill>
                  <a:schemeClr val="tx1"/>
                </a:solidFill>
                <a:effectLst/>
                <a:latin typeface="+mn-lt"/>
                <a:ea typeface="+mn-ea"/>
                <a:cs typeface="+mn-cs"/>
              </a:rPr>
              <a:t>La diversité et l'évolution rapide des outils numériques, qui obligent les enseignants à acquérir sans cesse de nouveaux savoir-faire, à les tester avec anticipation et à les maîtriser. Chaque nouvel outil offre des possibilités inédites et impose de nouvelles limites qu’il convient d’explorer. Il doit aussi trouver sa place, ou pas, dans la boîte à outils pédagogiques de l’enseignant, ce qui demande une certaine réflexivité et une capacité à projeter sa démarche pédagogique dans un environnement changeant.</a:t>
            </a:r>
          </a:p>
          <a:p>
            <a:pPr marL="228600" lvl="0" indent="-228600">
              <a:buFont typeface="+mj-lt"/>
              <a:buAutoNum type="arabicPeriod"/>
            </a:pPr>
            <a:r>
              <a:rPr lang="fr-FR" sz="1200" kern="1200" dirty="0" smtClean="0">
                <a:solidFill>
                  <a:schemeClr val="tx1"/>
                </a:solidFill>
                <a:effectLst/>
                <a:latin typeface="+mn-lt"/>
                <a:ea typeface="+mn-ea"/>
                <a:cs typeface="+mn-cs"/>
              </a:rPr>
              <a:t>La décentralisation de l'accès aux données </a:t>
            </a:r>
            <a:r>
              <a:rPr lang="fr-FR" sz="1200" i="1" kern="1200" dirty="0" smtClean="0">
                <a:solidFill>
                  <a:schemeClr val="tx1"/>
                </a:solidFill>
                <a:effectLst/>
                <a:latin typeface="+mn-lt"/>
                <a:ea typeface="+mn-ea"/>
                <a:cs typeface="+mn-cs"/>
              </a:rPr>
              <a:t>via</a:t>
            </a:r>
            <a:r>
              <a:rPr lang="fr-FR" sz="1200" kern="1200" dirty="0" smtClean="0">
                <a:solidFill>
                  <a:schemeClr val="tx1"/>
                </a:solidFill>
                <a:effectLst/>
                <a:latin typeface="+mn-lt"/>
                <a:ea typeface="+mn-ea"/>
                <a:cs typeface="+mn-cs"/>
              </a:rPr>
              <a:t> internet, la </a:t>
            </a:r>
            <a:r>
              <a:rPr lang="fr-FR" sz="1200" kern="1200" dirty="0" err="1" smtClean="0">
                <a:solidFill>
                  <a:schemeClr val="tx1"/>
                </a:solidFill>
                <a:effectLst/>
                <a:latin typeface="+mn-lt"/>
                <a:ea typeface="+mn-ea"/>
                <a:cs typeface="+mn-cs"/>
              </a:rPr>
              <a:t>co</a:t>
            </a:r>
            <a:r>
              <a:rPr lang="fr-FR" sz="1200" kern="1200" dirty="0" smtClean="0">
                <a:solidFill>
                  <a:schemeClr val="tx1"/>
                </a:solidFill>
                <a:effectLst/>
                <a:latin typeface="+mn-lt"/>
                <a:ea typeface="+mn-ea"/>
                <a:cs typeface="+mn-cs"/>
              </a:rPr>
              <a:t>-construction de savoirs et les pratiques coopératives via les réseaux sociaux redimensionnent les fonctions d’enseignant. L’habituelle posture d’enseignant-référent peut s’en trouver fortement désaxée ou remise en cause. </a:t>
            </a:r>
          </a:p>
          <a:p>
            <a:pPr marL="228600" lvl="0" indent="-228600">
              <a:buFont typeface="+mj-lt"/>
              <a:buAutoNum type="arabicPeriod"/>
            </a:pPr>
            <a:r>
              <a:rPr lang="fr-FR" sz="1200" kern="1200" dirty="0" smtClean="0">
                <a:solidFill>
                  <a:schemeClr val="tx1"/>
                </a:solidFill>
                <a:effectLst/>
                <a:latin typeface="+mn-lt"/>
                <a:ea typeface="+mn-ea"/>
                <a:cs typeface="+mn-cs"/>
              </a:rPr>
              <a:t>Le profil de l’apprenant actuel est complexe voire paradoxal. Exigeant et rejetant tout formalisme, autocentré et ouvert à la collaboration, il apparaît comme autonome mais semble plus que jamais dépendant des autres pour pouvoir progresser ou se sentir en progression. </a:t>
            </a:r>
          </a:p>
          <a:p>
            <a:pPr marL="228600" lvl="0" indent="-228600">
              <a:buFont typeface="+mj-lt"/>
              <a:buAutoNum type="arabicPeriod"/>
            </a:pPr>
            <a:r>
              <a:rPr lang="fr-FR" sz="1200" kern="1200" dirty="0" smtClean="0">
                <a:solidFill>
                  <a:schemeClr val="tx1"/>
                </a:solidFill>
                <a:effectLst/>
                <a:latin typeface="+mn-lt"/>
                <a:ea typeface="+mn-ea"/>
                <a:cs typeface="+mn-cs"/>
              </a:rPr>
              <a:t>Enfin, à l’ère du Web 2.0, un utilisateur important est avant tout un utilisateur apportant beaucoup de valeur au service. Ne plus apporter de valeur, c’est courir le risque d’une dégradation sociale, d’une perte de légitimité, d’un isolement vis-à-vis de ses pairs. Heureusement (?), le fonctionnement en réseaux collaboratifs optimise la production de valeurs en facilitant l’auto-formation des nouveaux utilisateurs et en valorisant les plus méritants. Parce qu’elle désigne implicitement des utilisateurs importants sans considération d’âge, de rôle social ou de position hiérarchique, la méritocratie*</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imposée par le Web 2.0 est à l’origine d’un malaise diffus au sein de la communauté éducative. Comment être encore un enseignant crédible lorsqu’on est moins important que ses élèves ou ses collègues, sur le Web ? </a:t>
            </a:r>
          </a:p>
          <a:p>
            <a:r>
              <a:rPr lang="fr-FR" sz="1200" kern="1200" dirty="0" smtClean="0">
                <a:solidFill>
                  <a:schemeClr val="tx1"/>
                </a:solidFill>
                <a:effectLst/>
                <a:latin typeface="+mn-lt"/>
                <a:ea typeface="+mn-ea"/>
                <a:cs typeface="+mn-cs"/>
              </a:rPr>
              <a:t>Il résulte de ce qui précède qu’aux yeux des élèves, beaucoup d'enseignants ne sont pas légitimes, non par manque de savoirs mais à cause de la faible plus-value qu’apporterait leur fréquentation, qui signe désormais une quasi-inexistence sociale. La plupart de ces collègues l’ignore, feignent de l’ignorer ou contribuent volontairement à ce déclassement, en faisant le choix de l’immobilisme, option favorisée il est vrai par la forte inertie du système éducatif français.</a:t>
            </a:r>
          </a:p>
          <a:p>
            <a:r>
              <a:rPr lang="fr-FR" sz="1200" kern="1200" dirty="0" smtClean="0">
                <a:solidFill>
                  <a:schemeClr val="tx1"/>
                </a:solidFill>
                <a:effectLst/>
                <a:latin typeface="+mn-lt"/>
                <a:ea typeface="+mn-ea"/>
                <a:cs typeface="+mn-cs"/>
              </a:rPr>
              <a:t>L’ironie de la situation c’est qu’en parallèle les thuriféraires de l’innovation pédagogique peinent eux aussi à convaincre leurs collègues et parfois leurs élèves. Ainsi, pour reprendre des réflexions récentes de Jean-Paul </a:t>
            </a:r>
            <a:r>
              <a:rPr lang="fr-FR" sz="1200" kern="1200" dirty="0" err="1" smtClean="0">
                <a:solidFill>
                  <a:schemeClr val="tx1"/>
                </a:solidFill>
                <a:effectLst/>
                <a:latin typeface="+mn-lt"/>
                <a:ea typeface="+mn-ea"/>
                <a:cs typeface="+mn-cs"/>
              </a:rPr>
              <a:t>Moiraud</a:t>
            </a:r>
            <a:r>
              <a:rPr lang="fr-FR" sz="1200" kern="1200" dirty="0" smtClean="0">
                <a:solidFill>
                  <a:schemeClr val="tx1"/>
                </a:solidFill>
                <a:effectLst/>
                <a:latin typeface="+mn-lt"/>
                <a:ea typeface="+mn-ea"/>
                <a:cs typeface="+mn-cs"/>
              </a:rPr>
              <a:t> ou Bruno </a:t>
            </a:r>
            <a:r>
              <a:rPr lang="fr-FR" sz="1200" kern="1200" dirty="0" err="1" smtClean="0">
                <a:solidFill>
                  <a:schemeClr val="tx1"/>
                </a:solidFill>
                <a:effectLst/>
                <a:latin typeface="+mn-lt"/>
                <a:ea typeface="+mn-ea"/>
                <a:cs typeface="+mn-cs"/>
              </a:rPr>
              <a:t>Devauchelle</a:t>
            </a:r>
            <a:r>
              <a:rPr lang="fr-FR" sz="1200" kern="1200" dirty="0" smtClean="0">
                <a:solidFill>
                  <a:schemeClr val="tx1"/>
                </a:solidFill>
                <a:effectLst/>
                <a:latin typeface="+mn-lt"/>
                <a:ea typeface="+mn-ea"/>
                <a:cs typeface="+mn-cs"/>
              </a:rPr>
              <a:t> : « les enseignants innovants et autres expérimentateurs […] sont souvent des pionniers volontaires mais qui essaiment très peu en réalité »(</a:t>
            </a:r>
            <a:r>
              <a:rPr lang="fr-FR" sz="1200" kern="1200" dirty="0" err="1" smtClean="0">
                <a:solidFill>
                  <a:schemeClr val="tx1"/>
                </a:solidFill>
                <a:effectLst/>
                <a:latin typeface="+mn-lt"/>
                <a:ea typeface="+mn-ea"/>
                <a:cs typeface="+mn-cs"/>
              </a:rPr>
              <a:t>Devauchelle</a:t>
            </a:r>
            <a:r>
              <a:rPr lang="fr-FR" sz="1200" kern="1200" dirty="0" smtClean="0">
                <a:solidFill>
                  <a:schemeClr val="tx1"/>
                </a:solidFill>
                <a:effectLst/>
                <a:latin typeface="+mn-lt"/>
                <a:ea typeface="+mn-ea"/>
                <a:cs typeface="+mn-cs"/>
              </a:rPr>
              <a:t>, 2015).</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 Système dans lequel le mérite détermine la hiérarchie. » Larousse, 2016</a:t>
            </a:r>
          </a:p>
          <a:p>
            <a:r>
              <a:rPr lang="fr-FR" sz="1200" u="sng" kern="1200" dirty="0" smtClean="0">
                <a:solidFill>
                  <a:schemeClr val="tx1"/>
                </a:solidFill>
                <a:effectLst/>
                <a:latin typeface="+mn-lt"/>
                <a:ea typeface="+mn-ea"/>
                <a:cs typeface="+mn-cs"/>
                <a:hlinkClick r:id="rId3"/>
              </a:rPr>
              <a:t>https://moiraudjp.wordpress.com/2014/02/22/et-si-lenseignant-innovant-etait-un-concept-utile-pour-ne-pas-innover/</a:t>
            </a:r>
            <a:endParaRPr lang="fr-FR" sz="12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hlinkClick r:id="rId4"/>
              </a:rPr>
              <a:t>http://www.brunodevauchelle.com/blog/?p=1788</a:t>
            </a:r>
            <a:endParaRPr lang="fr-FR"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34FA1CF-1665-4F93-A8D0-D23738AB1218}" type="slidenum">
              <a:rPr lang="fr-FR" smtClean="0"/>
              <a:t>6</a:t>
            </a:fld>
            <a:endParaRPr lang="fr-FR"/>
          </a:p>
        </p:txBody>
      </p:sp>
    </p:spTree>
    <p:extLst>
      <p:ext uri="{BB962C8B-B14F-4D97-AF65-F5344CB8AC3E}">
        <p14:creationId xmlns:p14="http://schemas.microsoft.com/office/powerpoint/2010/main" val="962930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smtClean="0">
                <a:solidFill>
                  <a:schemeClr val="tx1"/>
                </a:solidFill>
                <a:effectLst/>
                <a:latin typeface="+mn-lt"/>
                <a:ea typeface="+mn-ea"/>
                <a:cs typeface="+mn-cs"/>
              </a:rPr>
              <a:t>Cette question permet d'aborder une citation que j'emprunte à Maria Teresa Estrela (université de Lisbonne): « le formateur se forme aussi en formant les autres » (Estrela, 2001). Ce principe d’enrichissement réciproque dans la relation d’apprentissage a été constaté il y a déjà 360 ans par Baltasar Gracian y Morales</a:t>
            </a:r>
            <a:r>
              <a:rPr lang="fr-FR" sz="1200" kern="1200" baseline="3000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 « Il n'y a pas de maître qui ne puisse être élève».</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Mon approche pédagogique s’inscrit dans cette idée et postule que l'enseignant que je suis est un éternel élève et que la façon dont j’enseigne dépend étroitement de la façon dont j’apprends. Par conséquent je ne resterai un enseignant légitime que si je continue à apprendre, par moi-même ou de tout autre y compris de mes propres élèves.</a:t>
            </a:r>
          </a:p>
          <a:p>
            <a:r>
              <a:rPr lang="fr-FR" sz="1200" kern="1200" dirty="0" smtClean="0">
                <a:solidFill>
                  <a:schemeClr val="tx1"/>
                </a:solidFill>
                <a:effectLst/>
                <a:latin typeface="+mn-lt"/>
                <a:ea typeface="+mn-ea"/>
                <a:cs typeface="+mn-cs"/>
              </a:rPr>
              <a:t>Je ne pourrai aussi diversifier mes pratiques d’enseignement que si je diversifie mes sources et modalités d’apprentissage. Ceci impose de tenir compte de l'évolution des supports d'action pédagogique tout autant que de l'évolution du contenu disciplinaire que j’enseigne et d’essayer d’avoir un rapport authentique à ce que je sais et à ce que j’ignore. Ce n’est pas toujours évident, mais c’est très stimulant et particulièrement enrichissant ! De plus, placer quelques fois des élèves en position d’autorité (dans le cadre d’exercices de classe inversée par exemple) les incite à faire preuve de responsabilité et à s’intéresser suffisamment au sujet qu’ils doivent traiter pour rester légitimes aux yeux de leur public (dont je fais alors partie). Plusieurs retours d’expérience dans le domaine des classes translatées, inversées, renversées, hybrides, etc… sont consultables en ligne. Ces approches dépassent désormais le principe fondateur de la classe inversée, lancé par Bergman et </a:t>
            </a:r>
            <a:r>
              <a:rPr lang="fr-FR" sz="1200" kern="1200" dirty="0" err="1" smtClean="0">
                <a:solidFill>
                  <a:schemeClr val="tx1"/>
                </a:solidFill>
                <a:effectLst/>
                <a:latin typeface="+mn-lt"/>
                <a:ea typeface="+mn-ea"/>
                <a:cs typeface="+mn-cs"/>
              </a:rPr>
              <a:t>Sams</a:t>
            </a:r>
            <a:r>
              <a:rPr lang="fr-FR" sz="1200" kern="1200" dirty="0" smtClean="0">
                <a:solidFill>
                  <a:schemeClr val="tx1"/>
                </a:solidFill>
                <a:effectLst/>
                <a:latin typeface="+mn-lt"/>
                <a:ea typeface="+mn-ea"/>
                <a:cs typeface="+mn-cs"/>
              </a:rPr>
              <a:t> en 2007 et qui était de « préparer le cours à la maison, faire les devoirs en classe ». L’un de leurs mérites est notamment de pouvoir mobiliser différentes catégories d’attentions et de processus mnésiques impliqués dans les apprentissages scolaires.</a:t>
            </a:r>
          </a:p>
          <a:p>
            <a:r>
              <a:rPr lang="fr-FR" sz="1200" kern="1200" dirty="0" smtClean="0">
                <a:solidFill>
                  <a:schemeClr val="tx1"/>
                </a:solidFill>
                <a:effectLst/>
                <a:latin typeface="+mn-lt"/>
                <a:ea typeface="+mn-ea"/>
                <a:cs typeface="+mn-cs"/>
              </a:rPr>
              <a:t>Estrela Maria Teresa (2001) « Pratiques réflexives et conscientisation », Carrefours de l'éducation. 12, 56-65.</a:t>
            </a:r>
          </a:p>
          <a:p>
            <a:r>
              <a:rPr lang="fr-FR" sz="1200" kern="1200" dirty="0" smtClean="0">
                <a:solidFill>
                  <a:schemeClr val="tx1"/>
                </a:solidFill>
                <a:effectLst/>
                <a:latin typeface="+mn-lt"/>
                <a:ea typeface="+mn-ea"/>
                <a:cs typeface="+mn-cs"/>
              </a:rPr>
              <a:t>Baltasar Gracian y Morales, </a:t>
            </a:r>
            <a:r>
              <a:rPr lang="fr-FR" sz="1200" i="1" kern="1200" dirty="0" smtClean="0">
                <a:solidFill>
                  <a:schemeClr val="tx1"/>
                </a:solidFill>
                <a:effectLst/>
                <a:latin typeface="+mn-lt"/>
                <a:ea typeface="+mn-ea"/>
                <a:cs typeface="+mn-cs"/>
              </a:rPr>
              <a:t>Le </a:t>
            </a:r>
            <a:r>
              <a:rPr lang="fr-FR" sz="1200" i="1" kern="1200" dirty="0" err="1" smtClean="0">
                <a:solidFill>
                  <a:schemeClr val="tx1"/>
                </a:solidFill>
                <a:effectLst/>
                <a:latin typeface="+mn-lt"/>
                <a:ea typeface="+mn-ea"/>
                <a:cs typeface="+mn-cs"/>
              </a:rPr>
              <a:t>Criticón</a:t>
            </a:r>
            <a:r>
              <a:rPr lang="fr-FR" sz="1200" kern="1200" dirty="0" smtClean="0">
                <a:solidFill>
                  <a:schemeClr val="tx1"/>
                </a:solidFill>
                <a:effectLst/>
                <a:latin typeface="+mn-lt"/>
                <a:ea typeface="+mn-ea"/>
                <a:cs typeface="+mn-cs"/>
              </a:rPr>
              <a:t>, 1651-1657.</a:t>
            </a:r>
          </a:p>
          <a:p>
            <a:r>
              <a:rPr lang="fr-FR" sz="1200" u="sng" kern="1200" dirty="0" smtClean="0">
                <a:solidFill>
                  <a:schemeClr val="tx1"/>
                </a:solidFill>
                <a:effectLst/>
                <a:latin typeface="+mn-lt"/>
                <a:ea typeface="+mn-ea"/>
                <a:cs typeface="+mn-cs"/>
                <a:hlinkClick r:id="rId3"/>
              </a:rPr>
              <a:t>http://www.cahiers-pedagogiques.com/La-classe-inversee-Ils-en-sont-tout-retournes</a:t>
            </a:r>
            <a:endParaRPr lang="fr-FR" sz="12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hlinkClick r:id="rId4"/>
              </a:rPr>
              <a:t>http://blogdetad.blogspot.fr/2014/02/a-propos-de-la-classe-inversee-quelques.html</a:t>
            </a:r>
            <a:endParaRPr lang="fr-FR" sz="12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hlinkClick r:id="rId5"/>
              </a:rPr>
              <a:t>http://tecfa.unige.ch/tecfa/teaching/bachelor_74111/Cours_2010_2011/semestre1/cours11/charlier_deschryver_peraya_2006.pdf</a:t>
            </a:r>
            <a:endParaRPr lang="fr-FR" sz="12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hlinkClick r:id="rId6"/>
              </a:rPr>
              <a:t>http://lebrunremy.be/WordPress/?p=740</a:t>
            </a:r>
            <a:endParaRPr lang="fr-FR"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334FA1CF-1665-4F93-A8D0-D23738AB1218}" type="slidenum">
              <a:rPr lang="fr-FR" smtClean="0"/>
              <a:t>7</a:t>
            </a:fld>
            <a:endParaRPr lang="fr-FR"/>
          </a:p>
        </p:txBody>
      </p:sp>
    </p:spTree>
    <p:extLst>
      <p:ext uri="{BB962C8B-B14F-4D97-AF65-F5344CB8AC3E}">
        <p14:creationId xmlns:p14="http://schemas.microsoft.com/office/powerpoint/2010/main" val="3311538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8</a:t>
            </a:fld>
            <a:endParaRPr lang="fr-FR"/>
          </a:p>
        </p:txBody>
      </p:sp>
    </p:spTree>
    <p:extLst>
      <p:ext uri="{BB962C8B-B14F-4D97-AF65-F5344CB8AC3E}">
        <p14:creationId xmlns:p14="http://schemas.microsoft.com/office/powerpoint/2010/main" val="1694027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Selon sa racine latine </a:t>
            </a:r>
            <a:r>
              <a:rPr lang="fr-FR" sz="1200" i="1" kern="1200" dirty="0" err="1" smtClean="0">
                <a:solidFill>
                  <a:schemeClr val="tx1"/>
                </a:solidFill>
                <a:effectLst/>
                <a:latin typeface="+mn-lt"/>
                <a:ea typeface="+mn-ea"/>
                <a:cs typeface="+mn-cs"/>
              </a:rPr>
              <a:t>apprehendere</a:t>
            </a:r>
            <a:r>
              <a:rPr lang="fr-FR" sz="1200" kern="1200" dirty="0" smtClean="0">
                <a:solidFill>
                  <a:schemeClr val="tx1"/>
                </a:solidFill>
                <a:effectLst/>
                <a:latin typeface="+mn-lt"/>
                <a:ea typeface="+mn-ea"/>
                <a:cs typeface="+mn-cs"/>
              </a:rPr>
              <a:t>, apprendre c’est </a:t>
            </a:r>
            <a:r>
              <a:rPr lang="fr-FR" sz="1200" b="1" kern="1200" dirty="0" smtClean="0">
                <a:solidFill>
                  <a:schemeClr val="tx1"/>
                </a:solidFill>
                <a:effectLst/>
                <a:latin typeface="+mn-lt"/>
                <a:ea typeface="+mn-ea"/>
                <a:cs typeface="+mn-cs"/>
              </a:rPr>
              <a:t>saisir, prendre</a:t>
            </a:r>
            <a:r>
              <a:rPr lang="fr-FR" sz="1200" kern="1200" dirty="0" smtClean="0">
                <a:solidFill>
                  <a:schemeClr val="tx1"/>
                </a:solidFill>
                <a:effectLst/>
                <a:latin typeface="+mn-lt"/>
                <a:ea typeface="+mn-ea"/>
                <a:cs typeface="+mn-cs"/>
              </a:rPr>
              <a:t>. Apprendre permet d’</a:t>
            </a:r>
            <a:r>
              <a:rPr lang="fr-FR" sz="1200" b="1" kern="1200" dirty="0" smtClean="0">
                <a:solidFill>
                  <a:schemeClr val="tx1"/>
                </a:solidFill>
                <a:effectLst/>
                <a:latin typeface="+mn-lt"/>
                <a:ea typeface="+mn-ea"/>
                <a:cs typeface="+mn-cs"/>
              </a:rPr>
              <a:t>acquérir un savoir (-faire, -vivre, -être, -penser…) par l’étude ou l’expérience</a:t>
            </a:r>
            <a:r>
              <a:rPr lang="fr-FR" sz="1200" kern="1200" dirty="0" smtClean="0">
                <a:solidFill>
                  <a:schemeClr val="tx1"/>
                </a:solidFill>
                <a:effectLst/>
                <a:latin typeface="+mn-lt"/>
                <a:ea typeface="+mn-ea"/>
                <a:cs typeface="+mn-cs"/>
              </a:rPr>
              <a:t>. Apprendre c’est également </a:t>
            </a:r>
            <a:r>
              <a:rPr lang="fr-FR" sz="1200" b="1" kern="1200" dirty="0" smtClean="0">
                <a:solidFill>
                  <a:schemeClr val="tx1"/>
                </a:solidFill>
                <a:effectLst/>
                <a:latin typeface="+mn-lt"/>
                <a:ea typeface="+mn-ea"/>
                <a:cs typeface="+mn-cs"/>
              </a:rPr>
              <a:t>s’informer (« apprendre une nouvelle »)</a:t>
            </a:r>
            <a:r>
              <a:rPr lang="fr-FR" sz="1200" kern="1200" dirty="0" smtClean="0">
                <a:solidFill>
                  <a:schemeClr val="tx1"/>
                </a:solidFill>
                <a:effectLst/>
                <a:latin typeface="+mn-lt"/>
                <a:ea typeface="+mn-ea"/>
                <a:cs typeface="+mn-cs"/>
              </a:rPr>
              <a:t>, </a:t>
            </a:r>
            <a:r>
              <a:rPr lang="fr-FR" sz="1200" b="1" kern="1200" dirty="0" smtClean="0">
                <a:solidFill>
                  <a:schemeClr val="tx1"/>
                </a:solidFill>
                <a:effectLst/>
                <a:latin typeface="+mn-lt"/>
                <a:ea typeface="+mn-ea"/>
                <a:cs typeface="+mn-cs"/>
              </a:rPr>
              <a:t>communiquer une information (« apprendre une nouvelle à quelqu’un »)</a:t>
            </a:r>
            <a:r>
              <a:rPr lang="fr-FR" sz="1200" kern="1200" dirty="0" smtClean="0">
                <a:solidFill>
                  <a:schemeClr val="tx1"/>
                </a:solidFill>
                <a:effectLst/>
                <a:latin typeface="+mn-lt"/>
                <a:ea typeface="+mn-ea"/>
                <a:cs typeface="+mn-cs"/>
              </a:rPr>
              <a:t> mais aussi </a:t>
            </a:r>
            <a:r>
              <a:rPr lang="fr-FR" sz="1200" b="1" kern="1200" dirty="0" smtClean="0">
                <a:solidFill>
                  <a:schemeClr val="tx1"/>
                </a:solidFill>
                <a:effectLst/>
                <a:latin typeface="+mn-lt"/>
                <a:ea typeface="+mn-ea"/>
                <a:cs typeface="+mn-cs"/>
              </a:rPr>
              <a:t>enseigner quelque chose à quelqu’un</a:t>
            </a:r>
            <a:r>
              <a:rPr lang="fr-FR" sz="1200" kern="1200" dirty="0" smtClean="0">
                <a:solidFill>
                  <a:schemeClr val="tx1"/>
                </a:solidFill>
                <a:effectLst/>
                <a:latin typeface="+mn-lt"/>
                <a:ea typeface="+mn-ea"/>
                <a:cs typeface="+mn-cs"/>
              </a:rPr>
              <a:t> </a:t>
            </a:r>
            <a:r>
              <a:rPr lang="fr-FR" sz="1200" b="1" kern="1200" dirty="0" smtClean="0">
                <a:solidFill>
                  <a:schemeClr val="tx1"/>
                </a:solidFill>
                <a:effectLst/>
                <a:latin typeface="+mn-lt"/>
                <a:ea typeface="+mn-ea"/>
                <a:cs typeface="+mn-cs"/>
              </a:rPr>
              <a:t>(« lui apprendre quelque chose »</a:t>
            </a:r>
            <a:r>
              <a:rPr lang="fr-FR" sz="1200" kern="1200" dirty="0" smtClean="0">
                <a:solidFill>
                  <a:schemeClr val="tx1"/>
                </a:solidFill>
                <a:effectLst/>
                <a:latin typeface="+mn-lt"/>
                <a:ea typeface="+mn-ea"/>
                <a:cs typeface="+mn-cs"/>
              </a:rPr>
              <a:t>), unifiant ainsi dans un même élan et sans rupture, tel le ruban de Möbius, l’acquisition et la transmission des connaissances. A la fin du XIXème siècle et jusqu’à sa mort en 1952, le philosophe américain John Dewey va contribuer au développement de l’éducation nouvelle dans un contexte d’exercice très difficile, marqué par un autoritarisme ambiant. La société tout entière exigeait alors de l’élève obéissance et soumission que le maître cultivait par le biais de pratiques éducatives souvent brutales. Dewey explore plusieurs dimensions de la relation à l’élève et des finalités de l’apprentissage : ses ouvrages principaux tels que « Comment nous pensons » (1910), « Démocratie et éducation » (1916), « Expérience et éducation » (1938) permettent de jeter les bases d’un système éducatif centré sur l’enfant mais ouvert vis-à-vis des questionnements sociétaux et posant l’expérience comme moteur incontournable de l’apprentissage. La lecture est strictement considérée ici comme un outil d’apprentissage parmi d’autres, comme la menuiserie ou la couture.</a:t>
            </a:r>
          </a:p>
          <a:p>
            <a:r>
              <a:rPr lang="fr-FR" sz="1200" kern="1200" dirty="0" smtClean="0">
                <a:solidFill>
                  <a:schemeClr val="tx1"/>
                </a:solidFill>
                <a:effectLst/>
                <a:latin typeface="+mn-lt"/>
                <a:ea typeface="+mn-ea"/>
                <a:cs typeface="+mn-cs"/>
              </a:rPr>
              <a:t>En 1952, Martin Heidegger estimait qu’« enseigner est bien plus difficile qu’apprendre » car enseigner c’est « laisser apprendre ». Les limites de ce lâcher-prise </a:t>
            </a:r>
            <a:r>
              <a:rPr lang="fr-FR" sz="1200" i="1" kern="1200" dirty="0" smtClean="0">
                <a:solidFill>
                  <a:schemeClr val="tx1"/>
                </a:solidFill>
                <a:effectLst/>
                <a:latin typeface="+mn-lt"/>
                <a:ea typeface="+mn-ea"/>
                <a:cs typeface="+mn-cs"/>
              </a:rPr>
              <a:t>sui generis</a:t>
            </a:r>
            <a:r>
              <a:rPr lang="fr-FR" sz="1200" kern="1200" dirty="0" smtClean="0">
                <a:solidFill>
                  <a:schemeClr val="tx1"/>
                </a:solidFill>
                <a:effectLst/>
                <a:latin typeface="+mn-lt"/>
                <a:ea typeface="+mn-ea"/>
                <a:cs typeface="+mn-cs"/>
              </a:rPr>
              <a:t> de l’enseignant méritent d’être aujourd’hui redéfinies au vu de la forte structuration des environnements d’apprentissage autour des technologies de l’information et de la communication (TIC). Trop souvent, nous nous contentons de moderniser l’image de notre enseignement, par l’usage plus ou moins ponctuel d’objets connectés, de logiciels ou de sites institutionnels (SCENARI, Canal U, les MOOC de Fun), de plateformes pédagogiques (MOODLE) ou d’outils innovants testés par des collègues expérimentateurs.</a:t>
            </a:r>
          </a:p>
          <a:p>
            <a:r>
              <a:rPr lang="fr-FR" sz="1200" kern="1200" dirty="0" smtClean="0">
                <a:solidFill>
                  <a:schemeClr val="tx1"/>
                </a:solidFill>
                <a:effectLst/>
                <a:latin typeface="+mn-lt"/>
                <a:ea typeface="+mn-ea"/>
                <a:cs typeface="+mn-cs"/>
              </a:rPr>
              <a:t>Le philosophe Patrick Tort utilisa notamment l’image du ruban de Möbius comme « métaphore du passage évolutif de la nature à la civilisation » (P. Tort, </a:t>
            </a:r>
            <a:r>
              <a:rPr lang="fr-FR" sz="1200" i="1" kern="1200" dirty="0" smtClean="0">
                <a:solidFill>
                  <a:schemeClr val="tx1"/>
                </a:solidFill>
                <a:effectLst/>
                <a:latin typeface="+mn-lt"/>
                <a:ea typeface="+mn-ea"/>
                <a:cs typeface="+mn-cs"/>
              </a:rPr>
              <a:t>Darwinisme et société</a:t>
            </a:r>
            <a:r>
              <a:rPr lang="fr-FR" sz="1200" kern="1200" dirty="0" smtClean="0">
                <a:solidFill>
                  <a:schemeClr val="tx1"/>
                </a:solidFill>
                <a:effectLst/>
                <a:latin typeface="+mn-lt"/>
                <a:ea typeface="+mn-ea"/>
                <a:cs typeface="+mn-cs"/>
              </a:rPr>
              <a:t>, 1992, Presses universitaires de France).</a:t>
            </a:r>
          </a:p>
          <a:p>
            <a:r>
              <a:rPr lang="fr-FR" sz="1200" kern="1200" dirty="0" smtClean="0">
                <a:solidFill>
                  <a:schemeClr val="tx1"/>
                </a:solidFill>
                <a:effectLst/>
                <a:latin typeface="+mn-lt"/>
                <a:ea typeface="+mn-ea"/>
                <a:cs typeface="+mn-cs"/>
              </a:rPr>
              <a:t>Pour explorer plus avant la polysémie et la </a:t>
            </a:r>
            <a:r>
              <a:rPr lang="fr-FR" sz="1200" kern="1200" dirty="0" err="1" smtClean="0">
                <a:solidFill>
                  <a:schemeClr val="tx1"/>
                </a:solidFill>
                <a:effectLst/>
                <a:latin typeface="+mn-lt"/>
                <a:ea typeface="+mn-ea"/>
                <a:cs typeface="+mn-cs"/>
              </a:rPr>
              <a:t>proxémie</a:t>
            </a:r>
            <a:r>
              <a:rPr lang="fr-FR" sz="1200" kern="1200" dirty="0" smtClean="0">
                <a:solidFill>
                  <a:schemeClr val="tx1"/>
                </a:solidFill>
                <a:effectLst/>
                <a:latin typeface="+mn-lt"/>
                <a:ea typeface="+mn-ea"/>
                <a:cs typeface="+mn-cs"/>
              </a:rPr>
              <a:t> du verbe apprendre, on pourra utilement consulter le site du Centre National de Ressources Textuelles et Lexicales : </a:t>
            </a:r>
            <a:r>
              <a:rPr lang="fr-FR" sz="1200" u="sng" kern="1200" dirty="0" smtClean="0">
                <a:solidFill>
                  <a:schemeClr val="tx1"/>
                </a:solidFill>
                <a:effectLst/>
                <a:latin typeface="+mn-lt"/>
                <a:ea typeface="+mn-ea"/>
                <a:cs typeface="+mn-cs"/>
                <a:hlinkClick r:id="rId3"/>
              </a:rPr>
              <a:t>http://www.cnrtl.fr/proxemie/apprendre</a:t>
            </a:r>
            <a:endParaRPr lang="fr-FR" sz="12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hlinkClick r:id="rId4"/>
              </a:rPr>
              <a:t>https://www.reseau-canope.fr/savoirscdi/societe-de-linformation/le-monde-du-livre-et-de-la-presse/histoire-du-livre-et-de-la-documentation/biographies/john-dewey-philosophe-americain-de-leducation.html#c5622</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M. Heidegger, </a:t>
            </a:r>
            <a:r>
              <a:rPr lang="fr-FR" sz="1200" i="1" kern="1200" dirty="0" smtClean="0">
                <a:solidFill>
                  <a:schemeClr val="tx1"/>
                </a:solidFill>
                <a:effectLst/>
                <a:latin typeface="+mn-lt"/>
                <a:ea typeface="+mn-ea"/>
                <a:cs typeface="+mn-cs"/>
              </a:rPr>
              <a:t>Qu’appelle-t-on penser ?</a:t>
            </a:r>
            <a:r>
              <a:rPr lang="fr-FR" sz="1200" kern="1200" dirty="0" smtClean="0">
                <a:solidFill>
                  <a:schemeClr val="tx1"/>
                </a:solidFill>
                <a:effectLst/>
                <a:latin typeface="+mn-lt"/>
                <a:ea typeface="+mn-ea"/>
                <a:cs typeface="+mn-cs"/>
              </a:rPr>
              <a:t>, 2014, Presses universitaires de France.</a:t>
            </a:r>
          </a:p>
          <a:p>
            <a:r>
              <a:rPr lang="fr-FR" sz="1200" kern="1200" dirty="0" smtClean="0">
                <a:solidFill>
                  <a:schemeClr val="tx1"/>
                </a:solidFill>
                <a:effectLst/>
                <a:latin typeface="+mn-lt"/>
                <a:ea typeface="+mn-ea"/>
                <a:cs typeface="+mn-cs"/>
              </a:rPr>
              <a:t>Sur le choix des fonctionnalités de Moodle en fonction du résultat à atteindre :</a:t>
            </a:r>
          </a:p>
          <a:p>
            <a:r>
              <a:rPr lang="fr-FR" sz="1200" u="sng" kern="1200" dirty="0" smtClean="0">
                <a:solidFill>
                  <a:schemeClr val="tx1"/>
                </a:solidFill>
                <a:effectLst/>
                <a:latin typeface="+mn-lt"/>
                <a:ea typeface="+mn-ea"/>
                <a:cs typeface="+mn-cs"/>
                <a:hlinkClick r:id="rId5"/>
              </a:rPr>
              <a:t>https://moodle.org/pluginfile.php/1348613/mod_resource/content/2/MoodleToolGuide_fr.pdf</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Sur les usages pédagogiques de </a:t>
            </a:r>
            <a:r>
              <a:rPr lang="fr-FR" sz="1200" kern="1200" dirty="0" err="1" smtClean="0">
                <a:solidFill>
                  <a:schemeClr val="tx1"/>
                </a:solidFill>
                <a:effectLst/>
                <a:latin typeface="+mn-lt"/>
                <a:ea typeface="+mn-ea"/>
                <a:cs typeface="+mn-cs"/>
              </a:rPr>
              <a:t>Wordle</a:t>
            </a:r>
            <a:r>
              <a:rPr lang="fr-FR" sz="1200" kern="1200" dirty="0" smtClean="0">
                <a:solidFill>
                  <a:schemeClr val="tx1"/>
                </a:solidFill>
                <a:effectLst/>
                <a:latin typeface="+mn-lt"/>
                <a:ea typeface="+mn-ea"/>
                <a:cs typeface="+mn-cs"/>
              </a:rPr>
              <a:t> : </a:t>
            </a:r>
            <a:r>
              <a:rPr lang="fr-FR" sz="1200" u="sng" kern="1200" dirty="0" smtClean="0">
                <a:solidFill>
                  <a:schemeClr val="tx1"/>
                </a:solidFill>
                <a:effectLst/>
                <a:latin typeface="+mn-lt"/>
                <a:ea typeface="+mn-ea"/>
                <a:cs typeface="+mn-cs"/>
                <a:hlinkClick r:id="rId6"/>
              </a:rPr>
              <a:t>http://svt.ac-creteil.fr/?Generateur-de-nuage-de-mots</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Un autre générateur de mots qui propose une connectivité accrue avec le web 2.0, </a:t>
            </a:r>
            <a:r>
              <a:rPr lang="fr-FR" sz="1200" kern="1200" dirty="0" err="1" smtClean="0">
                <a:solidFill>
                  <a:schemeClr val="tx1"/>
                </a:solidFill>
                <a:effectLst/>
                <a:latin typeface="+mn-lt"/>
                <a:ea typeface="+mn-ea"/>
                <a:cs typeface="+mn-cs"/>
              </a:rPr>
              <a:t>Wordsift</a:t>
            </a:r>
            <a:r>
              <a:rPr lang="fr-FR" sz="1200" kern="1200" dirty="0" smtClean="0">
                <a:solidFill>
                  <a:schemeClr val="tx1"/>
                </a:solidFill>
                <a:effectLst/>
                <a:latin typeface="+mn-lt"/>
                <a:ea typeface="+mn-ea"/>
                <a:cs typeface="+mn-cs"/>
              </a:rPr>
              <a:t> : </a:t>
            </a:r>
            <a:r>
              <a:rPr lang="fr-FR" sz="1200" u="sng" kern="1200" dirty="0" smtClean="0">
                <a:solidFill>
                  <a:schemeClr val="tx1"/>
                </a:solidFill>
                <a:effectLst/>
                <a:latin typeface="+mn-lt"/>
                <a:ea typeface="+mn-ea"/>
                <a:cs typeface="+mn-cs"/>
                <a:hlinkClick r:id="rId7"/>
              </a:rPr>
              <a:t>http://wordsift.org/</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Sur l’utilisation de </a:t>
            </a:r>
            <a:r>
              <a:rPr lang="fr-FR" sz="1200" kern="1200" dirty="0" err="1" smtClean="0">
                <a:solidFill>
                  <a:schemeClr val="tx1"/>
                </a:solidFill>
                <a:effectLst/>
                <a:latin typeface="+mn-lt"/>
                <a:ea typeface="+mn-ea"/>
                <a:cs typeface="+mn-cs"/>
              </a:rPr>
              <a:t>magmadz</a:t>
            </a:r>
            <a:r>
              <a:rPr lang="fr-FR" sz="1200" kern="1200" dirty="0" smtClean="0">
                <a:solidFill>
                  <a:schemeClr val="tx1"/>
                </a:solidFill>
                <a:effectLst/>
                <a:latin typeface="+mn-lt"/>
                <a:ea typeface="+mn-ea"/>
                <a:cs typeface="+mn-cs"/>
              </a:rPr>
              <a:t> et d’autres outils innovants au service de la pédagogie : </a:t>
            </a:r>
            <a:r>
              <a:rPr lang="fr-FR" sz="1200" u="sng" kern="1200" dirty="0" smtClean="0">
                <a:solidFill>
                  <a:schemeClr val="tx1"/>
                </a:solidFill>
                <a:effectLst/>
                <a:latin typeface="+mn-lt"/>
                <a:ea typeface="+mn-ea"/>
                <a:cs typeface="+mn-cs"/>
                <a:hlinkClick r:id="rId8"/>
              </a:rPr>
              <a:t>http://osonsinnover.education/concours/ressources/outils-creation-projets-pedagogiques/#.VwYpxvmLRph</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Toute l’offre des logiciels libres et collaboratifs de l’association </a:t>
            </a:r>
            <a:r>
              <a:rPr lang="fr-FR" sz="1200" kern="1200" dirty="0" err="1" smtClean="0">
                <a:solidFill>
                  <a:schemeClr val="tx1"/>
                </a:solidFill>
                <a:effectLst/>
                <a:latin typeface="+mn-lt"/>
                <a:ea typeface="+mn-ea"/>
                <a:cs typeface="+mn-cs"/>
              </a:rPr>
              <a:t>Framasoft</a:t>
            </a:r>
            <a:r>
              <a:rPr lang="fr-FR" sz="1200" kern="1200" dirty="0" smtClean="0">
                <a:solidFill>
                  <a:schemeClr val="tx1"/>
                </a:solidFill>
                <a:effectLst/>
                <a:latin typeface="+mn-lt"/>
                <a:ea typeface="+mn-ea"/>
                <a:cs typeface="+mn-cs"/>
              </a:rPr>
              <a:t> : </a:t>
            </a:r>
            <a:r>
              <a:rPr lang="fr-FR" sz="1200" u="sng" kern="1200" dirty="0" smtClean="0">
                <a:solidFill>
                  <a:schemeClr val="tx1"/>
                </a:solidFill>
                <a:effectLst/>
                <a:latin typeface="+mn-lt"/>
                <a:ea typeface="+mn-ea"/>
                <a:cs typeface="+mn-cs"/>
                <a:hlinkClick r:id="rId9"/>
              </a:rPr>
              <a:t>https://framasoft.org/</a:t>
            </a:r>
            <a:endParaRPr lang="fr-FR"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9</a:t>
            </a:fld>
            <a:endParaRPr lang="fr-FR"/>
          </a:p>
        </p:txBody>
      </p:sp>
    </p:spTree>
    <p:extLst>
      <p:ext uri="{BB962C8B-B14F-4D97-AF65-F5344CB8AC3E}">
        <p14:creationId xmlns:p14="http://schemas.microsoft.com/office/powerpoint/2010/main" val="1137916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Nous savons également qu’existe une offre sans cesse enrichie de services et de produits commerciaux qui augmentent la porosité des murs de l’institution et qui peuvent brouiller notre vision des piliers de l’apprentissage, par leurs aspects hybrides notamment. Ainsi, la fonction</a:t>
            </a:r>
            <a:r>
              <a:rPr lang="fr-FR" sz="1200" b="1" kern="1200" dirty="0" smtClean="0">
                <a:solidFill>
                  <a:schemeClr val="tx1"/>
                </a:solidFill>
                <a:effectLst/>
                <a:latin typeface="+mn-lt"/>
                <a:ea typeface="+mn-ea"/>
                <a:cs typeface="+mn-cs"/>
              </a:rPr>
              <a:t> « Partager »</a:t>
            </a:r>
            <a:r>
              <a:rPr lang="fr-FR" sz="1200" kern="1200" dirty="0" smtClean="0">
                <a:solidFill>
                  <a:schemeClr val="tx1"/>
                </a:solidFill>
                <a:effectLst/>
                <a:latin typeface="+mn-lt"/>
                <a:ea typeface="+mn-ea"/>
                <a:cs typeface="+mn-cs"/>
              </a:rPr>
              <a:t> présente sur de très nombreux sites et services de réseaux sociaux rend quasi instantanée le passage de la notion de </a:t>
            </a:r>
            <a:r>
              <a:rPr lang="fr-FR" sz="1200" b="1" kern="1200" dirty="0" smtClean="0">
                <a:solidFill>
                  <a:schemeClr val="tx1"/>
                </a:solidFill>
                <a:effectLst/>
                <a:latin typeface="+mn-lt"/>
                <a:ea typeface="+mn-ea"/>
                <a:cs typeface="+mn-cs"/>
              </a:rPr>
              <a:t>« s’informer » à « communiquer une information »</a:t>
            </a:r>
            <a:r>
              <a:rPr lang="fr-FR" sz="1200" kern="1200" dirty="0" smtClean="0">
                <a:solidFill>
                  <a:schemeClr val="tx1"/>
                </a:solidFill>
                <a:effectLst/>
                <a:latin typeface="+mn-lt"/>
                <a:ea typeface="+mn-ea"/>
                <a:cs typeface="+mn-cs"/>
              </a:rPr>
              <a:t>, tandis que la fonction « commentaires » ou les réponses de pairs à pairs dans les forums court-circuitent, parfois de manière rude et très grossière, la notion </a:t>
            </a:r>
            <a:r>
              <a:rPr lang="fr-FR" sz="1200" b="1" kern="1200" dirty="0" smtClean="0">
                <a:solidFill>
                  <a:schemeClr val="tx1"/>
                </a:solidFill>
                <a:effectLst/>
                <a:latin typeface="+mn-lt"/>
                <a:ea typeface="+mn-ea"/>
                <a:cs typeface="+mn-cs"/>
              </a:rPr>
              <a:t>« d’enseigner quelque chose à quelqu’un » </a:t>
            </a:r>
            <a:r>
              <a:rPr lang="fr-FR" sz="1200" kern="1200" dirty="0" smtClean="0">
                <a:solidFill>
                  <a:schemeClr val="tx1"/>
                </a:solidFill>
                <a:effectLst/>
                <a:latin typeface="+mn-lt"/>
                <a:ea typeface="+mn-ea"/>
                <a:cs typeface="+mn-cs"/>
              </a:rPr>
              <a:t>(qui suppose un minimum de bienveillance et de tact). </a:t>
            </a:r>
          </a:p>
          <a:p>
            <a:r>
              <a:rPr lang="fr-FR" sz="1200" kern="1200" dirty="0" smtClean="0">
                <a:solidFill>
                  <a:schemeClr val="tx1"/>
                </a:solidFill>
                <a:effectLst/>
                <a:latin typeface="+mn-lt"/>
                <a:ea typeface="+mn-ea"/>
                <a:cs typeface="+mn-cs"/>
              </a:rPr>
              <a:t>Les enjeux actuels sont tels qu’ils nécessitent une redéfinition profonde de l’art d’apprendre et d’enseigner (Apprentissage 2.0).</a:t>
            </a:r>
          </a:p>
          <a:p>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Compte tenu de la structuration actuelle des environnements d’apprentissage, l’apprentissage 2.0 sera forcément très buissonnant et transversal, ce qui peut perturber des enseignants habitués à des relations linéaires et plutôt descendantes. Quel l’on se rassure, il est possible de retrouver de la linéarité et des schémas logiques d’organisation dans cet environnement différent. Encore faut-il s’intéresser à ces outils numériques nouveaux et apprendre à en évaluer le potentiel pédagogique.</a:t>
            </a:r>
          </a:p>
          <a:p>
            <a:endParaRPr lang="fr-FR" dirty="0"/>
          </a:p>
        </p:txBody>
      </p:sp>
      <p:sp>
        <p:nvSpPr>
          <p:cNvPr id="4" name="Espace réservé du numéro de diapositive 3"/>
          <p:cNvSpPr>
            <a:spLocks noGrp="1"/>
          </p:cNvSpPr>
          <p:nvPr>
            <p:ph type="sldNum" sz="quarter" idx="10"/>
          </p:nvPr>
        </p:nvSpPr>
        <p:spPr/>
        <p:txBody>
          <a:bodyPr/>
          <a:lstStyle/>
          <a:p>
            <a:fld id="{9D30C4F4-622D-4F95-B54D-64645FFEA7C4}" type="slidenum">
              <a:rPr lang="fr-FR" smtClean="0"/>
              <a:t>10</a:t>
            </a:fld>
            <a:endParaRPr lang="fr-FR"/>
          </a:p>
        </p:txBody>
      </p:sp>
    </p:spTree>
    <p:extLst>
      <p:ext uri="{BB962C8B-B14F-4D97-AF65-F5344CB8AC3E}">
        <p14:creationId xmlns:p14="http://schemas.microsoft.com/office/powerpoint/2010/main" val="1760839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smtClean="0">
                <a:solidFill>
                  <a:schemeClr val="tx1"/>
                </a:solidFill>
                <a:effectLst/>
                <a:latin typeface="+mn-lt"/>
                <a:ea typeface="+mn-ea"/>
                <a:cs typeface="+mn-cs"/>
              </a:rPr>
              <a:t>La carte des principaux médias sociaux du site ovrdrv.com, actualisée chaque année, offre par exemple une vue d’ensemble de l’offre existante en matière de médias sociaux et permet de mieux comprendre la plus-value de telle ou telle solution numérique. Cette connaissance est désormais indispensable pour le pédagogue qui souhaiterait enrichir ses pratiques avec des outils numériques appropriés.</a:t>
            </a:r>
          </a:p>
          <a:p>
            <a:r>
              <a:rPr lang="fr-FR" sz="1200" u="sng" kern="1200" dirty="0" smtClean="0">
                <a:solidFill>
                  <a:schemeClr val="tx1"/>
                </a:solidFill>
                <a:effectLst/>
                <a:latin typeface="+mn-lt"/>
                <a:ea typeface="+mn-ea"/>
                <a:cs typeface="+mn-cs"/>
                <a:hlinkClick r:id="rId3"/>
              </a:rPr>
              <a:t>http://www.ovrdrv.com/social-media-map/</a:t>
            </a:r>
            <a:endParaRPr lang="fr-FR" sz="1200" kern="1200" dirty="0" smtClean="0">
              <a:solidFill>
                <a:schemeClr val="tx1"/>
              </a:solidFill>
              <a:effectLst/>
              <a:latin typeface="+mn-lt"/>
              <a:ea typeface="+mn-ea"/>
              <a:cs typeface="+mn-cs"/>
            </a:endParaRPr>
          </a:p>
          <a:p>
            <a:endParaRPr lang="fr-FR" dirty="0" smtClean="0"/>
          </a:p>
          <a:p>
            <a:r>
              <a:rPr lang="fr-FR" sz="1200" kern="1200" dirty="0" smtClean="0">
                <a:solidFill>
                  <a:schemeClr val="tx1"/>
                </a:solidFill>
                <a:effectLst/>
                <a:latin typeface="+mn-lt"/>
                <a:ea typeface="+mn-ea"/>
                <a:cs typeface="+mn-cs"/>
              </a:rPr>
              <a:t>La conscientisation permet d’aborder cette évolution des pratiques sans trop de heurts en proposant un cadre conceptuel intéressant et cohérent d’un point de vue opérationnel. Elle permet en effet de rendre naturelle car sans rupture, la transition entre des méthodes pédagogiques descendantes et désormais dévitalisées et un environnement numérique informationnel « </a:t>
            </a:r>
            <a:r>
              <a:rPr lang="fr-FR" sz="1200" kern="1200" dirty="0" err="1" smtClean="0">
                <a:solidFill>
                  <a:schemeClr val="tx1"/>
                </a:solidFill>
                <a:effectLst/>
                <a:latin typeface="+mn-lt"/>
                <a:ea typeface="+mn-ea"/>
                <a:cs typeface="+mn-cs"/>
              </a:rPr>
              <a:t>survitaminé</a:t>
            </a:r>
            <a:r>
              <a:rPr lang="fr-FR" sz="1200" kern="1200" dirty="0" smtClean="0">
                <a:solidFill>
                  <a:schemeClr val="tx1"/>
                </a:solidFill>
                <a:effectLst/>
                <a:latin typeface="+mn-lt"/>
                <a:ea typeface="+mn-ea"/>
                <a:cs typeface="+mn-cs"/>
              </a:rPr>
              <a:t> » et encore mal maîtrisé par les enseignants, dans lequel baignent nos apprenants.</a:t>
            </a:r>
            <a:endParaRPr lang="fr-FR" dirty="0"/>
          </a:p>
        </p:txBody>
      </p:sp>
      <p:sp>
        <p:nvSpPr>
          <p:cNvPr id="4" name="Espace réservé du numéro de diapositive 3"/>
          <p:cNvSpPr>
            <a:spLocks noGrp="1"/>
          </p:cNvSpPr>
          <p:nvPr>
            <p:ph type="sldNum" sz="quarter" idx="10"/>
          </p:nvPr>
        </p:nvSpPr>
        <p:spPr/>
        <p:txBody>
          <a:bodyPr/>
          <a:lstStyle/>
          <a:p>
            <a:fld id="{334FA1CF-1665-4F93-A8D0-D23738AB1218}" type="slidenum">
              <a:rPr lang="fr-FR" smtClean="0"/>
              <a:t>11</a:t>
            </a:fld>
            <a:endParaRPr lang="fr-FR"/>
          </a:p>
        </p:txBody>
      </p:sp>
    </p:spTree>
    <p:extLst>
      <p:ext uri="{BB962C8B-B14F-4D97-AF65-F5344CB8AC3E}">
        <p14:creationId xmlns:p14="http://schemas.microsoft.com/office/powerpoint/2010/main" val="2174450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A81E04C2-2A66-4491-936C-EC50C205BB3C}" type="datetimeFigureOut">
              <a:rPr lang="fr-FR" smtClean="0"/>
              <a:t>14/07/2019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887419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81E04C2-2A66-4491-936C-EC50C205BB3C}" type="datetimeFigureOut">
              <a:rPr lang="fr-FR" smtClean="0"/>
              <a:t>14/07/2019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4271480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81E04C2-2A66-4491-936C-EC50C205BB3C}" type="datetimeFigureOut">
              <a:rPr lang="fr-FR" smtClean="0"/>
              <a:t>14/07/2019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600743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81E04C2-2A66-4491-936C-EC50C205BB3C}" type="datetimeFigureOut">
              <a:rPr lang="fr-FR" smtClean="0"/>
              <a:t>14/07/2019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285788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A81E04C2-2A66-4491-936C-EC50C205BB3C}" type="datetimeFigureOut">
              <a:rPr lang="fr-FR" smtClean="0"/>
              <a:t>14/07/2019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317643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81E04C2-2A66-4491-936C-EC50C205BB3C}" type="datetimeFigureOut">
              <a:rPr lang="fr-FR" smtClean="0"/>
              <a:t>14/07/2019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876901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81E04C2-2A66-4491-936C-EC50C205BB3C}" type="datetimeFigureOut">
              <a:rPr lang="fr-FR" smtClean="0"/>
              <a:t>14/07/2019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1251773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A81E04C2-2A66-4491-936C-EC50C205BB3C}" type="datetimeFigureOut">
              <a:rPr lang="fr-FR" smtClean="0"/>
              <a:t>14/07/2019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410107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81E04C2-2A66-4491-936C-EC50C205BB3C}" type="datetimeFigureOut">
              <a:rPr lang="fr-FR" smtClean="0"/>
              <a:t>14/07/2019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195911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A81E04C2-2A66-4491-936C-EC50C205BB3C}" type="datetimeFigureOut">
              <a:rPr lang="fr-FR" smtClean="0"/>
              <a:t>14/07/2019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821475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A81E04C2-2A66-4491-936C-EC50C205BB3C}" type="datetimeFigureOut">
              <a:rPr lang="fr-FR" smtClean="0"/>
              <a:t>14/07/2019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70532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E04C2-2A66-4491-936C-EC50C205BB3C}" type="datetimeFigureOut">
              <a:rPr lang="fr-FR" smtClean="0"/>
              <a:t>14/07/2019</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17DAF0-8270-4BC2-A1FD-C402C8FFC07B}" type="slidenum">
              <a:rPr lang="fr-FR" smtClean="0"/>
              <a:t>‹N°›</a:t>
            </a:fld>
            <a:endParaRPr lang="fr-FR"/>
          </a:p>
        </p:txBody>
      </p:sp>
    </p:spTree>
    <p:extLst>
      <p:ext uri="{BB962C8B-B14F-4D97-AF65-F5344CB8AC3E}">
        <p14:creationId xmlns:p14="http://schemas.microsoft.com/office/powerpoint/2010/main" val="15033923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7.xml"/><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7.gif"/><Relationship Id="rId21" Type="http://schemas.openxmlformats.org/officeDocument/2006/relationships/image" Target="../media/image20.jpeg"/><Relationship Id="rId7" Type="http://schemas.openxmlformats.org/officeDocument/2006/relationships/diagramData" Target="../diagrams/data7.xml"/><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notesSlide" Target="../notesSlides/notesSlide8.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0.png"/><Relationship Id="rId11" Type="http://schemas.microsoft.com/office/2007/relationships/diagramDrawing" Target="../diagrams/drawing7.xml"/><Relationship Id="rId5" Type="http://schemas.openxmlformats.org/officeDocument/2006/relationships/image" Target="../media/image9.png"/><Relationship Id="rId15" Type="http://schemas.openxmlformats.org/officeDocument/2006/relationships/image" Target="../media/image14.png"/><Relationship Id="rId10" Type="http://schemas.openxmlformats.org/officeDocument/2006/relationships/diagramColors" Target="../diagrams/colors7.xml"/><Relationship Id="rId19" Type="http://schemas.openxmlformats.org/officeDocument/2006/relationships/image" Target="../media/image18.png"/><Relationship Id="rId4" Type="http://schemas.openxmlformats.org/officeDocument/2006/relationships/image" Target="../media/image8.png"/><Relationship Id="rId9" Type="http://schemas.openxmlformats.org/officeDocument/2006/relationships/diagramQuickStyle" Target="../diagrams/quickStyle7.xml"/><Relationship Id="rId14" Type="http://schemas.openxmlformats.org/officeDocument/2006/relationships/image" Target="../media/image13.jpeg"/><Relationship Id="rId22"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8.xml"/><Relationship Id="rId11" Type="http://schemas.openxmlformats.org/officeDocument/2006/relationships/image" Target="../media/image26.jpeg"/><Relationship Id="rId5" Type="http://schemas.openxmlformats.org/officeDocument/2006/relationships/diagramQuickStyle" Target="../diagrams/quickStyle8.xml"/><Relationship Id="rId10" Type="http://schemas.openxmlformats.org/officeDocument/2006/relationships/image" Target="../media/image25.jpeg"/><Relationship Id="rId4" Type="http://schemas.openxmlformats.org/officeDocument/2006/relationships/diagramLayout" Target="../diagrams/layout8.xml"/><Relationship Id="rId9" Type="http://schemas.openxmlformats.org/officeDocument/2006/relationships/image" Target="../media/image24.jpeg"/></Relationships>
</file>

<file path=ppt/slides/_rels/slide1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10" Type="http://schemas.openxmlformats.org/officeDocument/2006/relationships/image" Target="../media/image27.png"/><Relationship Id="rId4" Type="http://schemas.openxmlformats.org/officeDocument/2006/relationships/diagramLayout" Target="../diagrams/layout9.xml"/><Relationship Id="rId9" Type="http://schemas.openxmlformats.org/officeDocument/2006/relationships/image" Target="../media/image26.jpeg"/></Relationships>
</file>

<file path=ppt/slides/_rels/slide14.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7.png"/><Relationship Id="rId7" Type="http://schemas.openxmlformats.org/officeDocument/2006/relationships/diagramColors" Target="../diagrams/colors10.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QuickStyle" Target="../diagrams/quickStyle10.xml"/><Relationship Id="rId11" Type="http://schemas.openxmlformats.org/officeDocument/2006/relationships/image" Target="../media/image28.png"/><Relationship Id="rId5" Type="http://schemas.openxmlformats.org/officeDocument/2006/relationships/diagramLayout" Target="../diagrams/layout10.xml"/><Relationship Id="rId10" Type="http://schemas.openxmlformats.org/officeDocument/2006/relationships/image" Target="../media/image26.jpeg"/><Relationship Id="rId4" Type="http://schemas.openxmlformats.org/officeDocument/2006/relationships/diagramData" Target="../diagrams/data10.xml"/><Relationship Id="rId9" Type="http://schemas.openxmlformats.org/officeDocument/2006/relationships/image" Target="../media/image25.jpeg"/></Relationships>
</file>

<file path=ppt/slides/_rels/slide15.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11.xml"/><Relationship Id="rId11" Type="http://schemas.openxmlformats.org/officeDocument/2006/relationships/image" Target="../media/image26.jpeg"/><Relationship Id="rId5" Type="http://schemas.openxmlformats.org/officeDocument/2006/relationships/diagramQuickStyle" Target="../diagrams/quickStyle11.xml"/><Relationship Id="rId10" Type="http://schemas.openxmlformats.org/officeDocument/2006/relationships/image" Target="../media/image25.jpeg"/><Relationship Id="rId4" Type="http://schemas.openxmlformats.org/officeDocument/2006/relationships/diagramLayout" Target="../diagrams/layout11.xml"/><Relationship Id="rId9"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 Id="rId9"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16.xml"/><Relationship Id="rId3" Type="http://schemas.openxmlformats.org/officeDocument/2006/relationships/hyperlink" Target="https://madmagz.com/magazine/659642" TargetMode="External"/><Relationship Id="rId7" Type="http://schemas.openxmlformats.org/officeDocument/2006/relationships/diagramQuickStyle" Target="../diagrams/quickStyle16.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Layout" Target="../diagrams/layout16.xml"/><Relationship Id="rId5" Type="http://schemas.openxmlformats.org/officeDocument/2006/relationships/diagramData" Target="../diagrams/data16.xml"/><Relationship Id="rId4" Type="http://schemas.openxmlformats.org/officeDocument/2006/relationships/image" Target="../media/image32.png"/><Relationship Id="rId9" Type="http://schemas.microsoft.com/office/2007/relationships/diagramDrawing" Target="../diagrams/drawing16.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17.xml"/><Relationship Id="rId3" Type="http://schemas.openxmlformats.org/officeDocument/2006/relationships/image" Target="../media/image34.png"/><Relationship Id="rId7" Type="http://schemas.openxmlformats.org/officeDocument/2006/relationships/image" Target="../media/image37.jpeg"/><Relationship Id="rId12" Type="http://schemas.microsoft.com/office/2007/relationships/diagramDrawing" Target="../diagrams/drawing17.xm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6.jpeg"/><Relationship Id="rId11" Type="http://schemas.openxmlformats.org/officeDocument/2006/relationships/diagramColors" Target="../diagrams/colors17.xml"/><Relationship Id="rId5" Type="http://schemas.openxmlformats.org/officeDocument/2006/relationships/image" Target="../media/image35.jpeg"/><Relationship Id="rId10" Type="http://schemas.openxmlformats.org/officeDocument/2006/relationships/diagramQuickStyle" Target="../diagrams/quickStyle17.xml"/><Relationship Id="rId4" Type="http://schemas.openxmlformats.org/officeDocument/2006/relationships/hyperlink" Target="https://lite6.framapad.org/p/Dechets" TargetMode="External"/><Relationship Id="rId9" Type="http://schemas.openxmlformats.org/officeDocument/2006/relationships/diagramLayout" Target="../diagrams/layout17.xml"/></Relationships>
</file>

<file path=ppt/slides/_rels/slide22.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38.png"/><Relationship Id="rId7" Type="http://schemas.openxmlformats.org/officeDocument/2006/relationships/diagramColors" Target="../diagrams/colors18.xml"/><Relationship Id="rId2" Type="http://schemas.openxmlformats.org/officeDocument/2006/relationships/hyperlink" Target="https://youtu.be/iJQdo1kLiis?list=UUP8oU_ocFXa2TqlCwB4P3fA" TargetMode="External"/><Relationship Id="rId1" Type="http://schemas.openxmlformats.org/officeDocument/2006/relationships/slideLayout" Target="../slideLayouts/slideLayout2.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hyperlink" Target="http://www.cnrtl.fr/proxemie/apprendre" TargetMode="Externa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5854" y="4999322"/>
            <a:ext cx="2940291" cy="1592060"/>
          </a:xfrm>
          <a:prstGeom prst="rect">
            <a:avLst/>
          </a:prstGeom>
        </p:spPr>
      </p:pic>
      <p:pic>
        <p:nvPicPr>
          <p:cNvPr id="2" name="Image 1"/>
          <p:cNvPicPr>
            <a:picLocks noChangeAspect="1"/>
          </p:cNvPicPr>
          <p:nvPr/>
        </p:nvPicPr>
        <p:blipFill rotWithShape="1">
          <a:blip r:embed="rId3"/>
          <a:srcRect l="3333" t="17122" r="23333" b="39801"/>
          <a:stretch/>
        </p:blipFill>
        <p:spPr>
          <a:xfrm>
            <a:off x="3704899" y="872474"/>
            <a:ext cx="4782199" cy="1580132"/>
          </a:xfrm>
          <a:prstGeom prst="rect">
            <a:avLst/>
          </a:prstGeom>
        </p:spPr>
      </p:pic>
      <p:sp>
        <p:nvSpPr>
          <p:cNvPr id="9" name="Sous-titre 2"/>
          <p:cNvSpPr txBox="1">
            <a:spLocks/>
          </p:cNvSpPr>
          <p:nvPr/>
        </p:nvSpPr>
        <p:spPr>
          <a:xfrm>
            <a:off x="2002971" y="3235540"/>
            <a:ext cx="8186058" cy="1655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2000" dirty="0" smtClean="0"/>
              <a:t>Module 1:</a:t>
            </a:r>
          </a:p>
          <a:p>
            <a:pPr marL="457200" indent="-457200" algn="ctr">
              <a:buFont typeface="Arial" panose="020B0604020202020204" pitchFamily="34" charset="0"/>
              <a:buAutoNum type="arabicPeriod"/>
            </a:pPr>
            <a:r>
              <a:rPr lang="fr-FR" sz="2000" dirty="0" smtClean="0">
                <a:solidFill>
                  <a:srgbClr val="000000"/>
                </a:solidFill>
                <a:latin typeface="Futura MdCn BT"/>
              </a:rPr>
              <a:t>La transmission du savoir par la conscientisation</a:t>
            </a:r>
          </a:p>
          <a:p>
            <a:pPr marL="457200" indent="-457200" algn="ctr">
              <a:buFont typeface="Arial" panose="020B0604020202020204" pitchFamily="34" charset="0"/>
              <a:buAutoNum type="arabicPeriod"/>
            </a:pPr>
            <a:r>
              <a:rPr lang="fr-FR" sz="2000" dirty="0" smtClean="0">
                <a:solidFill>
                  <a:srgbClr val="000000"/>
                </a:solidFill>
                <a:latin typeface="Futura MdCn BT"/>
              </a:rPr>
              <a:t>La </a:t>
            </a:r>
            <a:r>
              <a:rPr lang="fr-FR" sz="2000" dirty="0">
                <a:solidFill>
                  <a:srgbClr val="000000"/>
                </a:solidFill>
                <a:latin typeface="Futura MdCn BT"/>
              </a:rPr>
              <a:t>pédagogie de </a:t>
            </a:r>
            <a:r>
              <a:rPr lang="fr-FR" sz="2000" dirty="0" smtClean="0">
                <a:solidFill>
                  <a:srgbClr val="000000"/>
                </a:solidFill>
                <a:latin typeface="Futura MdCn BT"/>
              </a:rPr>
              <a:t>l’agir chez ZDT</a:t>
            </a:r>
            <a:endParaRPr lang="fr-FR" sz="2000" dirty="0" smtClean="0"/>
          </a:p>
          <a:p>
            <a:pPr marL="457200" indent="-457200" algn="ctr">
              <a:buFont typeface="Arial" panose="020B0604020202020204" pitchFamily="34" charset="0"/>
              <a:buAutoNum type="arabicPeriod"/>
            </a:pPr>
            <a:r>
              <a:rPr lang="fr-FR" sz="2000" dirty="0" smtClean="0">
                <a:solidFill>
                  <a:srgbClr val="000000"/>
                </a:solidFill>
                <a:latin typeface="Futura MdCn BT"/>
              </a:rPr>
              <a:t>Savoir </a:t>
            </a:r>
            <a:r>
              <a:rPr lang="fr-FR" sz="2000" dirty="0">
                <a:solidFill>
                  <a:srgbClr val="000000"/>
                </a:solidFill>
                <a:latin typeface="Futura MdCn BT"/>
              </a:rPr>
              <a:t>contextualiser, illustrer, </a:t>
            </a:r>
            <a:r>
              <a:rPr lang="fr-FR" sz="2000" dirty="0" smtClean="0">
                <a:solidFill>
                  <a:srgbClr val="000000"/>
                </a:solidFill>
                <a:latin typeface="Futura MdCn BT"/>
              </a:rPr>
              <a:t>questionner</a:t>
            </a:r>
            <a:endParaRPr lang="fr-FR" sz="2000" dirty="0"/>
          </a:p>
        </p:txBody>
      </p:sp>
    </p:spTree>
    <p:extLst>
      <p:ext uri="{BB962C8B-B14F-4D97-AF65-F5344CB8AC3E}">
        <p14:creationId xmlns:p14="http://schemas.microsoft.com/office/powerpoint/2010/main" val="15540806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F:\seb\présentations 5\pédagogie\Pharma 07 04 2016\ILLUSTRATIONS\w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7416" y="2930006"/>
            <a:ext cx="629121" cy="2227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seb\présentations 5\pédagogie\Pharma 07 04 2016\ILLUSTRATIONS\logo-madmagz-smal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8129" y="5433438"/>
            <a:ext cx="699925" cy="299818"/>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F:\seb\présentations 5\pédagogie\Pharma 07 04 2016\ILLUSTRATIONS\framasof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53785" y="5433180"/>
            <a:ext cx="1046396" cy="26570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seb\présentations 5\pédagogie\Pharma 07 04 2016\ILLUSTRATIONS\wordsift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96602" y="2924944"/>
            <a:ext cx="948522" cy="2328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2" name="Image 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87688" y="1707877"/>
            <a:ext cx="5923734" cy="4071335"/>
          </a:xfrm>
          <a:prstGeom prst="rect">
            <a:avLst/>
          </a:prstGeom>
        </p:spPr>
      </p:pic>
      <p:pic>
        <p:nvPicPr>
          <p:cNvPr id="3" name="Image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927649" y="2591415"/>
            <a:ext cx="6037347" cy="2304256"/>
          </a:xfrm>
          <a:prstGeom prst="rect">
            <a:avLst/>
          </a:prstGeom>
        </p:spPr>
      </p:pic>
      <p:pic>
        <p:nvPicPr>
          <p:cNvPr id="4100" name="Picture 4" descr="F:\seb\présentations 5\pédagogie\MoodleMoot2014\contenu\illustrations_presence\moodle_2.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509466" y="4725145"/>
            <a:ext cx="687136" cy="511035"/>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F:\seb\présentations 5\pédagogie\Pharma 07 04 2016\ILLUSTRATIONS\logoTopaze.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345831" y="4509120"/>
            <a:ext cx="1404993" cy="105406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seb\présentations 5\pédagogie\Pharma 07 04 2016\ILLUSTRATIONS\fun195.243edb8c8344.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871038" y="5341168"/>
            <a:ext cx="424762" cy="39208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descr="F:\seb\présentations 5\pédagogie\Pharma 07 04 2016\ILLUSTRATIONS\logo.jpg"/>
          <p:cNvPicPr>
            <a:picLocks noChangeAspect="1" noChangeArrowheads="1"/>
          </p:cNvPicPr>
          <p:nvPr/>
        </p:nvPicPr>
        <p:blipFill rotWithShape="1">
          <a:blip r:embed="rId17">
            <a:extLst>
              <a:ext uri="{28A0092B-C50C-407E-A947-70E740481C1C}">
                <a14:useLocalDpi xmlns:a14="http://schemas.microsoft.com/office/drawing/2010/main" val="0"/>
              </a:ext>
            </a:extLst>
          </a:blip>
          <a:srcRect r="26926"/>
          <a:stretch/>
        </p:blipFill>
        <p:spPr bwMode="auto">
          <a:xfrm>
            <a:off x="2502447" y="5301208"/>
            <a:ext cx="1137496" cy="46609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244526" y="1556793"/>
            <a:ext cx="5534529" cy="4238849"/>
          </a:xfrm>
          <a:prstGeom prst="rect">
            <a:avLst/>
          </a:prstGeom>
        </p:spPr>
      </p:pic>
      <p:pic>
        <p:nvPicPr>
          <p:cNvPr id="5" name="Image 4"/>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719737" y="1196753"/>
            <a:ext cx="5617525" cy="4754037"/>
          </a:xfrm>
          <a:prstGeom prst="rect">
            <a:avLst/>
          </a:prstGeom>
        </p:spPr>
      </p:pic>
      <p:pic>
        <p:nvPicPr>
          <p:cNvPr id="7" name="Image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783632" y="836712"/>
            <a:ext cx="6912768" cy="5364094"/>
          </a:xfrm>
          <a:prstGeom prst="rect">
            <a:avLst/>
          </a:prstGeom>
        </p:spPr>
      </p:pic>
      <p:pic>
        <p:nvPicPr>
          <p:cNvPr id="4099" name="Picture 3" descr="F:\seb\présentations 5\pédagogie\MoodleMoot2014\contenu\illustrations_presence\multimedia.jpg"/>
          <p:cNvPicPr>
            <a:picLocks noChangeAspect="1" noChangeArrowheads="1"/>
          </p:cNvPicPr>
          <p:nvPr/>
        </p:nvPicPr>
        <p:blipFill rotWithShape="1">
          <a:blip r:embed="rId21">
            <a:extLst>
              <a:ext uri="{28A0092B-C50C-407E-A947-70E740481C1C}">
                <a14:useLocalDpi xmlns:a14="http://schemas.microsoft.com/office/drawing/2010/main" val="0"/>
              </a:ext>
            </a:extLst>
          </a:blip>
          <a:srcRect t="8848"/>
          <a:stretch/>
        </p:blipFill>
        <p:spPr bwMode="auto">
          <a:xfrm>
            <a:off x="2351584" y="1268761"/>
            <a:ext cx="7416824" cy="4507069"/>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F:\seb\présentations 5\insectes\2013\Entomophagous insects quebec 2 juin 2013\images prezi rba quebec juin 2013\tablett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99457" y="404664"/>
            <a:ext cx="9611219" cy="6768752"/>
          </a:xfrm>
          <a:prstGeom prst="rect">
            <a:avLst/>
          </a:prstGeom>
          <a:noFill/>
          <a:extLst>
            <a:ext uri="{909E8E84-426E-40DD-AFC4-6F175D3DCCD1}">
              <a14:hiddenFill xmlns:a14="http://schemas.microsoft.com/office/drawing/2010/main">
                <a:solidFill>
                  <a:srgbClr val="FFFFFF"/>
                </a:solidFill>
              </a14:hiddenFill>
            </a:ext>
          </a:extLst>
        </p:spPr>
      </p:pic>
      <p:sp>
        <p:nvSpPr>
          <p:cNvPr id="16" name="ZoneTexte 15"/>
          <p:cNvSpPr txBox="1"/>
          <p:nvPr/>
        </p:nvSpPr>
        <p:spPr>
          <a:xfrm>
            <a:off x="7320136" y="5157192"/>
            <a:ext cx="2304256" cy="369332"/>
          </a:xfrm>
          <a:prstGeom prst="rect">
            <a:avLst/>
          </a:prstGeom>
          <a:noFill/>
        </p:spPr>
        <p:txBody>
          <a:bodyPr wrap="square" rtlCol="0">
            <a:spAutoFit/>
          </a:bodyPr>
          <a:lstStyle/>
          <a:p>
            <a:r>
              <a:rPr lang="fr-FR" b="1" dirty="0">
                <a:solidFill>
                  <a:schemeClr val="bg1"/>
                </a:solidFill>
              </a:rPr>
              <a:t>Apprentissage 2.0</a:t>
            </a:r>
          </a:p>
        </p:txBody>
      </p:sp>
    </p:spTree>
    <p:extLst>
      <p:ext uri="{BB962C8B-B14F-4D97-AF65-F5344CB8AC3E}">
        <p14:creationId xmlns:p14="http://schemas.microsoft.com/office/powerpoint/2010/main" val="56369815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fade">
                                      <p:cBhvr>
                                        <p:cTn id="10" dur="500"/>
                                        <p:tgtEl>
                                          <p:spTgt spid="4100"/>
                                        </p:tgtEl>
                                      </p:cBhvr>
                                    </p:animEffect>
                                  </p:childTnLst>
                                </p:cTn>
                              </p:par>
                              <p:par>
                                <p:cTn id="11" presetID="10" presetClass="entr" presetSubtype="0" fill="hold" nodeType="withEffect">
                                  <p:stCondLst>
                                    <p:cond delay="0"/>
                                  </p:stCondLst>
                                  <p:childTnLst>
                                    <p:set>
                                      <p:cBhvr>
                                        <p:cTn id="12" dur="1" fill="hold">
                                          <p:stCondLst>
                                            <p:cond delay="0"/>
                                          </p:stCondLst>
                                        </p:cTn>
                                        <p:tgtEl>
                                          <p:spTgt spid="4101"/>
                                        </p:tgtEl>
                                        <p:attrNameLst>
                                          <p:attrName>style.visibility</p:attrName>
                                        </p:attrNameLst>
                                      </p:cBhvr>
                                      <p:to>
                                        <p:strVal val="visible"/>
                                      </p:to>
                                    </p:set>
                                    <p:animEffect transition="in" filter="fade">
                                      <p:cBhvr>
                                        <p:cTn id="13" dur="500"/>
                                        <p:tgtEl>
                                          <p:spTgt spid="4101"/>
                                        </p:tgtEl>
                                      </p:cBhvr>
                                    </p:animEffect>
                                  </p:childTnLst>
                                </p:cTn>
                              </p:par>
                              <p:par>
                                <p:cTn id="14" presetID="10" presetClass="entr" presetSubtype="0" fill="hold" nodeType="withEffect">
                                  <p:stCondLst>
                                    <p:cond delay="0"/>
                                  </p:stCondLst>
                                  <p:childTnLst>
                                    <p:set>
                                      <p:cBhvr>
                                        <p:cTn id="15" dur="1" fill="hold">
                                          <p:stCondLst>
                                            <p:cond delay="0"/>
                                          </p:stCondLst>
                                        </p:cTn>
                                        <p:tgtEl>
                                          <p:spTgt spid="4102"/>
                                        </p:tgtEl>
                                        <p:attrNameLst>
                                          <p:attrName>style.visibility</p:attrName>
                                        </p:attrNameLst>
                                      </p:cBhvr>
                                      <p:to>
                                        <p:strVal val="visible"/>
                                      </p:to>
                                    </p:set>
                                    <p:animEffect transition="in" filter="fade">
                                      <p:cBhvr>
                                        <p:cTn id="16" dur="500"/>
                                        <p:tgtEl>
                                          <p:spTgt spid="4102"/>
                                        </p:tgtEl>
                                      </p:cBhvr>
                                    </p:animEffect>
                                  </p:childTnLst>
                                </p:cTn>
                              </p:par>
                              <p:par>
                                <p:cTn id="17" presetID="10" presetClass="entr" presetSubtype="0" fill="hold" nodeType="withEffect">
                                  <p:stCondLst>
                                    <p:cond delay="0"/>
                                  </p:stCondLst>
                                  <p:childTnLst>
                                    <p:set>
                                      <p:cBhvr>
                                        <p:cTn id="18" dur="1" fill="hold">
                                          <p:stCondLst>
                                            <p:cond delay="0"/>
                                          </p:stCondLst>
                                        </p:cTn>
                                        <p:tgtEl>
                                          <p:spTgt spid="4103"/>
                                        </p:tgtEl>
                                        <p:attrNameLst>
                                          <p:attrName>style.visibility</p:attrName>
                                        </p:attrNameLst>
                                      </p:cBhvr>
                                      <p:to>
                                        <p:strVal val="visible"/>
                                      </p:to>
                                    </p:set>
                                    <p:animEffect transition="in" filter="fade">
                                      <p:cBhvr>
                                        <p:cTn id="19" dur="500"/>
                                        <p:tgtEl>
                                          <p:spTgt spid="4103"/>
                                        </p:tgtEl>
                                      </p:cBhvr>
                                    </p:animEffect>
                                  </p:childTnLst>
                                </p:cTn>
                              </p:par>
                              <p:par>
                                <p:cTn id="20" presetID="10" presetClass="entr" presetSubtype="0" fill="hold" nodeType="withEffect">
                                  <p:stCondLst>
                                    <p:cond delay="0"/>
                                  </p:stCondLst>
                                  <p:childTnLst>
                                    <p:set>
                                      <p:cBhvr>
                                        <p:cTn id="21" dur="1" fill="hold">
                                          <p:stCondLst>
                                            <p:cond delay="0"/>
                                          </p:stCondLst>
                                        </p:cTn>
                                        <p:tgtEl>
                                          <p:spTgt spid="2051"/>
                                        </p:tgtEl>
                                        <p:attrNameLst>
                                          <p:attrName>style.visibility</p:attrName>
                                        </p:attrNameLst>
                                      </p:cBhvr>
                                      <p:to>
                                        <p:strVal val="visible"/>
                                      </p:to>
                                    </p:set>
                                    <p:animEffect transition="in" filter="fade">
                                      <p:cBhvr>
                                        <p:cTn id="22" dur="500"/>
                                        <p:tgtEl>
                                          <p:spTgt spid="2051"/>
                                        </p:tgtEl>
                                      </p:cBhvr>
                                    </p:animEffect>
                                  </p:childTnLst>
                                </p:cTn>
                              </p:par>
                              <p:par>
                                <p:cTn id="23" presetID="10" presetClass="entr" presetSubtype="0" fill="hold" nodeType="withEffect">
                                  <p:stCondLst>
                                    <p:cond delay="0"/>
                                  </p:stCondLst>
                                  <p:childTnLst>
                                    <p:set>
                                      <p:cBhvr>
                                        <p:cTn id="24" dur="1" fill="hold">
                                          <p:stCondLst>
                                            <p:cond delay="0"/>
                                          </p:stCondLst>
                                        </p:cTn>
                                        <p:tgtEl>
                                          <p:spTgt spid="2056"/>
                                        </p:tgtEl>
                                        <p:attrNameLst>
                                          <p:attrName>style.visibility</p:attrName>
                                        </p:attrNameLst>
                                      </p:cBhvr>
                                      <p:to>
                                        <p:strVal val="visible"/>
                                      </p:to>
                                    </p:set>
                                    <p:animEffect transition="in" filter="fade">
                                      <p:cBhvr>
                                        <p:cTn id="25" dur="500"/>
                                        <p:tgtEl>
                                          <p:spTgt spid="2056"/>
                                        </p:tgtEl>
                                      </p:cBhvr>
                                    </p:animEffect>
                                  </p:childTnLst>
                                </p:cTn>
                              </p:par>
                              <p:par>
                                <p:cTn id="26" presetID="10" presetClass="entr" presetSubtype="0" fill="hold" nodeType="withEffect">
                                  <p:stCondLst>
                                    <p:cond delay="0"/>
                                  </p:stCondLst>
                                  <p:childTnLst>
                                    <p:set>
                                      <p:cBhvr>
                                        <p:cTn id="27" dur="1" fill="hold">
                                          <p:stCondLst>
                                            <p:cond delay="0"/>
                                          </p:stCondLst>
                                        </p:cTn>
                                        <p:tgtEl>
                                          <p:spTgt spid="2052"/>
                                        </p:tgtEl>
                                        <p:attrNameLst>
                                          <p:attrName>style.visibility</p:attrName>
                                        </p:attrNameLst>
                                      </p:cBhvr>
                                      <p:to>
                                        <p:strVal val="visible"/>
                                      </p:to>
                                    </p:set>
                                    <p:animEffect transition="in" filter="fade">
                                      <p:cBhvr>
                                        <p:cTn id="28" dur="500"/>
                                        <p:tgtEl>
                                          <p:spTgt spid="2052"/>
                                        </p:tgtEl>
                                      </p:cBhvr>
                                    </p:animEffect>
                                  </p:childTnLst>
                                </p:cTn>
                              </p:par>
                              <p:par>
                                <p:cTn id="29" presetID="10" presetClass="entr" presetSubtype="0" fill="hold" nodeType="withEffect">
                                  <p:stCondLst>
                                    <p:cond delay="0"/>
                                  </p:stCondLst>
                                  <p:childTnLst>
                                    <p:set>
                                      <p:cBhvr>
                                        <p:cTn id="30" dur="1" fill="hold">
                                          <p:stCondLst>
                                            <p:cond delay="0"/>
                                          </p:stCondLst>
                                        </p:cTn>
                                        <p:tgtEl>
                                          <p:spTgt spid="2055"/>
                                        </p:tgtEl>
                                        <p:attrNameLst>
                                          <p:attrName>style.visibility</p:attrName>
                                        </p:attrNameLst>
                                      </p:cBhvr>
                                      <p:to>
                                        <p:strVal val="visible"/>
                                      </p:to>
                                    </p:set>
                                    <p:animEffect transition="in" filter="fade">
                                      <p:cBhvr>
                                        <p:cTn id="31" dur="500"/>
                                        <p:tgtEl>
                                          <p:spTgt spid="205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xit" presetSubtype="0" fill="hold" nodeType="withEffect">
                                  <p:stCondLst>
                                    <p:cond delay="0"/>
                                  </p:stCondLst>
                                  <p:childTnLst>
                                    <p:animEffect transition="out" filter="fade">
                                      <p:cBhvr>
                                        <p:cTn id="38" dur="500"/>
                                        <p:tgtEl>
                                          <p:spTgt spid="2"/>
                                        </p:tgtEl>
                                      </p:cBhvr>
                                    </p:animEffect>
                                    <p:set>
                                      <p:cBhvr>
                                        <p:cTn id="39" dur="1" fill="hold">
                                          <p:stCondLst>
                                            <p:cond delay="499"/>
                                          </p:stCondLst>
                                        </p:cTn>
                                        <p:tgtEl>
                                          <p:spTgt spid="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par>
                                <p:cTn id="45" presetID="10" presetClass="exit" presetSubtype="0" fill="hold"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xit" presetSubtype="0" fill="hold" nodeType="withEffect">
                                  <p:stCondLst>
                                    <p:cond delay="0"/>
                                  </p:stCondLst>
                                  <p:childTnLst>
                                    <p:animEffect transition="out" filter="fade">
                                      <p:cBhvr>
                                        <p:cTn id="54" dur="500"/>
                                        <p:tgtEl>
                                          <p:spTgt spid="5"/>
                                        </p:tgtEl>
                                      </p:cBhvr>
                                    </p:animEffect>
                                    <p:set>
                                      <p:cBhvr>
                                        <p:cTn id="55" dur="1" fill="hold">
                                          <p:stCondLst>
                                            <p:cond delay="499"/>
                                          </p:stCondLst>
                                        </p:cTn>
                                        <p:tgtEl>
                                          <p:spTgt spid="5"/>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4099"/>
                                        </p:tgtEl>
                                        <p:attrNameLst>
                                          <p:attrName>style.visibility</p:attrName>
                                        </p:attrNameLst>
                                      </p:cBhvr>
                                      <p:to>
                                        <p:strVal val="visible"/>
                                      </p:to>
                                    </p:set>
                                    <p:animEffect transition="in" filter="fade">
                                      <p:cBhvr>
                                        <p:cTn id="60" dur="500"/>
                                        <p:tgtEl>
                                          <p:spTgt spid="4099"/>
                                        </p:tgtEl>
                                      </p:cBhvr>
                                    </p:animEffect>
                                  </p:childTnLst>
                                </p:cTn>
                              </p:par>
                              <p:par>
                                <p:cTn id="61" presetID="10" presetClass="exit" presetSubtype="0" fill="hold" nodeType="withEffect">
                                  <p:stCondLst>
                                    <p:cond delay="0"/>
                                  </p:stCondLst>
                                  <p:childTnLst>
                                    <p:animEffect transition="out" filter="fade">
                                      <p:cBhvr>
                                        <p:cTn id="62" dur="500"/>
                                        <p:tgtEl>
                                          <p:spTgt spid="7"/>
                                        </p:tgtEl>
                                      </p:cBhvr>
                                    </p:animEffect>
                                    <p:set>
                                      <p:cBhvr>
                                        <p:cTn id="63" dur="1" fill="hold">
                                          <p:stCondLst>
                                            <p:cond delay="499"/>
                                          </p:stCondLst>
                                        </p:cTn>
                                        <p:tgtEl>
                                          <p:spTgt spid="7"/>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seb\présentations 5\pédagogie\Pharma 07 04 2016\ILLUSTRATIONS\social-media-ma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576" y="792088"/>
            <a:ext cx="7804808" cy="602128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e 4"/>
          <p:cNvGrpSpPr/>
          <p:nvPr/>
        </p:nvGrpSpPr>
        <p:grpSpPr>
          <a:xfrm>
            <a:off x="1775522" y="188641"/>
            <a:ext cx="8712967" cy="503685"/>
            <a:chOff x="0" y="9767"/>
            <a:chExt cx="8712967" cy="503685"/>
          </a:xfrm>
          <a:scene3d>
            <a:camera prst="orthographicFront"/>
            <a:lightRig rig="threePt" dir="t">
              <a:rot lat="0" lon="0" rev="7500000"/>
            </a:lightRig>
          </a:scene3d>
        </p:grpSpPr>
        <p:sp>
          <p:nvSpPr>
            <p:cNvPr id="6" name="Rectangle à coins arrondis 5"/>
            <p:cNvSpPr/>
            <p:nvPr/>
          </p:nvSpPr>
          <p:spPr>
            <a:xfrm>
              <a:off x="0" y="9767"/>
              <a:ext cx="8712967" cy="503685"/>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7" name="Rectangle 6"/>
            <p:cNvSpPr/>
            <p:nvPr/>
          </p:nvSpPr>
          <p:spPr>
            <a:xfrm>
              <a:off x="24588" y="34355"/>
              <a:ext cx="8663791" cy="45450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defTabSz="933450">
                <a:lnSpc>
                  <a:spcPct val="90000"/>
                </a:lnSpc>
                <a:spcBef>
                  <a:spcPct val="0"/>
                </a:spcBef>
                <a:spcAft>
                  <a:spcPct val="35000"/>
                </a:spcAft>
              </a:pPr>
              <a:r>
                <a:rPr lang="fr-FR" sz="2100" dirty="0">
                  <a:solidFill>
                    <a:schemeClr val="tx1"/>
                  </a:solidFill>
                </a:rPr>
                <a:t>« Apprendre », une (</a:t>
              </a:r>
              <a:r>
                <a:rPr lang="fr-FR" sz="2100" dirty="0" err="1">
                  <a:solidFill>
                    <a:schemeClr val="tx1"/>
                  </a:solidFill>
                </a:rPr>
                <a:t>re</a:t>
              </a:r>
              <a:r>
                <a:rPr lang="fr-FR" sz="2100" dirty="0">
                  <a:solidFill>
                    <a:schemeClr val="tx1"/>
                  </a:solidFill>
                </a:rPr>
                <a:t>)définition</a:t>
              </a:r>
              <a:endParaRPr lang="fr-FR" sz="2100" b="1" dirty="0">
                <a:solidFill>
                  <a:schemeClr val="tx1"/>
                </a:solidFill>
              </a:endParaRPr>
            </a:p>
          </p:txBody>
        </p:sp>
      </p:grpSp>
      <p:sp>
        <p:nvSpPr>
          <p:cNvPr id="2" name="ZoneTexte 1"/>
          <p:cNvSpPr txBox="1"/>
          <p:nvPr/>
        </p:nvSpPr>
        <p:spPr>
          <a:xfrm>
            <a:off x="359229" y="1404257"/>
            <a:ext cx="1920347" cy="3416320"/>
          </a:xfrm>
          <a:prstGeom prst="rect">
            <a:avLst/>
          </a:prstGeom>
          <a:noFill/>
        </p:spPr>
        <p:txBody>
          <a:bodyPr wrap="square" rtlCol="0">
            <a:spAutoFit/>
          </a:bodyPr>
          <a:lstStyle/>
          <a:p>
            <a:r>
              <a:rPr lang="fr-FR" dirty="0" smtClean="0"/>
              <a:t>Les élèves évoluent désormais dans une galaxie de sources d’information</a:t>
            </a:r>
          </a:p>
          <a:p>
            <a:endParaRPr lang="fr-FR" dirty="0"/>
          </a:p>
          <a:p>
            <a:r>
              <a:rPr lang="fr-FR" dirty="0" smtClean="0"/>
              <a:t>L’enseignant ou l’éducateur ne sont plus les seules références éducatives</a:t>
            </a:r>
            <a:endParaRPr lang="fr-FR" dirty="0"/>
          </a:p>
        </p:txBody>
      </p:sp>
    </p:spTree>
    <p:extLst>
      <p:ext uri="{BB962C8B-B14F-4D97-AF65-F5344CB8AC3E}">
        <p14:creationId xmlns:p14="http://schemas.microsoft.com/office/powerpoint/2010/main" val="17713300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1725166" y="2978112"/>
            <a:ext cx="2170536" cy="523220"/>
          </a:xfrm>
          <a:prstGeom prst="rect">
            <a:avLst/>
          </a:prstGeom>
        </p:spPr>
        <p:txBody>
          <a:bodyPr wrap="square">
            <a:spAutoFit/>
          </a:bodyPr>
          <a:lstStyle/>
          <a:p>
            <a:r>
              <a:rPr lang="fr-FR" sz="800" dirty="0"/>
              <a:t>Nick </a:t>
            </a:r>
            <a:r>
              <a:rPr lang="fr-FR" sz="800" dirty="0" err="1"/>
              <a:t>Kenrick</a:t>
            </a:r>
            <a:r>
              <a:rPr lang="fr-FR" sz="800" dirty="0"/>
              <a:t>, a world </a:t>
            </a:r>
            <a:r>
              <a:rPr lang="fr-FR" sz="800" dirty="0" err="1"/>
              <a:t>apart</a:t>
            </a:r>
            <a:r>
              <a:rPr lang="fr-FR" sz="800" dirty="0"/>
              <a:t>, CC BY 2.0</a:t>
            </a:r>
          </a:p>
          <a:p>
            <a:r>
              <a:rPr lang="fr-FR" sz="1000" dirty="0"/>
              <a:t/>
            </a:r>
            <a:br>
              <a:rPr lang="fr-FR" sz="1000" dirty="0"/>
            </a:br>
            <a:endParaRPr lang="fr-FR" sz="1000" dirty="0"/>
          </a:p>
        </p:txBody>
      </p:sp>
      <p:pic>
        <p:nvPicPr>
          <p:cNvPr id="2051" name="Picture 3" descr="F:\seb\présentations 5\pédagogie\Pharma 07 04 2016\ILLUSTRATIONS\Nick Kenrick_a world apart_CC BY 2.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25166" y="797111"/>
            <a:ext cx="2170536" cy="2170536"/>
          </a:xfrm>
          <a:prstGeom prst="rect">
            <a:avLst/>
          </a:prstGeom>
          <a:noFill/>
          <a:extLst>
            <a:ext uri="{909E8E84-426E-40DD-AFC4-6F175D3DCCD1}">
              <a14:hiddenFill xmlns:a14="http://schemas.microsoft.com/office/drawing/2010/main">
                <a:solidFill>
                  <a:srgbClr val="FFFFFF"/>
                </a:solidFill>
              </a14:hiddenFill>
            </a:ext>
          </a:extLst>
        </p:spPr>
      </p:pic>
      <p:grpSp>
        <p:nvGrpSpPr>
          <p:cNvPr id="2058" name="Groupe 2057"/>
          <p:cNvGrpSpPr/>
          <p:nvPr/>
        </p:nvGrpSpPr>
        <p:grpSpPr>
          <a:xfrm>
            <a:off x="1631505" y="3259700"/>
            <a:ext cx="3167583" cy="2867270"/>
            <a:chOff x="107504" y="3259700"/>
            <a:chExt cx="3167583" cy="2867270"/>
          </a:xfrm>
        </p:grpSpPr>
        <p:cxnSp>
          <p:nvCxnSpPr>
            <p:cNvPr id="19" name="Connecteur droit avec flèche 18"/>
            <p:cNvCxnSpPr/>
            <p:nvPr/>
          </p:nvCxnSpPr>
          <p:spPr>
            <a:xfrm>
              <a:off x="1258863" y="3259700"/>
              <a:ext cx="0" cy="642924"/>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descr="F:\seb\présentations 5\pédagogie\Pharma 07 04 2016\ILLUSTRATIONS\Jirka Matousek_CC_by_2.0.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504" y="4022491"/>
              <a:ext cx="2879551" cy="1919232"/>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nvSpPr>
          <p:spPr>
            <a:xfrm>
              <a:off x="107504" y="5911526"/>
              <a:ext cx="3167583" cy="215444"/>
            </a:xfrm>
            <a:prstGeom prst="rect">
              <a:avLst/>
            </a:prstGeom>
            <a:noFill/>
          </p:spPr>
          <p:txBody>
            <a:bodyPr wrap="square" rtlCol="0">
              <a:spAutoFit/>
            </a:bodyPr>
            <a:lstStyle/>
            <a:p>
              <a:r>
                <a:rPr lang="fr-FR" sz="800" dirty="0" err="1"/>
                <a:t>Jirka</a:t>
              </a:r>
              <a:r>
                <a:rPr lang="fr-FR" sz="800" dirty="0"/>
                <a:t> </a:t>
              </a:r>
              <a:r>
                <a:rPr lang="fr-FR" sz="800" dirty="0" err="1"/>
                <a:t>Matousek</a:t>
              </a:r>
              <a:r>
                <a:rPr lang="fr-FR" sz="800" dirty="0"/>
                <a:t>, </a:t>
              </a:r>
              <a:r>
                <a:rPr lang="en-US" sz="800" dirty="0"/>
                <a:t>ISC Orientation 1st Meeting Fall 2011, </a:t>
              </a:r>
              <a:r>
                <a:rPr lang="fr-FR" sz="800" dirty="0"/>
                <a:t>CC BY 2.0</a:t>
              </a:r>
            </a:p>
          </p:txBody>
        </p:sp>
      </p:grpSp>
      <p:grpSp>
        <p:nvGrpSpPr>
          <p:cNvPr id="2063" name="Groupe 2062"/>
          <p:cNvGrpSpPr/>
          <p:nvPr/>
        </p:nvGrpSpPr>
        <p:grpSpPr>
          <a:xfrm>
            <a:off x="2782864" y="4357547"/>
            <a:ext cx="1088239" cy="879292"/>
            <a:chOff x="1258863" y="4357547"/>
            <a:chExt cx="1088239" cy="879292"/>
          </a:xfrm>
        </p:grpSpPr>
        <p:grpSp>
          <p:nvGrpSpPr>
            <p:cNvPr id="31" name="Groupe 30"/>
            <p:cNvGrpSpPr/>
            <p:nvPr/>
          </p:nvGrpSpPr>
          <p:grpSpPr>
            <a:xfrm>
              <a:off x="2202510" y="4819521"/>
              <a:ext cx="144592" cy="144016"/>
              <a:chOff x="1619288" y="5373216"/>
              <a:chExt cx="288800" cy="288032"/>
            </a:xfrm>
          </p:grpSpPr>
          <p:cxnSp>
            <p:nvCxnSpPr>
              <p:cNvPr id="30" name="Connecteur droit 29"/>
              <p:cNvCxnSpPr/>
              <p:nvPr/>
            </p:nvCxnSpPr>
            <p:spPr>
              <a:xfrm>
                <a:off x="1619672"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flipV="1">
                <a:off x="1619288"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0" name="Groupe 39"/>
            <p:cNvGrpSpPr/>
            <p:nvPr/>
          </p:nvGrpSpPr>
          <p:grpSpPr>
            <a:xfrm>
              <a:off x="1258863" y="5092823"/>
              <a:ext cx="144592" cy="144016"/>
              <a:chOff x="1619288" y="5373216"/>
              <a:chExt cx="288800" cy="288032"/>
            </a:xfrm>
          </p:grpSpPr>
          <p:cxnSp>
            <p:nvCxnSpPr>
              <p:cNvPr id="41" name="Connecteur droit 40"/>
              <p:cNvCxnSpPr/>
              <p:nvPr/>
            </p:nvCxnSpPr>
            <p:spPr>
              <a:xfrm>
                <a:off x="1619672"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Connecteur droit 41"/>
              <p:cNvCxnSpPr/>
              <p:nvPr/>
            </p:nvCxnSpPr>
            <p:spPr>
              <a:xfrm flipV="1">
                <a:off x="1619288"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3" name="Groupe 42"/>
            <p:cNvGrpSpPr/>
            <p:nvPr/>
          </p:nvGrpSpPr>
          <p:grpSpPr>
            <a:xfrm>
              <a:off x="1834927" y="4357547"/>
              <a:ext cx="144592" cy="144016"/>
              <a:chOff x="1619288" y="5373216"/>
              <a:chExt cx="288800" cy="288032"/>
            </a:xfrm>
          </p:grpSpPr>
          <p:cxnSp>
            <p:nvCxnSpPr>
              <p:cNvPr id="44" name="Connecteur droit 43"/>
              <p:cNvCxnSpPr/>
              <p:nvPr/>
            </p:nvCxnSpPr>
            <p:spPr>
              <a:xfrm>
                <a:off x="1619672"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flipV="1">
                <a:off x="1619288"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11" name="Bulle ronde 10"/>
          <p:cNvSpPr/>
          <p:nvPr/>
        </p:nvSpPr>
        <p:spPr>
          <a:xfrm>
            <a:off x="3863752" y="2555048"/>
            <a:ext cx="2088232" cy="1409304"/>
          </a:xfrm>
          <a:prstGeom prst="wedgeEllipseCallout">
            <a:avLst>
              <a:gd name="adj1" fmla="val -34430"/>
              <a:gd name="adj2" fmla="val 962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Que puis-je faire?</a:t>
            </a:r>
          </a:p>
        </p:txBody>
      </p:sp>
      <p:cxnSp>
        <p:nvCxnSpPr>
          <p:cNvPr id="2056" name="Connecteur droit 2055"/>
          <p:cNvCxnSpPr/>
          <p:nvPr/>
        </p:nvCxnSpPr>
        <p:spPr>
          <a:xfrm>
            <a:off x="5807968" y="797111"/>
            <a:ext cx="0" cy="6005432"/>
          </a:xfrm>
          <a:prstGeom prst="line">
            <a:avLst/>
          </a:prstGeom>
        </p:spPr>
        <p:style>
          <a:lnRef idx="1">
            <a:schemeClr val="accent1"/>
          </a:lnRef>
          <a:fillRef idx="0">
            <a:schemeClr val="accent1"/>
          </a:fillRef>
          <a:effectRef idx="0">
            <a:schemeClr val="accent1"/>
          </a:effectRef>
          <a:fontRef idx="minor">
            <a:schemeClr val="tx1"/>
          </a:fontRef>
        </p:style>
      </p:cxnSp>
      <p:sp>
        <p:nvSpPr>
          <p:cNvPr id="2057" name="ZoneTexte 2056"/>
          <p:cNvSpPr txBox="1"/>
          <p:nvPr/>
        </p:nvSpPr>
        <p:spPr>
          <a:xfrm>
            <a:off x="3073138" y="6393427"/>
            <a:ext cx="1197334" cy="369332"/>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fr-FR" dirty="0">
                <a:solidFill>
                  <a:schemeClr val="tx1"/>
                </a:solidFill>
              </a:rPr>
              <a:t>Etudiant</a:t>
            </a:r>
          </a:p>
        </p:txBody>
      </p:sp>
      <p:grpSp>
        <p:nvGrpSpPr>
          <p:cNvPr id="2064" name="Groupe 2063"/>
          <p:cNvGrpSpPr/>
          <p:nvPr/>
        </p:nvGrpSpPr>
        <p:grpSpPr>
          <a:xfrm>
            <a:off x="4512567" y="797111"/>
            <a:ext cx="4620630" cy="6005432"/>
            <a:chOff x="2988567" y="797111"/>
            <a:chExt cx="4620630" cy="6005432"/>
          </a:xfrm>
        </p:grpSpPr>
        <p:sp>
          <p:nvSpPr>
            <p:cNvPr id="8" name="Rectangle 7"/>
            <p:cNvSpPr/>
            <p:nvPr/>
          </p:nvSpPr>
          <p:spPr>
            <a:xfrm>
              <a:off x="4571976" y="5934105"/>
              <a:ext cx="3037221" cy="215444"/>
            </a:xfrm>
            <a:prstGeom prst="rect">
              <a:avLst/>
            </a:prstGeom>
          </p:spPr>
          <p:txBody>
            <a:bodyPr wrap="square">
              <a:spAutoFit/>
            </a:bodyPr>
            <a:lstStyle/>
            <a:p>
              <a:r>
                <a:rPr lang="es-ES" sz="800" dirty="0"/>
                <a:t>La </a:t>
              </a:r>
              <a:r>
                <a:rPr lang="es-ES" sz="800" dirty="0" err="1"/>
                <a:t>Veu</a:t>
              </a:r>
              <a:r>
                <a:rPr lang="es-ES" sz="800" dirty="0"/>
                <a:t> del País </a:t>
              </a:r>
              <a:r>
                <a:rPr lang="es-ES" sz="800" dirty="0" err="1"/>
                <a:t>Valencià</a:t>
              </a:r>
              <a:r>
                <a:rPr lang="es-ES" sz="800" dirty="0"/>
                <a:t>, </a:t>
              </a:r>
              <a:r>
                <a:rPr lang="es-ES" sz="800" dirty="0" err="1"/>
                <a:t>Gettyimage</a:t>
              </a:r>
              <a:r>
                <a:rPr lang="es-ES" sz="800" dirty="0"/>
                <a:t> – </a:t>
              </a:r>
              <a:r>
                <a:rPr lang="es-ES" sz="800" dirty="0" err="1"/>
                <a:t>Professor</a:t>
              </a:r>
              <a:r>
                <a:rPr lang="es-ES" sz="800" dirty="0"/>
                <a:t>, CC BY-NC-SA 2.0</a:t>
              </a:r>
              <a:endParaRPr lang="fr-FR" sz="800" dirty="0"/>
            </a:p>
          </p:txBody>
        </p:sp>
        <p:pic>
          <p:nvPicPr>
            <p:cNvPr id="2052" name="Picture 4" descr="F:\seb\présentations 5\pédagogie\Pharma 07 04 2016\ILLUSTRATIONS\La Veu del Pais Valencia_ Gettyimage – Professor_CC BY-NC-SA 2.0.jpg"/>
            <p:cNvPicPr>
              <a:picLocks noChangeAspect="1" noChangeArrowheads="1"/>
            </p:cNvPicPr>
            <p:nvPr/>
          </p:nvPicPr>
          <p:blipFill rotWithShape="1">
            <a:blip r:embed="rId10">
              <a:extLst>
                <a:ext uri="{28A0092B-C50C-407E-A947-70E740481C1C}">
                  <a14:useLocalDpi xmlns:a14="http://schemas.microsoft.com/office/drawing/2010/main" val="0"/>
                </a:ext>
              </a:extLst>
            </a:blip>
            <a:srcRect l="9786" r="10364"/>
            <a:stretch/>
          </p:blipFill>
          <p:spPr bwMode="auto">
            <a:xfrm>
              <a:off x="4571977" y="3378839"/>
              <a:ext cx="3028950" cy="2528881"/>
            </a:xfrm>
            <a:prstGeom prst="rect">
              <a:avLst/>
            </a:prstGeom>
            <a:noFill/>
            <a:extLst>
              <a:ext uri="{909E8E84-426E-40DD-AFC4-6F175D3DCCD1}">
                <a14:hiddenFill xmlns:a14="http://schemas.microsoft.com/office/drawing/2010/main">
                  <a:solidFill>
                    <a:srgbClr val="FFFFFF"/>
                  </a:solidFill>
                </a14:hiddenFill>
              </a:ext>
            </a:extLst>
          </p:spPr>
        </p:pic>
        <p:sp>
          <p:nvSpPr>
            <p:cNvPr id="16" name="Bulle ronde 15"/>
            <p:cNvSpPr/>
            <p:nvPr/>
          </p:nvSpPr>
          <p:spPr>
            <a:xfrm flipH="1">
              <a:off x="2988567" y="3933056"/>
              <a:ext cx="2231505" cy="1121272"/>
            </a:xfrm>
            <a:prstGeom prst="wedgeEllipseCallout">
              <a:avLst>
                <a:gd name="adj1" fmla="val -80557"/>
                <a:gd name="adj2" fmla="val -5628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dirty="0">
                  <a:solidFill>
                    <a:schemeClr val="tx1"/>
                  </a:solidFill>
                </a:rPr>
                <a:t>Voilà ce que vous devez apprendre.</a:t>
              </a:r>
            </a:p>
          </p:txBody>
        </p:sp>
        <p:grpSp>
          <p:nvGrpSpPr>
            <p:cNvPr id="2061" name="Groupe 2060"/>
            <p:cNvGrpSpPr/>
            <p:nvPr/>
          </p:nvGrpSpPr>
          <p:grpSpPr>
            <a:xfrm>
              <a:off x="4932040" y="797111"/>
              <a:ext cx="2304256" cy="1767213"/>
              <a:chOff x="4932040" y="797111"/>
              <a:chExt cx="2304256" cy="1767213"/>
            </a:xfrm>
          </p:grpSpPr>
          <p:sp>
            <p:nvSpPr>
              <p:cNvPr id="15" name="Rectangle 14"/>
              <p:cNvSpPr/>
              <p:nvPr/>
            </p:nvSpPr>
            <p:spPr>
              <a:xfrm>
                <a:off x="4932040" y="2348880"/>
                <a:ext cx="2304256" cy="215444"/>
              </a:xfrm>
              <a:prstGeom prst="rect">
                <a:avLst/>
              </a:prstGeom>
            </p:spPr>
            <p:txBody>
              <a:bodyPr wrap="square">
                <a:spAutoFit/>
              </a:bodyPr>
              <a:lstStyle/>
              <a:p>
                <a:r>
                  <a:rPr lang="fr-FR" sz="800" dirty="0" err="1"/>
                  <a:t>Kirrus</a:t>
                </a:r>
                <a:r>
                  <a:rPr lang="fr-FR" sz="800" dirty="0"/>
                  <a:t>, Books!, CC BY-SA 2.0</a:t>
                </a:r>
              </a:p>
            </p:txBody>
          </p:sp>
          <p:pic>
            <p:nvPicPr>
              <p:cNvPr id="2053" name="Picture 5" descr="F:\seb\présentations 5\pédagogie\Pharma 07 04 2016\ILLUSTRATIONS\Kirrus_Books!_CC BY-SA 2.0.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039041" y="797111"/>
                <a:ext cx="2125247" cy="159393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Connecteur droit avec flèche 26"/>
            <p:cNvCxnSpPr/>
            <p:nvPr/>
          </p:nvCxnSpPr>
          <p:spPr>
            <a:xfrm flipH="1">
              <a:off x="6084168" y="2636912"/>
              <a:ext cx="6877" cy="68222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2" name="ZoneTexte 51"/>
            <p:cNvSpPr txBox="1"/>
            <p:nvPr/>
          </p:nvSpPr>
          <p:spPr>
            <a:xfrm>
              <a:off x="5517270" y="6433211"/>
              <a:ext cx="1503002" cy="36933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dirty="0">
                  <a:solidFill>
                    <a:schemeClr val="tx1"/>
                  </a:solidFill>
                </a:rPr>
                <a:t>Enseignant</a:t>
              </a:r>
            </a:p>
          </p:txBody>
        </p:sp>
      </p:grpSp>
    </p:spTree>
    <p:extLst>
      <p:ext uri="{BB962C8B-B14F-4D97-AF65-F5344CB8AC3E}">
        <p14:creationId xmlns:p14="http://schemas.microsoft.com/office/powerpoint/2010/main" val="34291927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8"/>
                                        </p:tgtEl>
                                        <p:attrNameLst>
                                          <p:attrName>style.visibility</p:attrName>
                                        </p:attrNameLst>
                                      </p:cBhvr>
                                      <p:to>
                                        <p:strVal val="visible"/>
                                      </p:to>
                                    </p:set>
                                    <p:animEffect transition="in" filter="fade">
                                      <p:cBhvr>
                                        <p:cTn id="7" dur="500"/>
                                        <p:tgtEl>
                                          <p:spTgt spid="20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500"/>
                                        <p:tgtEl>
                                          <p:spTgt spid="206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63"/>
                                        </p:tgtEl>
                                        <p:attrNameLst>
                                          <p:attrName>style.visibility</p:attrName>
                                        </p:attrNameLst>
                                      </p:cBhvr>
                                      <p:to>
                                        <p:strVal val="visible"/>
                                      </p:to>
                                    </p:set>
                                    <p:animEffect transition="in" filter="fade">
                                      <p:cBhvr>
                                        <p:cTn id="22"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2056" name="Connecteur droit 2055"/>
          <p:cNvCxnSpPr/>
          <p:nvPr/>
        </p:nvCxnSpPr>
        <p:spPr>
          <a:xfrm>
            <a:off x="5807968" y="797111"/>
            <a:ext cx="0" cy="6005432"/>
          </a:xfrm>
          <a:prstGeom prst="line">
            <a:avLst/>
          </a:prstGeom>
        </p:spPr>
        <p:style>
          <a:lnRef idx="1">
            <a:schemeClr val="accent1"/>
          </a:lnRef>
          <a:fillRef idx="0">
            <a:schemeClr val="accent1"/>
          </a:fillRef>
          <a:effectRef idx="0">
            <a:schemeClr val="accent1"/>
          </a:effectRef>
          <a:fontRef idx="minor">
            <a:schemeClr val="tx1"/>
          </a:fontRef>
        </p:style>
      </p:cxnSp>
      <p:sp>
        <p:nvSpPr>
          <p:cNvPr id="2057" name="ZoneTexte 2056"/>
          <p:cNvSpPr txBox="1"/>
          <p:nvPr/>
        </p:nvSpPr>
        <p:spPr>
          <a:xfrm>
            <a:off x="3073138" y="6393427"/>
            <a:ext cx="1197334" cy="369332"/>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fr-FR" dirty="0">
                <a:solidFill>
                  <a:schemeClr val="tx1"/>
                </a:solidFill>
              </a:rPr>
              <a:t>Etudiant</a:t>
            </a:r>
          </a:p>
        </p:txBody>
      </p:sp>
      <p:grpSp>
        <p:nvGrpSpPr>
          <p:cNvPr id="2064" name="Groupe 2063"/>
          <p:cNvGrpSpPr/>
          <p:nvPr/>
        </p:nvGrpSpPr>
        <p:grpSpPr>
          <a:xfrm>
            <a:off x="4512567" y="797111"/>
            <a:ext cx="4620630" cy="6005432"/>
            <a:chOff x="2988567" y="797111"/>
            <a:chExt cx="4620630" cy="6005432"/>
          </a:xfrm>
        </p:grpSpPr>
        <p:sp>
          <p:nvSpPr>
            <p:cNvPr id="8" name="Rectangle 7"/>
            <p:cNvSpPr/>
            <p:nvPr/>
          </p:nvSpPr>
          <p:spPr>
            <a:xfrm>
              <a:off x="4571976" y="5934105"/>
              <a:ext cx="3037221" cy="215444"/>
            </a:xfrm>
            <a:prstGeom prst="rect">
              <a:avLst/>
            </a:prstGeom>
          </p:spPr>
          <p:txBody>
            <a:bodyPr wrap="square">
              <a:spAutoFit/>
            </a:bodyPr>
            <a:lstStyle/>
            <a:p>
              <a:r>
                <a:rPr lang="es-ES" sz="800" dirty="0"/>
                <a:t>La </a:t>
              </a:r>
              <a:r>
                <a:rPr lang="es-ES" sz="800" dirty="0" err="1"/>
                <a:t>Veu</a:t>
              </a:r>
              <a:r>
                <a:rPr lang="es-ES" sz="800" dirty="0"/>
                <a:t> del País </a:t>
              </a:r>
              <a:r>
                <a:rPr lang="es-ES" sz="800" dirty="0" err="1"/>
                <a:t>Valencià</a:t>
              </a:r>
              <a:r>
                <a:rPr lang="es-ES" sz="800" dirty="0"/>
                <a:t>, </a:t>
              </a:r>
              <a:r>
                <a:rPr lang="es-ES" sz="800" dirty="0" err="1"/>
                <a:t>Gettyimage</a:t>
              </a:r>
              <a:r>
                <a:rPr lang="es-ES" sz="800" dirty="0"/>
                <a:t> – </a:t>
              </a:r>
              <a:r>
                <a:rPr lang="es-ES" sz="800" dirty="0" err="1"/>
                <a:t>Professor</a:t>
              </a:r>
              <a:r>
                <a:rPr lang="es-ES" sz="800" dirty="0"/>
                <a:t>, CC BY-NC-SA 2.0</a:t>
              </a:r>
              <a:endParaRPr lang="fr-FR" sz="800" dirty="0"/>
            </a:p>
          </p:txBody>
        </p:sp>
        <p:pic>
          <p:nvPicPr>
            <p:cNvPr id="2052" name="Picture 4" descr="F:\seb\présentations 5\pédagogie\Pharma 07 04 2016\ILLUSTRATIONS\La Veu del Pais Valencia_ Gettyimage – Professor_CC BY-NC-SA 2.0.jpg"/>
            <p:cNvPicPr>
              <a:picLocks noChangeAspect="1" noChangeArrowheads="1"/>
            </p:cNvPicPr>
            <p:nvPr/>
          </p:nvPicPr>
          <p:blipFill rotWithShape="1">
            <a:blip r:embed="rId8">
              <a:extLst>
                <a:ext uri="{28A0092B-C50C-407E-A947-70E740481C1C}">
                  <a14:useLocalDpi xmlns:a14="http://schemas.microsoft.com/office/drawing/2010/main" val="0"/>
                </a:ext>
              </a:extLst>
            </a:blip>
            <a:srcRect l="9786" r="10364"/>
            <a:stretch/>
          </p:blipFill>
          <p:spPr bwMode="auto">
            <a:xfrm>
              <a:off x="4571977" y="3378839"/>
              <a:ext cx="3028950" cy="2528881"/>
            </a:xfrm>
            <a:prstGeom prst="rect">
              <a:avLst/>
            </a:prstGeom>
            <a:noFill/>
            <a:extLst>
              <a:ext uri="{909E8E84-426E-40DD-AFC4-6F175D3DCCD1}">
                <a14:hiddenFill xmlns:a14="http://schemas.microsoft.com/office/drawing/2010/main">
                  <a:solidFill>
                    <a:srgbClr val="FFFFFF"/>
                  </a:solidFill>
                </a14:hiddenFill>
              </a:ext>
            </a:extLst>
          </p:spPr>
        </p:pic>
        <p:sp>
          <p:nvSpPr>
            <p:cNvPr id="16" name="Bulle ronde 15"/>
            <p:cNvSpPr/>
            <p:nvPr/>
          </p:nvSpPr>
          <p:spPr>
            <a:xfrm flipH="1">
              <a:off x="2988567" y="3933056"/>
              <a:ext cx="2231505" cy="1121272"/>
            </a:xfrm>
            <a:prstGeom prst="wedgeEllipseCallout">
              <a:avLst>
                <a:gd name="adj1" fmla="val -80557"/>
                <a:gd name="adj2" fmla="val -5628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dirty="0">
                  <a:solidFill>
                    <a:schemeClr val="tx1"/>
                  </a:solidFill>
                </a:rPr>
                <a:t>Voilà ce que vous devez apprendre.</a:t>
              </a:r>
            </a:p>
          </p:txBody>
        </p:sp>
        <p:grpSp>
          <p:nvGrpSpPr>
            <p:cNvPr id="2061" name="Groupe 2060"/>
            <p:cNvGrpSpPr/>
            <p:nvPr/>
          </p:nvGrpSpPr>
          <p:grpSpPr>
            <a:xfrm>
              <a:off x="4932040" y="797111"/>
              <a:ext cx="2304256" cy="1767213"/>
              <a:chOff x="4932040" y="797111"/>
              <a:chExt cx="2304256" cy="1767213"/>
            </a:xfrm>
          </p:grpSpPr>
          <p:sp>
            <p:nvSpPr>
              <p:cNvPr id="15" name="Rectangle 14"/>
              <p:cNvSpPr/>
              <p:nvPr/>
            </p:nvSpPr>
            <p:spPr>
              <a:xfrm>
                <a:off x="4932040" y="2348880"/>
                <a:ext cx="2304256" cy="215444"/>
              </a:xfrm>
              <a:prstGeom prst="rect">
                <a:avLst/>
              </a:prstGeom>
            </p:spPr>
            <p:txBody>
              <a:bodyPr wrap="square">
                <a:spAutoFit/>
              </a:bodyPr>
              <a:lstStyle/>
              <a:p>
                <a:r>
                  <a:rPr lang="fr-FR" sz="800" dirty="0" err="1"/>
                  <a:t>Kirrus</a:t>
                </a:r>
                <a:r>
                  <a:rPr lang="fr-FR" sz="800" dirty="0"/>
                  <a:t>, Books!, CC BY-SA 2.0</a:t>
                </a:r>
              </a:p>
            </p:txBody>
          </p:sp>
          <p:pic>
            <p:nvPicPr>
              <p:cNvPr id="2053" name="Picture 5" descr="F:\seb\présentations 5\pédagogie\Pharma 07 04 2016\ILLUSTRATIONS\Kirrus_Books!_CC BY-SA 2.0.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39041" y="797111"/>
                <a:ext cx="2125247" cy="159393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Connecteur droit avec flèche 26"/>
            <p:cNvCxnSpPr/>
            <p:nvPr/>
          </p:nvCxnSpPr>
          <p:spPr>
            <a:xfrm flipH="1">
              <a:off x="6084168" y="2636912"/>
              <a:ext cx="6877" cy="68222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2" name="ZoneTexte 51"/>
            <p:cNvSpPr txBox="1"/>
            <p:nvPr/>
          </p:nvSpPr>
          <p:spPr>
            <a:xfrm>
              <a:off x="5517270" y="6433211"/>
              <a:ext cx="1503002" cy="36933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dirty="0">
                  <a:solidFill>
                    <a:schemeClr val="tx1"/>
                  </a:solidFill>
                </a:rPr>
                <a:t>Enseignant</a:t>
              </a:r>
            </a:p>
          </p:txBody>
        </p:sp>
      </p:grpSp>
      <p:grpSp>
        <p:nvGrpSpPr>
          <p:cNvPr id="32" name="Groupe 31"/>
          <p:cNvGrpSpPr/>
          <p:nvPr/>
        </p:nvGrpSpPr>
        <p:grpSpPr>
          <a:xfrm>
            <a:off x="2567609" y="4880660"/>
            <a:ext cx="2378579" cy="1249412"/>
            <a:chOff x="-225023" y="899428"/>
            <a:chExt cx="2378579" cy="1249412"/>
          </a:xfrm>
        </p:grpSpPr>
        <p:pic>
          <p:nvPicPr>
            <p:cNvPr id="33" name="Picture 2" descr="F:\seb\présentations 5\pédagogie\Pharma 07 04 2016\ILLUSTRATIONS\5280e40b.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5893" y="899428"/>
              <a:ext cx="1618745" cy="1249412"/>
            </a:xfrm>
            <a:prstGeom prst="rect">
              <a:avLst/>
            </a:prstGeom>
            <a:noFill/>
            <a:extLst>
              <a:ext uri="{909E8E84-426E-40DD-AFC4-6F175D3DCCD1}">
                <a14:hiddenFill xmlns:a14="http://schemas.microsoft.com/office/drawing/2010/main">
                  <a:solidFill>
                    <a:srgbClr val="FFFFFF"/>
                  </a:solidFill>
                </a14:hiddenFill>
              </a:ext>
            </a:extLst>
          </p:spPr>
        </p:pic>
        <p:sp>
          <p:nvSpPr>
            <p:cNvPr id="34" name="ZoneTexte 33"/>
            <p:cNvSpPr txBox="1"/>
            <p:nvPr/>
          </p:nvSpPr>
          <p:spPr>
            <a:xfrm>
              <a:off x="-225023" y="1206569"/>
              <a:ext cx="2378579" cy="400110"/>
            </a:xfrm>
            <a:prstGeom prst="rect">
              <a:avLst/>
            </a:prstGeom>
            <a:noFill/>
          </p:spPr>
          <p:txBody>
            <a:bodyPr wrap="square" rtlCol="0">
              <a:spAutoFit/>
            </a:bodyPr>
            <a:lstStyle/>
            <a:p>
              <a:pPr algn="ctr"/>
              <a:r>
                <a:rPr lang="fr-FR" sz="2000" dirty="0">
                  <a:solidFill>
                    <a:schemeClr val="bg1"/>
                  </a:solidFill>
                  <a:latin typeface="Another" panose="00000400000000000000" pitchFamily="2" charset="0"/>
                </a:rPr>
                <a:t>Apprendre</a:t>
              </a:r>
            </a:p>
          </p:txBody>
        </p:sp>
      </p:grpSp>
      <p:sp>
        <p:nvSpPr>
          <p:cNvPr id="4" name="ZoneTexte 3"/>
          <p:cNvSpPr txBox="1"/>
          <p:nvPr/>
        </p:nvSpPr>
        <p:spPr>
          <a:xfrm>
            <a:off x="2209884" y="5265007"/>
            <a:ext cx="573749" cy="519351"/>
          </a:xfrm>
          <a:prstGeom prst="ellipse">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fr-FR" dirty="0"/>
              <a:t>1</a:t>
            </a:r>
          </a:p>
        </p:txBody>
      </p:sp>
      <p:grpSp>
        <p:nvGrpSpPr>
          <p:cNvPr id="48" name="Groupe 47"/>
          <p:cNvGrpSpPr/>
          <p:nvPr/>
        </p:nvGrpSpPr>
        <p:grpSpPr>
          <a:xfrm>
            <a:off x="2993372" y="3501009"/>
            <a:ext cx="1618873" cy="1249412"/>
            <a:chOff x="154830" y="2284804"/>
            <a:chExt cx="1618873" cy="1249412"/>
          </a:xfrm>
        </p:grpSpPr>
        <p:pic>
          <p:nvPicPr>
            <p:cNvPr id="49" name="Picture 2" descr="F:\seb\présentations 5\pédagogie\Pharma 07 04 2016\ILLUSTRATIONS\5280e40b.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4894" y="2284804"/>
              <a:ext cx="1618745" cy="1249412"/>
            </a:xfrm>
            <a:prstGeom prst="rect">
              <a:avLst/>
            </a:prstGeom>
            <a:noFill/>
            <a:extLst>
              <a:ext uri="{909E8E84-426E-40DD-AFC4-6F175D3DCCD1}">
                <a14:hiddenFill xmlns:a14="http://schemas.microsoft.com/office/drawing/2010/main">
                  <a:solidFill>
                    <a:srgbClr val="FFFFFF"/>
                  </a:solidFill>
                </a14:hiddenFill>
              </a:ext>
            </a:extLst>
          </p:spPr>
        </p:pic>
        <p:sp>
          <p:nvSpPr>
            <p:cNvPr id="50" name="ZoneTexte 49"/>
            <p:cNvSpPr txBox="1"/>
            <p:nvPr/>
          </p:nvSpPr>
          <p:spPr>
            <a:xfrm>
              <a:off x="154830" y="2591128"/>
              <a:ext cx="1618873" cy="400110"/>
            </a:xfrm>
            <a:prstGeom prst="rect">
              <a:avLst/>
            </a:prstGeom>
            <a:noFill/>
          </p:spPr>
          <p:txBody>
            <a:bodyPr wrap="square" rtlCol="0">
              <a:spAutoFit/>
            </a:bodyPr>
            <a:lstStyle/>
            <a:p>
              <a:pPr algn="ctr"/>
              <a:r>
                <a:rPr lang="fr-FR" sz="2000" dirty="0">
                  <a:solidFill>
                    <a:schemeClr val="bg1"/>
                  </a:solidFill>
                  <a:latin typeface="Another" panose="00000400000000000000" pitchFamily="2" charset="0"/>
                </a:rPr>
                <a:t>Connaître</a:t>
              </a:r>
            </a:p>
          </p:txBody>
        </p:sp>
      </p:grpSp>
      <p:sp>
        <p:nvSpPr>
          <p:cNvPr id="51" name="ZoneTexte 50"/>
          <p:cNvSpPr txBox="1"/>
          <p:nvPr/>
        </p:nvSpPr>
        <p:spPr>
          <a:xfrm>
            <a:off x="2181471" y="3883426"/>
            <a:ext cx="573749" cy="519351"/>
          </a:xfrm>
          <a:prstGeom prst="ellipse">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fr-FR" dirty="0"/>
              <a:t>2</a:t>
            </a:r>
          </a:p>
        </p:txBody>
      </p:sp>
      <p:grpSp>
        <p:nvGrpSpPr>
          <p:cNvPr id="36" name="Groupe 35"/>
          <p:cNvGrpSpPr/>
          <p:nvPr/>
        </p:nvGrpSpPr>
        <p:grpSpPr>
          <a:xfrm>
            <a:off x="2965388" y="2146554"/>
            <a:ext cx="1656184" cy="1249412"/>
            <a:chOff x="136174" y="3653215"/>
            <a:chExt cx="1656184" cy="1249412"/>
          </a:xfrm>
        </p:grpSpPr>
        <p:pic>
          <p:nvPicPr>
            <p:cNvPr id="37" name="Picture 2" descr="F:\seb\présentations 5\pédagogie\Pharma 07 04 2016\ILLUSTRATIONS\5280e40b.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4894" y="3653215"/>
              <a:ext cx="1618745" cy="1249412"/>
            </a:xfrm>
            <a:prstGeom prst="rect">
              <a:avLst/>
            </a:prstGeom>
            <a:noFill/>
            <a:extLst>
              <a:ext uri="{909E8E84-426E-40DD-AFC4-6F175D3DCCD1}">
                <a14:hiddenFill xmlns:a14="http://schemas.microsoft.com/office/drawing/2010/main">
                  <a:solidFill>
                    <a:srgbClr val="FFFFFF"/>
                  </a:solidFill>
                </a14:hiddenFill>
              </a:ext>
            </a:extLst>
          </p:spPr>
        </p:pic>
        <p:sp>
          <p:nvSpPr>
            <p:cNvPr id="38" name="ZoneTexte 37"/>
            <p:cNvSpPr txBox="1"/>
            <p:nvPr/>
          </p:nvSpPr>
          <p:spPr>
            <a:xfrm>
              <a:off x="136174" y="3983980"/>
              <a:ext cx="1656184" cy="369332"/>
            </a:xfrm>
            <a:prstGeom prst="rect">
              <a:avLst/>
            </a:prstGeom>
            <a:noFill/>
          </p:spPr>
          <p:txBody>
            <a:bodyPr wrap="square" rtlCol="0">
              <a:spAutoFit/>
            </a:bodyPr>
            <a:lstStyle/>
            <a:p>
              <a:pPr algn="ctr"/>
              <a:r>
                <a:rPr lang="fr-FR" dirty="0">
                  <a:solidFill>
                    <a:schemeClr val="bg1"/>
                  </a:solidFill>
                  <a:latin typeface="Another" panose="00000400000000000000" pitchFamily="2" charset="0"/>
                </a:rPr>
                <a:t>Comprendre</a:t>
              </a:r>
            </a:p>
          </p:txBody>
        </p:sp>
      </p:grpSp>
      <p:sp>
        <p:nvSpPr>
          <p:cNvPr id="53" name="ZoneTexte 52"/>
          <p:cNvSpPr txBox="1"/>
          <p:nvPr/>
        </p:nvSpPr>
        <p:spPr>
          <a:xfrm>
            <a:off x="2172144" y="2528713"/>
            <a:ext cx="573749" cy="519351"/>
          </a:xfrm>
          <a:prstGeom prst="ellipse">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fr-FR" dirty="0"/>
              <a:t>3</a:t>
            </a:r>
          </a:p>
        </p:txBody>
      </p:sp>
      <p:grpSp>
        <p:nvGrpSpPr>
          <p:cNvPr id="39" name="Groupe 38"/>
          <p:cNvGrpSpPr/>
          <p:nvPr/>
        </p:nvGrpSpPr>
        <p:grpSpPr>
          <a:xfrm>
            <a:off x="2965388" y="797111"/>
            <a:ext cx="1656184" cy="1249412"/>
            <a:chOff x="136174" y="5005082"/>
            <a:chExt cx="1656184" cy="1249412"/>
          </a:xfrm>
        </p:grpSpPr>
        <p:pic>
          <p:nvPicPr>
            <p:cNvPr id="46" name="Picture 2" descr="F:\seb\présentations 5\pédagogie\Pharma 07 04 2016\ILLUSTRATIONS\5280e40b.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4894" y="5005082"/>
              <a:ext cx="1618745" cy="1249412"/>
            </a:xfrm>
            <a:prstGeom prst="rect">
              <a:avLst/>
            </a:prstGeom>
            <a:noFill/>
            <a:extLst>
              <a:ext uri="{909E8E84-426E-40DD-AFC4-6F175D3DCCD1}">
                <a14:hiddenFill xmlns:a14="http://schemas.microsoft.com/office/drawing/2010/main">
                  <a:solidFill>
                    <a:srgbClr val="FFFFFF"/>
                  </a:solidFill>
                </a14:hiddenFill>
              </a:ext>
            </a:extLst>
          </p:spPr>
        </p:pic>
        <p:sp>
          <p:nvSpPr>
            <p:cNvPr id="47" name="ZoneTexte 46"/>
            <p:cNvSpPr txBox="1"/>
            <p:nvPr/>
          </p:nvSpPr>
          <p:spPr>
            <a:xfrm>
              <a:off x="136174" y="5301208"/>
              <a:ext cx="1656184" cy="400110"/>
            </a:xfrm>
            <a:prstGeom prst="rect">
              <a:avLst/>
            </a:prstGeom>
            <a:noFill/>
          </p:spPr>
          <p:txBody>
            <a:bodyPr wrap="square" rtlCol="0">
              <a:spAutoFit/>
            </a:bodyPr>
            <a:lstStyle/>
            <a:p>
              <a:pPr algn="ctr"/>
              <a:r>
                <a:rPr lang="fr-FR" sz="2000" dirty="0">
                  <a:solidFill>
                    <a:schemeClr val="bg1"/>
                  </a:solidFill>
                  <a:latin typeface="Another" panose="00000400000000000000" pitchFamily="2" charset="0"/>
                </a:rPr>
                <a:t>Agir</a:t>
              </a:r>
            </a:p>
          </p:txBody>
        </p:sp>
      </p:grpSp>
      <p:sp>
        <p:nvSpPr>
          <p:cNvPr id="54" name="ZoneTexte 53"/>
          <p:cNvSpPr txBox="1"/>
          <p:nvPr/>
        </p:nvSpPr>
        <p:spPr>
          <a:xfrm>
            <a:off x="2172144" y="1195555"/>
            <a:ext cx="573749" cy="519351"/>
          </a:xfrm>
          <a:prstGeom prst="ellipse">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fr-FR" dirty="0"/>
              <a:t>4</a:t>
            </a:r>
          </a:p>
        </p:txBody>
      </p:sp>
      <p:sp>
        <p:nvSpPr>
          <p:cNvPr id="60" name="Bulle ronde 59"/>
          <p:cNvSpPr/>
          <p:nvPr/>
        </p:nvSpPr>
        <p:spPr>
          <a:xfrm flipH="1">
            <a:off x="4512567" y="3933056"/>
            <a:ext cx="2231505" cy="1121272"/>
          </a:xfrm>
          <a:prstGeom prst="wedgeEllipseCallout">
            <a:avLst>
              <a:gd name="adj1" fmla="val -80557"/>
              <a:gd name="adj2" fmla="val -5628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z="1400" dirty="0">
                <a:solidFill>
                  <a:schemeClr val="tx1"/>
                </a:solidFill>
              </a:rPr>
              <a:t>Voilà pourquoi vous auriez dû apprendre...</a:t>
            </a:r>
          </a:p>
        </p:txBody>
      </p:sp>
    </p:spTree>
    <p:extLst>
      <p:ext uri="{BB962C8B-B14F-4D97-AF65-F5344CB8AC3E}">
        <p14:creationId xmlns:p14="http://schemas.microsoft.com/office/powerpoint/2010/main" val="2889993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6" presetClass="exit" presetSubtype="0" fill="hold" nodeType="clickEffect">
                                  <p:stCondLst>
                                    <p:cond delay="0"/>
                                  </p:stCondLst>
                                  <p:childTnLst>
                                    <p:animEffect transition="out" filter="wipe(down)">
                                      <p:cBhvr>
                                        <p:cTn id="30" dur="180" accel="50000">
                                          <p:stCondLst>
                                            <p:cond delay="1820"/>
                                          </p:stCondLst>
                                        </p:cTn>
                                        <p:tgtEl>
                                          <p:spTgt spid="32"/>
                                        </p:tgtEl>
                                      </p:cBhvr>
                                    </p:animEffect>
                                    <p:anim calcmode="lin" valueType="num">
                                      <p:cBhvr>
                                        <p:cTn id="31" dur="1822" tmFilter="0,0; 0.14,0.31; 0.43,0.73; 0.71,0.91; 1.0,1.0">
                                          <p:stCondLst>
                                            <p:cond delay="0"/>
                                          </p:stCondLst>
                                        </p:cTn>
                                        <p:tgtEl>
                                          <p:spTgt spid="32"/>
                                        </p:tgtEl>
                                        <p:attrNameLst>
                                          <p:attrName>ppt_x</p:attrName>
                                        </p:attrNameLst>
                                      </p:cBhvr>
                                      <p:tavLst>
                                        <p:tav tm="0">
                                          <p:val>
                                            <p:strVal val="ppt_x"/>
                                          </p:val>
                                        </p:tav>
                                        <p:tav tm="100000">
                                          <p:val>
                                            <p:strVal val="#ppt_x+0.25"/>
                                          </p:val>
                                        </p:tav>
                                      </p:tavLst>
                                    </p:anim>
                                    <p:anim calcmode="lin" valueType="num">
                                      <p:cBhvr>
                                        <p:cTn id="32" dur="178">
                                          <p:stCondLst>
                                            <p:cond delay="1822"/>
                                          </p:stCondLst>
                                        </p:cTn>
                                        <p:tgtEl>
                                          <p:spTgt spid="32"/>
                                        </p:tgtEl>
                                        <p:attrNameLst>
                                          <p:attrName>ppt_x</p:attrName>
                                        </p:attrNameLst>
                                      </p:cBhvr>
                                      <p:tavLst>
                                        <p:tav tm="0">
                                          <p:val>
                                            <p:strVal val="ppt_x"/>
                                          </p:val>
                                        </p:tav>
                                        <p:tav tm="100000">
                                          <p:val>
                                            <p:strVal val="ppt_x"/>
                                          </p:val>
                                        </p:tav>
                                      </p:tavLst>
                                    </p:anim>
                                    <p:anim calcmode="lin" valueType="num">
                                      <p:cBhvr>
                                        <p:cTn id="33" dur="664" tmFilter="0.0,0.0;0.25,0.07;0.50,0.2;0.75,0.467;1.0,1.0">
                                          <p:stCondLst>
                                            <p:cond delay="0"/>
                                          </p:stCondLst>
                                        </p:cTn>
                                        <p:tgtEl>
                                          <p:spTgt spid="32"/>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34" dur="664" tmFilter="0, 0; 0.125,0.2665; 0.25,0.4; 0.375,0.465; 0.5,0.5;  0.625,0.535; 0.75,0.6; 0.875,0.7335; 1,1">
                                          <p:stCondLst>
                                            <p:cond delay="664"/>
                                          </p:stCondLst>
                                        </p:cTn>
                                        <p:tgtEl>
                                          <p:spTgt spid="32"/>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35" dur="332" tmFilter="0, 0; 0.125,0.2665; 0.25,0.4; 0.375,0.465; 0.5,0.5;  0.625,0.535; 0.75,0.6; 0.875,0.7335; 1,1">
                                          <p:stCondLst>
                                            <p:cond delay="1324"/>
                                          </p:stCondLst>
                                        </p:cTn>
                                        <p:tgtEl>
                                          <p:spTgt spid="32"/>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36" dur="164" tmFilter="0, 0; 0.125,0.2665; 0.25,0.4; 0.375,0.465; 0.5,0.5;  0.625,0.535; 0.75,0.6; 0.875,0.7335; 1,1">
                                          <p:stCondLst>
                                            <p:cond delay="1656"/>
                                          </p:stCondLst>
                                        </p:cTn>
                                        <p:tgtEl>
                                          <p:spTgt spid="32"/>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37" dur="180" accel="50000">
                                          <p:stCondLst>
                                            <p:cond delay="1820"/>
                                          </p:stCondLst>
                                        </p:cTn>
                                        <p:tgtEl>
                                          <p:spTgt spid="32"/>
                                        </p:tgtEl>
                                        <p:attrNameLst>
                                          <p:attrName>ppt_y</p:attrName>
                                        </p:attrNameLst>
                                      </p:cBhvr>
                                      <p:tavLst>
                                        <p:tav tm="0">
                                          <p:val>
                                            <p:strVal val="ppt_y"/>
                                          </p:val>
                                        </p:tav>
                                        <p:tav tm="100000">
                                          <p:val>
                                            <p:strVal val="ppt_y+ppt_h"/>
                                          </p:val>
                                        </p:tav>
                                      </p:tavLst>
                                    </p:anim>
                                    <p:animScale>
                                      <p:cBhvr>
                                        <p:cTn id="38" dur="26">
                                          <p:stCondLst>
                                            <p:cond delay="620"/>
                                          </p:stCondLst>
                                        </p:cTn>
                                        <p:tgtEl>
                                          <p:spTgt spid="32"/>
                                        </p:tgtEl>
                                      </p:cBhvr>
                                      <p:to x="100000" y="60000"/>
                                    </p:animScale>
                                    <p:animScale>
                                      <p:cBhvr>
                                        <p:cTn id="39" dur="166" decel="50000">
                                          <p:stCondLst>
                                            <p:cond delay="646"/>
                                          </p:stCondLst>
                                        </p:cTn>
                                        <p:tgtEl>
                                          <p:spTgt spid="32"/>
                                        </p:tgtEl>
                                      </p:cBhvr>
                                      <p:to x="100000" y="100000"/>
                                    </p:animScale>
                                    <p:animScale>
                                      <p:cBhvr>
                                        <p:cTn id="40" dur="26">
                                          <p:stCondLst>
                                            <p:cond delay="1312"/>
                                          </p:stCondLst>
                                        </p:cTn>
                                        <p:tgtEl>
                                          <p:spTgt spid="32"/>
                                        </p:tgtEl>
                                      </p:cBhvr>
                                      <p:to x="100000" y="80000"/>
                                    </p:animScale>
                                    <p:animScale>
                                      <p:cBhvr>
                                        <p:cTn id="41" dur="166" decel="50000">
                                          <p:stCondLst>
                                            <p:cond delay="1338"/>
                                          </p:stCondLst>
                                        </p:cTn>
                                        <p:tgtEl>
                                          <p:spTgt spid="32"/>
                                        </p:tgtEl>
                                      </p:cBhvr>
                                      <p:to x="100000" y="100000"/>
                                    </p:animScale>
                                    <p:animScale>
                                      <p:cBhvr>
                                        <p:cTn id="42" dur="26">
                                          <p:stCondLst>
                                            <p:cond delay="1642"/>
                                          </p:stCondLst>
                                        </p:cTn>
                                        <p:tgtEl>
                                          <p:spTgt spid="32"/>
                                        </p:tgtEl>
                                      </p:cBhvr>
                                      <p:to x="100000" y="90000"/>
                                    </p:animScale>
                                    <p:animScale>
                                      <p:cBhvr>
                                        <p:cTn id="43" dur="166" decel="50000">
                                          <p:stCondLst>
                                            <p:cond delay="1668"/>
                                          </p:stCondLst>
                                        </p:cTn>
                                        <p:tgtEl>
                                          <p:spTgt spid="32"/>
                                        </p:tgtEl>
                                      </p:cBhvr>
                                      <p:to x="100000" y="100000"/>
                                    </p:animScale>
                                    <p:animScale>
                                      <p:cBhvr>
                                        <p:cTn id="44" dur="26">
                                          <p:stCondLst>
                                            <p:cond delay="1808"/>
                                          </p:stCondLst>
                                        </p:cTn>
                                        <p:tgtEl>
                                          <p:spTgt spid="32"/>
                                        </p:tgtEl>
                                      </p:cBhvr>
                                      <p:to x="100000" y="95000"/>
                                    </p:animScale>
                                    <p:animScale>
                                      <p:cBhvr>
                                        <p:cTn id="45" dur="166" decel="50000">
                                          <p:stCondLst>
                                            <p:cond delay="1834"/>
                                          </p:stCondLst>
                                        </p:cTn>
                                        <p:tgtEl>
                                          <p:spTgt spid="32"/>
                                        </p:tgtEl>
                                      </p:cBhvr>
                                      <p:to x="100000" y="100000"/>
                                    </p:animScale>
                                    <p:set>
                                      <p:cBhvr>
                                        <p:cTn id="46" dur="1" fill="hold">
                                          <p:stCondLst>
                                            <p:cond delay="1999"/>
                                          </p:stCondLst>
                                        </p:cTn>
                                        <p:tgtEl>
                                          <p:spTgt spid="3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6" presetClass="exit" presetSubtype="0" fill="hold" nodeType="clickEffect">
                                  <p:stCondLst>
                                    <p:cond delay="0"/>
                                  </p:stCondLst>
                                  <p:childTnLst>
                                    <p:animEffect transition="out" filter="wipe(down)">
                                      <p:cBhvr>
                                        <p:cTn id="50" dur="180" accel="50000">
                                          <p:stCondLst>
                                            <p:cond delay="1820"/>
                                          </p:stCondLst>
                                        </p:cTn>
                                        <p:tgtEl>
                                          <p:spTgt spid="48"/>
                                        </p:tgtEl>
                                      </p:cBhvr>
                                    </p:animEffect>
                                    <p:anim calcmode="lin" valueType="num">
                                      <p:cBhvr>
                                        <p:cTn id="51" dur="1822" tmFilter="0,0; 0.14,0.31; 0.43,0.73; 0.71,0.91; 1.0,1.0">
                                          <p:stCondLst>
                                            <p:cond delay="0"/>
                                          </p:stCondLst>
                                        </p:cTn>
                                        <p:tgtEl>
                                          <p:spTgt spid="48"/>
                                        </p:tgtEl>
                                        <p:attrNameLst>
                                          <p:attrName>ppt_x</p:attrName>
                                        </p:attrNameLst>
                                      </p:cBhvr>
                                      <p:tavLst>
                                        <p:tav tm="0">
                                          <p:val>
                                            <p:strVal val="ppt_x"/>
                                          </p:val>
                                        </p:tav>
                                        <p:tav tm="100000">
                                          <p:val>
                                            <p:strVal val="#ppt_x+0.25"/>
                                          </p:val>
                                        </p:tav>
                                      </p:tavLst>
                                    </p:anim>
                                    <p:anim calcmode="lin" valueType="num">
                                      <p:cBhvr>
                                        <p:cTn id="52" dur="178">
                                          <p:stCondLst>
                                            <p:cond delay="1822"/>
                                          </p:stCondLst>
                                        </p:cTn>
                                        <p:tgtEl>
                                          <p:spTgt spid="48"/>
                                        </p:tgtEl>
                                        <p:attrNameLst>
                                          <p:attrName>ppt_x</p:attrName>
                                        </p:attrNameLst>
                                      </p:cBhvr>
                                      <p:tavLst>
                                        <p:tav tm="0">
                                          <p:val>
                                            <p:strVal val="ppt_x"/>
                                          </p:val>
                                        </p:tav>
                                        <p:tav tm="100000">
                                          <p:val>
                                            <p:strVal val="ppt_x"/>
                                          </p:val>
                                        </p:tav>
                                      </p:tavLst>
                                    </p:anim>
                                    <p:anim calcmode="lin" valueType="num">
                                      <p:cBhvr>
                                        <p:cTn id="53" dur="664" tmFilter="0.0,0.0;0.25,0.07;0.50,0.2;0.75,0.467;1.0,1.0">
                                          <p:stCondLst>
                                            <p:cond delay="0"/>
                                          </p:stCondLst>
                                        </p:cTn>
                                        <p:tgtEl>
                                          <p:spTgt spid="48"/>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54" dur="664" tmFilter="0, 0; 0.125,0.2665; 0.25,0.4; 0.375,0.465; 0.5,0.5;  0.625,0.535; 0.75,0.6; 0.875,0.7335; 1,1">
                                          <p:stCondLst>
                                            <p:cond delay="664"/>
                                          </p:stCondLst>
                                        </p:cTn>
                                        <p:tgtEl>
                                          <p:spTgt spid="48"/>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55" dur="332" tmFilter="0, 0; 0.125,0.2665; 0.25,0.4; 0.375,0.465; 0.5,0.5;  0.625,0.535; 0.75,0.6; 0.875,0.7335; 1,1">
                                          <p:stCondLst>
                                            <p:cond delay="1324"/>
                                          </p:stCondLst>
                                        </p:cTn>
                                        <p:tgtEl>
                                          <p:spTgt spid="48"/>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56" dur="164" tmFilter="0, 0; 0.125,0.2665; 0.25,0.4; 0.375,0.465; 0.5,0.5;  0.625,0.535; 0.75,0.6; 0.875,0.7335; 1,1">
                                          <p:stCondLst>
                                            <p:cond delay="1656"/>
                                          </p:stCondLst>
                                        </p:cTn>
                                        <p:tgtEl>
                                          <p:spTgt spid="48"/>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57" dur="180" accel="50000">
                                          <p:stCondLst>
                                            <p:cond delay="1820"/>
                                          </p:stCondLst>
                                        </p:cTn>
                                        <p:tgtEl>
                                          <p:spTgt spid="48"/>
                                        </p:tgtEl>
                                        <p:attrNameLst>
                                          <p:attrName>ppt_y</p:attrName>
                                        </p:attrNameLst>
                                      </p:cBhvr>
                                      <p:tavLst>
                                        <p:tav tm="0">
                                          <p:val>
                                            <p:strVal val="ppt_y"/>
                                          </p:val>
                                        </p:tav>
                                        <p:tav tm="100000">
                                          <p:val>
                                            <p:strVal val="ppt_y+ppt_h"/>
                                          </p:val>
                                        </p:tav>
                                      </p:tavLst>
                                    </p:anim>
                                    <p:animScale>
                                      <p:cBhvr>
                                        <p:cTn id="58" dur="26">
                                          <p:stCondLst>
                                            <p:cond delay="620"/>
                                          </p:stCondLst>
                                        </p:cTn>
                                        <p:tgtEl>
                                          <p:spTgt spid="48"/>
                                        </p:tgtEl>
                                      </p:cBhvr>
                                      <p:to x="100000" y="60000"/>
                                    </p:animScale>
                                    <p:animScale>
                                      <p:cBhvr>
                                        <p:cTn id="59" dur="166" decel="50000">
                                          <p:stCondLst>
                                            <p:cond delay="646"/>
                                          </p:stCondLst>
                                        </p:cTn>
                                        <p:tgtEl>
                                          <p:spTgt spid="48"/>
                                        </p:tgtEl>
                                      </p:cBhvr>
                                      <p:to x="100000" y="100000"/>
                                    </p:animScale>
                                    <p:animScale>
                                      <p:cBhvr>
                                        <p:cTn id="60" dur="26">
                                          <p:stCondLst>
                                            <p:cond delay="1312"/>
                                          </p:stCondLst>
                                        </p:cTn>
                                        <p:tgtEl>
                                          <p:spTgt spid="48"/>
                                        </p:tgtEl>
                                      </p:cBhvr>
                                      <p:to x="100000" y="80000"/>
                                    </p:animScale>
                                    <p:animScale>
                                      <p:cBhvr>
                                        <p:cTn id="61" dur="166" decel="50000">
                                          <p:stCondLst>
                                            <p:cond delay="1338"/>
                                          </p:stCondLst>
                                        </p:cTn>
                                        <p:tgtEl>
                                          <p:spTgt spid="48"/>
                                        </p:tgtEl>
                                      </p:cBhvr>
                                      <p:to x="100000" y="100000"/>
                                    </p:animScale>
                                    <p:animScale>
                                      <p:cBhvr>
                                        <p:cTn id="62" dur="26">
                                          <p:stCondLst>
                                            <p:cond delay="1642"/>
                                          </p:stCondLst>
                                        </p:cTn>
                                        <p:tgtEl>
                                          <p:spTgt spid="48"/>
                                        </p:tgtEl>
                                      </p:cBhvr>
                                      <p:to x="100000" y="90000"/>
                                    </p:animScale>
                                    <p:animScale>
                                      <p:cBhvr>
                                        <p:cTn id="63" dur="166" decel="50000">
                                          <p:stCondLst>
                                            <p:cond delay="1668"/>
                                          </p:stCondLst>
                                        </p:cTn>
                                        <p:tgtEl>
                                          <p:spTgt spid="48"/>
                                        </p:tgtEl>
                                      </p:cBhvr>
                                      <p:to x="100000" y="100000"/>
                                    </p:animScale>
                                    <p:animScale>
                                      <p:cBhvr>
                                        <p:cTn id="64" dur="26">
                                          <p:stCondLst>
                                            <p:cond delay="1808"/>
                                          </p:stCondLst>
                                        </p:cTn>
                                        <p:tgtEl>
                                          <p:spTgt spid="48"/>
                                        </p:tgtEl>
                                      </p:cBhvr>
                                      <p:to x="100000" y="95000"/>
                                    </p:animScale>
                                    <p:animScale>
                                      <p:cBhvr>
                                        <p:cTn id="65" dur="166" decel="50000">
                                          <p:stCondLst>
                                            <p:cond delay="1834"/>
                                          </p:stCondLst>
                                        </p:cTn>
                                        <p:tgtEl>
                                          <p:spTgt spid="48"/>
                                        </p:tgtEl>
                                      </p:cBhvr>
                                      <p:to x="100000" y="100000"/>
                                    </p:animScale>
                                    <p:set>
                                      <p:cBhvr>
                                        <p:cTn id="66" dur="1" fill="hold">
                                          <p:stCondLst>
                                            <p:cond delay="1999"/>
                                          </p:stCondLst>
                                        </p:cTn>
                                        <p:tgtEl>
                                          <p:spTgt spid="48"/>
                                        </p:tgtEl>
                                        <p:attrNameLst>
                                          <p:attrName>style.visibility</p:attrName>
                                        </p:attrNameLst>
                                      </p:cBhvr>
                                      <p:to>
                                        <p:strVal val="hidden"/>
                                      </p:to>
                                    </p:set>
                                  </p:childTnLst>
                                </p:cTn>
                              </p:par>
                              <p:par>
                                <p:cTn id="67" presetID="26" presetClass="exit" presetSubtype="0" fill="hold" nodeType="withEffect">
                                  <p:stCondLst>
                                    <p:cond delay="0"/>
                                  </p:stCondLst>
                                  <p:childTnLst>
                                    <p:animEffect transition="out" filter="wipe(down)">
                                      <p:cBhvr>
                                        <p:cTn id="68" dur="180" accel="50000">
                                          <p:stCondLst>
                                            <p:cond delay="1820"/>
                                          </p:stCondLst>
                                        </p:cTn>
                                        <p:tgtEl>
                                          <p:spTgt spid="36"/>
                                        </p:tgtEl>
                                      </p:cBhvr>
                                    </p:animEffect>
                                    <p:anim calcmode="lin" valueType="num">
                                      <p:cBhvr>
                                        <p:cTn id="69" dur="1822" tmFilter="0,0; 0.14,0.31; 0.43,0.73; 0.71,0.91; 1.0,1.0">
                                          <p:stCondLst>
                                            <p:cond delay="0"/>
                                          </p:stCondLst>
                                        </p:cTn>
                                        <p:tgtEl>
                                          <p:spTgt spid="36"/>
                                        </p:tgtEl>
                                        <p:attrNameLst>
                                          <p:attrName>ppt_x</p:attrName>
                                        </p:attrNameLst>
                                      </p:cBhvr>
                                      <p:tavLst>
                                        <p:tav tm="0">
                                          <p:val>
                                            <p:strVal val="ppt_x"/>
                                          </p:val>
                                        </p:tav>
                                        <p:tav tm="100000">
                                          <p:val>
                                            <p:strVal val="#ppt_x+0.25"/>
                                          </p:val>
                                        </p:tav>
                                      </p:tavLst>
                                    </p:anim>
                                    <p:anim calcmode="lin" valueType="num">
                                      <p:cBhvr>
                                        <p:cTn id="70" dur="178">
                                          <p:stCondLst>
                                            <p:cond delay="1822"/>
                                          </p:stCondLst>
                                        </p:cTn>
                                        <p:tgtEl>
                                          <p:spTgt spid="36"/>
                                        </p:tgtEl>
                                        <p:attrNameLst>
                                          <p:attrName>ppt_x</p:attrName>
                                        </p:attrNameLst>
                                      </p:cBhvr>
                                      <p:tavLst>
                                        <p:tav tm="0">
                                          <p:val>
                                            <p:strVal val="ppt_x"/>
                                          </p:val>
                                        </p:tav>
                                        <p:tav tm="100000">
                                          <p:val>
                                            <p:strVal val="ppt_x"/>
                                          </p:val>
                                        </p:tav>
                                      </p:tavLst>
                                    </p:anim>
                                    <p:anim calcmode="lin" valueType="num">
                                      <p:cBhvr>
                                        <p:cTn id="71" dur="664" tmFilter="0.0,0.0;0.25,0.07;0.50,0.2;0.75,0.467;1.0,1.0">
                                          <p:stCondLst>
                                            <p:cond delay="0"/>
                                          </p:stCondLst>
                                        </p:cTn>
                                        <p:tgtEl>
                                          <p:spTgt spid="3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72" dur="664" tmFilter="0, 0; 0.125,0.2665; 0.25,0.4; 0.375,0.465; 0.5,0.5;  0.625,0.535; 0.75,0.6; 0.875,0.7335; 1,1">
                                          <p:stCondLst>
                                            <p:cond delay="664"/>
                                          </p:stCondLst>
                                        </p:cTn>
                                        <p:tgtEl>
                                          <p:spTgt spid="3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73" dur="332" tmFilter="0, 0; 0.125,0.2665; 0.25,0.4; 0.375,0.465; 0.5,0.5;  0.625,0.535; 0.75,0.6; 0.875,0.7335; 1,1">
                                          <p:stCondLst>
                                            <p:cond delay="1324"/>
                                          </p:stCondLst>
                                        </p:cTn>
                                        <p:tgtEl>
                                          <p:spTgt spid="3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74" dur="164" tmFilter="0, 0; 0.125,0.2665; 0.25,0.4; 0.375,0.465; 0.5,0.5;  0.625,0.535; 0.75,0.6; 0.875,0.7335; 1,1">
                                          <p:stCondLst>
                                            <p:cond delay="1656"/>
                                          </p:stCondLst>
                                        </p:cTn>
                                        <p:tgtEl>
                                          <p:spTgt spid="3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75" dur="180" accel="50000">
                                          <p:stCondLst>
                                            <p:cond delay="1820"/>
                                          </p:stCondLst>
                                        </p:cTn>
                                        <p:tgtEl>
                                          <p:spTgt spid="36"/>
                                        </p:tgtEl>
                                        <p:attrNameLst>
                                          <p:attrName>ppt_y</p:attrName>
                                        </p:attrNameLst>
                                      </p:cBhvr>
                                      <p:tavLst>
                                        <p:tav tm="0">
                                          <p:val>
                                            <p:strVal val="ppt_y"/>
                                          </p:val>
                                        </p:tav>
                                        <p:tav tm="100000">
                                          <p:val>
                                            <p:strVal val="ppt_y+ppt_h"/>
                                          </p:val>
                                        </p:tav>
                                      </p:tavLst>
                                    </p:anim>
                                    <p:animScale>
                                      <p:cBhvr>
                                        <p:cTn id="76" dur="26">
                                          <p:stCondLst>
                                            <p:cond delay="620"/>
                                          </p:stCondLst>
                                        </p:cTn>
                                        <p:tgtEl>
                                          <p:spTgt spid="36"/>
                                        </p:tgtEl>
                                      </p:cBhvr>
                                      <p:to x="100000" y="60000"/>
                                    </p:animScale>
                                    <p:animScale>
                                      <p:cBhvr>
                                        <p:cTn id="77" dur="166" decel="50000">
                                          <p:stCondLst>
                                            <p:cond delay="646"/>
                                          </p:stCondLst>
                                        </p:cTn>
                                        <p:tgtEl>
                                          <p:spTgt spid="36"/>
                                        </p:tgtEl>
                                      </p:cBhvr>
                                      <p:to x="100000" y="100000"/>
                                    </p:animScale>
                                    <p:animScale>
                                      <p:cBhvr>
                                        <p:cTn id="78" dur="26">
                                          <p:stCondLst>
                                            <p:cond delay="1312"/>
                                          </p:stCondLst>
                                        </p:cTn>
                                        <p:tgtEl>
                                          <p:spTgt spid="36"/>
                                        </p:tgtEl>
                                      </p:cBhvr>
                                      <p:to x="100000" y="80000"/>
                                    </p:animScale>
                                    <p:animScale>
                                      <p:cBhvr>
                                        <p:cTn id="79" dur="166" decel="50000">
                                          <p:stCondLst>
                                            <p:cond delay="1338"/>
                                          </p:stCondLst>
                                        </p:cTn>
                                        <p:tgtEl>
                                          <p:spTgt spid="36"/>
                                        </p:tgtEl>
                                      </p:cBhvr>
                                      <p:to x="100000" y="100000"/>
                                    </p:animScale>
                                    <p:animScale>
                                      <p:cBhvr>
                                        <p:cTn id="80" dur="26">
                                          <p:stCondLst>
                                            <p:cond delay="1642"/>
                                          </p:stCondLst>
                                        </p:cTn>
                                        <p:tgtEl>
                                          <p:spTgt spid="36"/>
                                        </p:tgtEl>
                                      </p:cBhvr>
                                      <p:to x="100000" y="90000"/>
                                    </p:animScale>
                                    <p:animScale>
                                      <p:cBhvr>
                                        <p:cTn id="81" dur="166" decel="50000">
                                          <p:stCondLst>
                                            <p:cond delay="1668"/>
                                          </p:stCondLst>
                                        </p:cTn>
                                        <p:tgtEl>
                                          <p:spTgt spid="36"/>
                                        </p:tgtEl>
                                      </p:cBhvr>
                                      <p:to x="100000" y="100000"/>
                                    </p:animScale>
                                    <p:animScale>
                                      <p:cBhvr>
                                        <p:cTn id="82" dur="26">
                                          <p:stCondLst>
                                            <p:cond delay="1808"/>
                                          </p:stCondLst>
                                        </p:cTn>
                                        <p:tgtEl>
                                          <p:spTgt spid="36"/>
                                        </p:tgtEl>
                                      </p:cBhvr>
                                      <p:to x="100000" y="95000"/>
                                    </p:animScale>
                                    <p:animScale>
                                      <p:cBhvr>
                                        <p:cTn id="83" dur="166" decel="50000">
                                          <p:stCondLst>
                                            <p:cond delay="1834"/>
                                          </p:stCondLst>
                                        </p:cTn>
                                        <p:tgtEl>
                                          <p:spTgt spid="36"/>
                                        </p:tgtEl>
                                      </p:cBhvr>
                                      <p:to x="100000" y="100000"/>
                                    </p:animScale>
                                    <p:set>
                                      <p:cBhvr>
                                        <p:cTn id="84" dur="1" fill="hold">
                                          <p:stCondLst>
                                            <p:cond delay="1999"/>
                                          </p:stCondLst>
                                        </p:cTn>
                                        <p:tgtEl>
                                          <p:spTgt spid="36"/>
                                        </p:tgtEl>
                                        <p:attrNameLst>
                                          <p:attrName>style.visibility</p:attrName>
                                        </p:attrNameLst>
                                      </p:cBhvr>
                                      <p:to>
                                        <p:strVal val="hidden"/>
                                      </p:to>
                                    </p:set>
                                  </p:childTnLst>
                                </p:cTn>
                              </p:par>
                              <p:par>
                                <p:cTn id="85" presetID="26" presetClass="exit" presetSubtype="0" fill="hold" nodeType="withEffect">
                                  <p:stCondLst>
                                    <p:cond delay="0"/>
                                  </p:stCondLst>
                                  <p:childTnLst>
                                    <p:animEffect transition="out" filter="wipe(down)">
                                      <p:cBhvr>
                                        <p:cTn id="86" dur="180" accel="50000">
                                          <p:stCondLst>
                                            <p:cond delay="1820"/>
                                          </p:stCondLst>
                                        </p:cTn>
                                        <p:tgtEl>
                                          <p:spTgt spid="39"/>
                                        </p:tgtEl>
                                      </p:cBhvr>
                                    </p:animEffect>
                                    <p:anim calcmode="lin" valueType="num">
                                      <p:cBhvr>
                                        <p:cTn id="87" dur="1822" tmFilter="0,0; 0.14,0.31; 0.43,0.73; 0.71,0.91; 1.0,1.0">
                                          <p:stCondLst>
                                            <p:cond delay="0"/>
                                          </p:stCondLst>
                                        </p:cTn>
                                        <p:tgtEl>
                                          <p:spTgt spid="39"/>
                                        </p:tgtEl>
                                        <p:attrNameLst>
                                          <p:attrName>ppt_x</p:attrName>
                                        </p:attrNameLst>
                                      </p:cBhvr>
                                      <p:tavLst>
                                        <p:tav tm="0">
                                          <p:val>
                                            <p:strVal val="ppt_x"/>
                                          </p:val>
                                        </p:tav>
                                        <p:tav tm="100000">
                                          <p:val>
                                            <p:strVal val="#ppt_x+0.25"/>
                                          </p:val>
                                        </p:tav>
                                      </p:tavLst>
                                    </p:anim>
                                    <p:anim calcmode="lin" valueType="num">
                                      <p:cBhvr>
                                        <p:cTn id="88" dur="178">
                                          <p:stCondLst>
                                            <p:cond delay="1822"/>
                                          </p:stCondLst>
                                        </p:cTn>
                                        <p:tgtEl>
                                          <p:spTgt spid="39"/>
                                        </p:tgtEl>
                                        <p:attrNameLst>
                                          <p:attrName>ppt_x</p:attrName>
                                        </p:attrNameLst>
                                      </p:cBhvr>
                                      <p:tavLst>
                                        <p:tav tm="0">
                                          <p:val>
                                            <p:strVal val="ppt_x"/>
                                          </p:val>
                                        </p:tav>
                                        <p:tav tm="100000">
                                          <p:val>
                                            <p:strVal val="ppt_x"/>
                                          </p:val>
                                        </p:tav>
                                      </p:tavLst>
                                    </p:anim>
                                    <p:anim calcmode="lin" valueType="num">
                                      <p:cBhvr>
                                        <p:cTn id="89" dur="664" tmFilter="0.0,0.0;0.25,0.07;0.50,0.2;0.75,0.467;1.0,1.0">
                                          <p:stCondLst>
                                            <p:cond delay="0"/>
                                          </p:stCondLst>
                                        </p:cTn>
                                        <p:tgtEl>
                                          <p:spTgt spid="39"/>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90" dur="664" tmFilter="0, 0; 0.125,0.2665; 0.25,0.4; 0.375,0.465; 0.5,0.5;  0.625,0.535; 0.75,0.6; 0.875,0.7335; 1,1">
                                          <p:stCondLst>
                                            <p:cond delay="664"/>
                                          </p:stCondLst>
                                        </p:cTn>
                                        <p:tgtEl>
                                          <p:spTgt spid="39"/>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91" dur="332" tmFilter="0, 0; 0.125,0.2665; 0.25,0.4; 0.375,0.465; 0.5,0.5;  0.625,0.535; 0.75,0.6; 0.875,0.7335; 1,1">
                                          <p:stCondLst>
                                            <p:cond delay="1324"/>
                                          </p:stCondLst>
                                        </p:cTn>
                                        <p:tgtEl>
                                          <p:spTgt spid="39"/>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92" dur="164" tmFilter="0, 0; 0.125,0.2665; 0.25,0.4; 0.375,0.465; 0.5,0.5;  0.625,0.535; 0.75,0.6; 0.875,0.7335; 1,1">
                                          <p:stCondLst>
                                            <p:cond delay="1656"/>
                                          </p:stCondLst>
                                        </p:cTn>
                                        <p:tgtEl>
                                          <p:spTgt spid="39"/>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93" dur="180" accel="50000">
                                          <p:stCondLst>
                                            <p:cond delay="1820"/>
                                          </p:stCondLst>
                                        </p:cTn>
                                        <p:tgtEl>
                                          <p:spTgt spid="39"/>
                                        </p:tgtEl>
                                        <p:attrNameLst>
                                          <p:attrName>ppt_y</p:attrName>
                                        </p:attrNameLst>
                                      </p:cBhvr>
                                      <p:tavLst>
                                        <p:tav tm="0">
                                          <p:val>
                                            <p:strVal val="ppt_y"/>
                                          </p:val>
                                        </p:tav>
                                        <p:tav tm="100000">
                                          <p:val>
                                            <p:strVal val="ppt_y+ppt_h"/>
                                          </p:val>
                                        </p:tav>
                                      </p:tavLst>
                                    </p:anim>
                                    <p:animScale>
                                      <p:cBhvr>
                                        <p:cTn id="94" dur="26">
                                          <p:stCondLst>
                                            <p:cond delay="620"/>
                                          </p:stCondLst>
                                        </p:cTn>
                                        <p:tgtEl>
                                          <p:spTgt spid="39"/>
                                        </p:tgtEl>
                                      </p:cBhvr>
                                      <p:to x="100000" y="60000"/>
                                    </p:animScale>
                                    <p:animScale>
                                      <p:cBhvr>
                                        <p:cTn id="95" dur="166" decel="50000">
                                          <p:stCondLst>
                                            <p:cond delay="646"/>
                                          </p:stCondLst>
                                        </p:cTn>
                                        <p:tgtEl>
                                          <p:spTgt spid="39"/>
                                        </p:tgtEl>
                                      </p:cBhvr>
                                      <p:to x="100000" y="100000"/>
                                    </p:animScale>
                                    <p:animScale>
                                      <p:cBhvr>
                                        <p:cTn id="96" dur="26">
                                          <p:stCondLst>
                                            <p:cond delay="1312"/>
                                          </p:stCondLst>
                                        </p:cTn>
                                        <p:tgtEl>
                                          <p:spTgt spid="39"/>
                                        </p:tgtEl>
                                      </p:cBhvr>
                                      <p:to x="100000" y="80000"/>
                                    </p:animScale>
                                    <p:animScale>
                                      <p:cBhvr>
                                        <p:cTn id="97" dur="166" decel="50000">
                                          <p:stCondLst>
                                            <p:cond delay="1338"/>
                                          </p:stCondLst>
                                        </p:cTn>
                                        <p:tgtEl>
                                          <p:spTgt spid="39"/>
                                        </p:tgtEl>
                                      </p:cBhvr>
                                      <p:to x="100000" y="100000"/>
                                    </p:animScale>
                                    <p:animScale>
                                      <p:cBhvr>
                                        <p:cTn id="98" dur="26">
                                          <p:stCondLst>
                                            <p:cond delay="1642"/>
                                          </p:stCondLst>
                                        </p:cTn>
                                        <p:tgtEl>
                                          <p:spTgt spid="39"/>
                                        </p:tgtEl>
                                      </p:cBhvr>
                                      <p:to x="100000" y="90000"/>
                                    </p:animScale>
                                    <p:animScale>
                                      <p:cBhvr>
                                        <p:cTn id="99" dur="166" decel="50000">
                                          <p:stCondLst>
                                            <p:cond delay="1668"/>
                                          </p:stCondLst>
                                        </p:cTn>
                                        <p:tgtEl>
                                          <p:spTgt spid="39"/>
                                        </p:tgtEl>
                                      </p:cBhvr>
                                      <p:to x="100000" y="100000"/>
                                    </p:animScale>
                                    <p:animScale>
                                      <p:cBhvr>
                                        <p:cTn id="100" dur="26">
                                          <p:stCondLst>
                                            <p:cond delay="1808"/>
                                          </p:stCondLst>
                                        </p:cTn>
                                        <p:tgtEl>
                                          <p:spTgt spid="39"/>
                                        </p:tgtEl>
                                      </p:cBhvr>
                                      <p:to x="100000" y="95000"/>
                                    </p:animScale>
                                    <p:animScale>
                                      <p:cBhvr>
                                        <p:cTn id="101" dur="166" decel="50000">
                                          <p:stCondLst>
                                            <p:cond delay="1834"/>
                                          </p:stCondLst>
                                        </p:cTn>
                                        <p:tgtEl>
                                          <p:spTgt spid="39"/>
                                        </p:tgtEl>
                                      </p:cBhvr>
                                      <p:to x="100000" y="100000"/>
                                    </p:animScale>
                                    <p:set>
                                      <p:cBhvr>
                                        <p:cTn id="102" dur="1" fill="hold">
                                          <p:stCondLst>
                                            <p:cond delay="1999"/>
                                          </p:stCondLst>
                                        </p:cTn>
                                        <p:tgtEl>
                                          <p:spTgt spid="39"/>
                                        </p:tgtEl>
                                        <p:attrNameLst>
                                          <p:attrName>style.visibility</p:attrName>
                                        </p:attrNameLst>
                                      </p:cBhvr>
                                      <p:to>
                                        <p:strVal val="hidden"/>
                                      </p:to>
                                    </p:set>
                                  </p:childTnLst>
                                </p:cTn>
                              </p:par>
                              <p:par>
                                <p:cTn id="103" presetID="10" presetClass="entr" presetSubtype="0" fill="hold" grpId="0" nodeType="withEffect">
                                  <p:stCondLst>
                                    <p:cond delay="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1" grpId="0" animBg="1"/>
      <p:bldP spid="53" grpId="0" animBg="1"/>
      <p:bldP spid="54" grpId="0" animBg="1"/>
      <p:bldP spid="6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ZoneTexte 2056"/>
          <p:cNvSpPr txBox="1"/>
          <p:nvPr/>
        </p:nvSpPr>
        <p:spPr>
          <a:xfrm>
            <a:off x="3073138" y="6393427"/>
            <a:ext cx="1197334" cy="338554"/>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fr-FR" sz="1600" dirty="0">
                <a:solidFill>
                  <a:schemeClr val="tx1"/>
                </a:solidFill>
              </a:rPr>
              <a:t>Etudiant</a:t>
            </a:r>
          </a:p>
        </p:txBody>
      </p:sp>
      <p:grpSp>
        <p:nvGrpSpPr>
          <p:cNvPr id="39" name="Groupe 38"/>
          <p:cNvGrpSpPr/>
          <p:nvPr/>
        </p:nvGrpSpPr>
        <p:grpSpPr>
          <a:xfrm>
            <a:off x="2531096" y="7048148"/>
            <a:ext cx="1656184" cy="1249412"/>
            <a:chOff x="136174" y="5005082"/>
            <a:chExt cx="1656184" cy="1249412"/>
          </a:xfrm>
        </p:grpSpPr>
        <p:pic>
          <p:nvPicPr>
            <p:cNvPr id="46" name="Picture 2" descr="F:\seb\présentations 5\pédagogie\Pharma 07 04 2016\ILLUSTRATIONS\5280e40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894" y="5005082"/>
              <a:ext cx="1618745" cy="1249412"/>
            </a:xfrm>
            <a:prstGeom prst="rect">
              <a:avLst/>
            </a:prstGeom>
            <a:noFill/>
            <a:extLst>
              <a:ext uri="{909E8E84-426E-40DD-AFC4-6F175D3DCCD1}">
                <a14:hiddenFill xmlns:a14="http://schemas.microsoft.com/office/drawing/2010/main">
                  <a:solidFill>
                    <a:srgbClr val="FFFFFF"/>
                  </a:solidFill>
                </a14:hiddenFill>
              </a:ext>
            </a:extLst>
          </p:spPr>
        </p:pic>
        <p:sp>
          <p:nvSpPr>
            <p:cNvPr id="47" name="ZoneTexte 46"/>
            <p:cNvSpPr txBox="1"/>
            <p:nvPr/>
          </p:nvSpPr>
          <p:spPr>
            <a:xfrm>
              <a:off x="136174" y="5301208"/>
              <a:ext cx="1656184" cy="369332"/>
            </a:xfrm>
            <a:prstGeom prst="rect">
              <a:avLst/>
            </a:prstGeom>
            <a:noFill/>
          </p:spPr>
          <p:txBody>
            <a:bodyPr wrap="square" rtlCol="0">
              <a:spAutoFit/>
            </a:bodyPr>
            <a:lstStyle/>
            <a:p>
              <a:pPr algn="ctr"/>
              <a:r>
                <a:rPr lang="fr-FR" dirty="0">
                  <a:solidFill>
                    <a:schemeClr val="bg1"/>
                  </a:solidFill>
                  <a:latin typeface="Another" panose="00000400000000000000" pitchFamily="2" charset="0"/>
                </a:rPr>
                <a:t>Agir</a:t>
              </a:r>
            </a:p>
          </p:txBody>
        </p:sp>
      </p:grpSp>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2056" name="Connecteur droit 2055"/>
          <p:cNvCxnSpPr/>
          <p:nvPr/>
        </p:nvCxnSpPr>
        <p:spPr>
          <a:xfrm>
            <a:off x="5807968" y="797111"/>
            <a:ext cx="0" cy="600543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095977" y="5934105"/>
            <a:ext cx="3037221" cy="215444"/>
          </a:xfrm>
          <a:prstGeom prst="rect">
            <a:avLst/>
          </a:prstGeom>
        </p:spPr>
        <p:txBody>
          <a:bodyPr wrap="square">
            <a:spAutoFit/>
          </a:bodyPr>
          <a:lstStyle/>
          <a:p>
            <a:r>
              <a:rPr lang="es-ES" sz="800" dirty="0"/>
              <a:t>La </a:t>
            </a:r>
            <a:r>
              <a:rPr lang="es-ES" sz="800" dirty="0" err="1"/>
              <a:t>Veu</a:t>
            </a:r>
            <a:r>
              <a:rPr lang="es-ES" sz="800" dirty="0"/>
              <a:t> del País </a:t>
            </a:r>
            <a:r>
              <a:rPr lang="es-ES" sz="800" dirty="0" err="1"/>
              <a:t>Valencià</a:t>
            </a:r>
            <a:r>
              <a:rPr lang="es-ES" sz="800" dirty="0"/>
              <a:t>, </a:t>
            </a:r>
            <a:r>
              <a:rPr lang="es-ES" sz="800" dirty="0" err="1"/>
              <a:t>Gettyimage</a:t>
            </a:r>
            <a:r>
              <a:rPr lang="es-ES" sz="800" dirty="0"/>
              <a:t> – </a:t>
            </a:r>
            <a:r>
              <a:rPr lang="es-ES" sz="800" dirty="0" err="1"/>
              <a:t>Professor</a:t>
            </a:r>
            <a:r>
              <a:rPr lang="es-ES" sz="800" dirty="0"/>
              <a:t>, CC BY-NC-SA 2.0</a:t>
            </a:r>
            <a:endParaRPr lang="fr-FR" sz="800" dirty="0"/>
          </a:p>
        </p:txBody>
      </p:sp>
      <p:pic>
        <p:nvPicPr>
          <p:cNvPr id="2052" name="Picture 4" descr="F:\seb\présentations 5\pédagogie\Pharma 07 04 2016\ILLUSTRATIONS\La Veu del Pais Valencia_ Gettyimage – Professor_CC BY-NC-SA 2.0.jpg"/>
          <p:cNvPicPr>
            <a:picLocks noChangeAspect="1" noChangeArrowheads="1"/>
          </p:cNvPicPr>
          <p:nvPr/>
        </p:nvPicPr>
        <p:blipFill rotWithShape="1">
          <a:blip r:embed="rId9">
            <a:extLst>
              <a:ext uri="{28A0092B-C50C-407E-A947-70E740481C1C}">
                <a14:useLocalDpi xmlns:a14="http://schemas.microsoft.com/office/drawing/2010/main" val="0"/>
              </a:ext>
            </a:extLst>
          </a:blip>
          <a:srcRect l="9786" r="10364"/>
          <a:stretch/>
        </p:blipFill>
        <p:spPr bwMode="auto">
          <a:xfrm>
            <a:off x="6095977" y="3378840"/>
            <a:ext cx="3028950" cy="2528881"/>
          </a:xfrm>
          <a:prstGeom prst="rect">
            <a:avLst/>
          </a:prstGeom>
          <a:noFill/>
          <a:extLst>
            <a:ext uri="{909E8E84-426E-40DD-AFC4-6F175D3DCCD1}">
              <a14:hiddenFill xmlns:a14="http://schemas.microsoft.com/office/drawing/2010/main">
                <a:solidFill>
                  <a:srgbClr val="FFFFFF"/>
                </a:solidFill>
              </a14:hiddenFill>
            </a:ext>
          </a:extLst>
        </p:spPr>
      </p:pic>
      <p:grpSp>
        <p:nvGrpSpPr>
          <p:cNvPr id="2061" name="Groupe 2060"/>
          <p:cNvGrpSpPr/>
          <p:nvPr/>
        </p:nvGrpSpPr>
        <p:grpSpPr>
          <a:xfrm>
            <a:off x="6456040" y="797112"/>
            <a:ext cx="2304256" cy="1767213"/>
            <a:chOff x="4932040" y="797111"/>
            <a:chExt cx="2304256" cy="1767213"/>
          </a:xfrm>
        </p:grpSpPr>
        <p:sp>
          <p:nvSpPr>
            <p:cNvPr id="15" name="Rectangle 14"/>
            <p:cNvSpPr/>
            <p:nvPr/>
          </p:nvSpPr>
          <p:spPr>
            <a:xfrm>
              <a:off x="4932040" y="2348880"/>
              <a:ext cx="2304256" cy="215444"/>
            </a:xfrm>
            <a:prstGeom prst="rect">
              <a:avLst/>
            </a:prstGeom>
          </p:spPr>
          <p:txBody>
            <a:bodyPr wrap="square">
              <a:spAutoFit/>
            </a:bodyPr>
            <a:lstStyle/>
            <a:p>
              <a:r>
                <a:rPr lang="fr-FR" sz="800" dirty="0" err="1"/>
                <a:t>Kirrus</a:t>
              </a:r>
              <a:r>
                <a:rPr lang="fr-FR" sz="800" dirty="0"/>
                <a:t>, Books!, CC BY-SA 2.0</a:t>
              </a:r>
            </a:p>
          </p:txBody>
        </p:sp>
        <p:pic>
          <p:nvPicPr>
            <p:cNvPr id="2053" name="Picture 5" descr="F:\seb\présentations 5\pédagogie\Pharma 07 04 2016\ILLUSTRATIONS\Kirrus_Books!_CC BY-SA 2.0.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39041" y="797111"/>
              <a:ext cx="2125247" cy="159393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Connecteur droit avec flèche 26"/>
          <p:cNvCxnSpPr/>
          <p:nvPr/>
        </p:nvCxnSpPr>
        <p:spPr>
          <a:xfrm flipH="1">
            <a:off x="7608169" y="2636912"/>
            <a:ext cx="6877" cy="68222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2" name="ZoneTexte 51"/>
          <p:cNvSpPr txBox="1"/>
          <p:nvPr/>
        </p:nvSpPr>
        <p:spPr>
          <a:xfrm>
            <a:off x="7041270" y="6433211"/>
            <a:ext cx="1503002" cy="36933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dirty="0">
                <a:solidFill>
                  <a:schemeClr val="tx1"/>
                </a:solidFill>
              </a:rPr>
              <a:t>Enseignant</a:t>
            </a:r>
          </a:p>
        </p:txBody>
      </p:sp>
      <p:grpSp>
        <p:nvGrpSpPr>
          <p:cNvPr id="48" name="Groupe 47"/>
          <p:cNvGrpSpPr/>
          <p:nvPr/>
        </p:nvGrpSpPr>
        <p:grpSpPr>
          <a:xfrm>
            <a:off x="4259585" y="7045765"/>
            <a:ext cx="1618873" cy="1249412"/>
            <a:chOff x="154830" y="2284804"/>
            <a:chExt cx="1618873" cy="1249412"/>
          </a:xfrm>
        </p:grpSpPr>
        <p:pic>
          <p:nvPicPr>
            <p:cNvPr id="49" name="Picture 2" descr="F:\seb\présentations 5\pédagogie\Pharma 07 04 2016\ILLUSTRATIONS\5280e40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894" y="2284804"/>
              <a:ext cx="1618745" cy="1249412"/>
            </a:xfrm>
            <a:prstGeom prst="rect">
              <a:avLst/>
            </a:prstGeom>
            <a:noFill/>
            <a:extLst>
              <a:ext uri="{909E8E84-426E-40DD-AFC4-6F175D3DCCD1}">
                <a14:hiddenFill xmlns:a14="http://schemas.microsoft.com/office/drawing/2010/main">
                  <a:solidFill>
                    <a:srgbClr val="FFFFFF"/>
                  </a:solidFill>
                </a14:hiddenFill>
              </a:ext>
            </a:extLst>
          </p:spPr>
        </p:pic>
        <p:sp>
          <p:nvSpPr>
            <p:cNvPr id="50" name="ZoneTexte 49"/>
            <p:cNvSpPr txBox="1"/>
            <p:nvPr/>
          </p:nvSpPr>
          <p:spPr>
            <a:xfrm>
              <a:off x="154830" y="2591128"/>
              <a:ext cx="1618873" cy="400110"/>
            </a:xfrm>
            <a:prstGeom prst="rect">
              <a:avLst/>
            </a:prstGeom>
            <a:noFill/>
          </p:spPr>
          <p:txBody>
            <a:bodyPr wrap="square" rtlCol="0">
              <a:spAutoFit/>
            </a:bodyPr>
            <a:lstStyle/>
            <a:p>
              <a:pPr algn="ctr"/>
              <a:r>
                <a:rPr lang="fr-FR" sz="2000" dirty="0">
                  <a:solidFill>
                    <a:schemeClr val="bg1"/>
                  </a:solidFill>
                  <a:latin typeface="Another" panose="00000400000000000000" pitchFamily="2" charset="0"/>
                </a:rPr>
                <a:t>Connaître</a:t>
              </a:r>
            </a:p>
          </p:txBody>
        </p:sp>
      </p:grpSp>
      <p:grpSp>
        <p:nvGrpSpPr>
          <p:cNvPr id="36" name="Groupe 35"/>
          <p:cNvGrpSpPr/>
          <p:nvPr/>
        </p:nvGrpSpPr>
        <p:grpSpPr>
          <a:xfrm>
            <a:off x="839416" y="7048148"/>
            <a:ext cx="1656184" cy="1249412"/>
            <a:chOff x="136174" y="3653215"/>
            <a:chExt cx="1656184" cy="1249412"/>
          </a:xfrm>
        </p:grpSpPr>
        <p:pic>
          <p:nvPicPr>
            <p:cNvPr id="37" name="Picture 2" descr="F:\seb\présentations 5\pédagogie\Pharma 07 04 2016\ILLUSTRATIONS\5280e40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894" y="3653215"/>
              <a:ext cx="1618745" cy="1249412"/>
            </a:xfrm>
            <a:prstGeom prst="rect">
              <a:avLst/>
            </a:prstGeom>
            <a:noFill/>
            <a:extLst>
              <a:ext uri="{909E8E84-426E-40DD-AFC4-6F175D3DCCD1}">
                <a14:hiddenFill xmlns:a14="http://schemas.microsoft.com/office/drawing/2010/main">
                  <a:solidFill>
                    <a:srgbClr val="FFFFFF"/>
                  </a:solidFill>
                </a14:hiddenFill>
              </a:ext>
            </a:extLst>
          </p:spPr>
        </p:pic>
        <p:sp>
          <p:nvSpPr>
            <p:cNvPr id="38" name="ZoneTexte 37"/>
            <p:cNvSpPr txBox="1"/>
            <p:nvPr/>
          </p:nvSpPr>
          <p:spPr>
            <a:xfrm>
              <a:off x="136174" y="3983980"/>
              <a:ext cx="1656184" cy="369332"/>
            </a:xfrm>
            <a:prstGeom prst="rect">
              <a:avLst/>
            </a:prstGeom>
            <a:noFill/>
          </p:spPr>
          <p:txBody>
            <a:bodyPr wrap="square" rtlCol="0">
              <a:spAutoFit/>
            </a:bodyPr>
            <a:lstStyle/>
            <a:p>
              <a:pPr algn="ctr"/>
              <a:r>
                <a:rPr lang="fr-FR" dirty="0">
                  <a:solidFill>
                    <a:schemeClr val="bg1"/>
                  </a:solidFill>
                  <a:latin typeface="Another" panose="00000400000000000000" pitchFamily="2" charset="0"/>
                </a:rPr>
                <a:t>Comprendre</a:t>
              </a:r>
            </a:p>
          </p:txBody>
        </p:sp>
      </p:grpSp>
      <p:pic>
        <p:nvPicPr>
          <p:cNvPr id="33" name="Picture 2" descr="F:\seb\présentations 5\pédagogie\Pharma 07 04 2016\ILLUSTRATIONS\5280e40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6042" y="7015817"/>
            <a:ext cx="1618745" cy="1249412"/>
          </a:xfrm>
          <a:prstGeom prst="rect">
            <a:avLst/>
          </a:prstGeom>
          <a:noFill/>
          <a:extLst>
            <a:ext uri="{909E8E84-426E-40DD-AFC4-6F175D3DCCD1}">
              <a14:hiddenFill xmlns:a14="http://schemas.microsoft.com/office/drawing/2010/main">
                <a:solidFill>
                  <a:srgbClr val="FFFFFF"/>
                </a:solidFill>
              </a14:hiddenFill>
            </a:ext>
          </a:extLst>
        </p:spPr>
      </p:pic>
      <p:sp>
        <p:nvSpPr>
          <p:cNvPr id="35" name="ZoneTexte 34"/>
          <p:cNvSpPr txBox="1"/>
          <p:nvPr/>
        </p:nvSpPr>
        <p:spPr>
          <a:xfrm>
            <a:off x="1725530" y="874976"/>
            <a:ext cx="4165736" cy="1200329"/>
          </a:xfrm>
          <a:prstGeom prst="rect">
            <a:avLst/>
          </a:prstGeom>
          <a:noFill/>
        </p:spPr>
        <p:txBody>
          <a:bodyPr wrap="square" rtlCol="0">
            <a:spAutoFit/>
          </a:bodyPr>
          <a:lstStyle/>
          <a:p>
            <a:r>
              <a:rPr lang="fr-FR" dirty="0"/>
              <a:t>« Dis moi, et j’oublierai,</a:t>
            </a:r>
          </a:p>
          <a:p>
            <a:r>
              <a:rPr lang="fr-FR" dirty="0"/>
              <a:t>Montre moi, et je me souviendrai</a:t>
            </a:r>
          </a:p>
          <a:p>
            <a:r>
              <a:rPr lang="fr-FR" dirty="0"/>
              <a:t>Implique moi, et je comprendrai »</a:t>
            </a:r>
          </a:p>
          <a:p>
            <a:pPr algn="r"/>
            <a:r>
              <a:rPr lang="fr-FR" dirty="0" err="1"/>
              <a:t>Xun</a:t>
            </a:r>
            <a:r>
              <a:rPr lang="fr-FR" dirty="0"/>
              <a:t> Zi, IIIᵉ siècle av. J.-C</a:t>
            </a:r>
          </a:p>
        </p:txBody>
      </p:sp>
      <p:sp>
        <p:nvSpPr>
          <p:cNvPr id="34" name="ZoneTexte 33"/>
          <p:cNvSpPr txBox="1"/>
          <p:nvPr/>
        </p:nvSpPr>
        <p:spPr>
          <a:xfrm>
            <a:off x="2493286" y="5877272"/>
            <a:ext cx="2378579" cy="338554"/>
          </a:xfrm>
          <a:prstGeom prst="rect">
            <a:avLst/>
          </a:prstGeom>
          <a:noFill/>
        </p:spPr>
        <p:txBody>
          <a:bodyPr wrap="square" rtlCol="0">
            <a:spAutoFit/>
          </a:bodyPr>
          <a:lstStyle/>
          <a:p>
            <a:pPr algn="ctr"/>
            <a:r>
              <a:rPr lang="fr-FR" sz="1600" dirty="0">
                <a:latin typeface="Another" panose="00000400000000000000" pitchFamily="2" charset="0"/>
              </a:rPr>
              <a:t>Apprendre</a:t>
            </a:r>
          </a:p>
        </p:txBody>
      </p:sp>
      <p:sp>
        <p:nvSpPr>
          <p:cNvPr id="40" name="ZoneTexte 39"/>
          <p:cNvSpPr txBox="1"/>
          <p:nvPr/>
        </p:nvSpPr>
        <p:spPr>
          <a:xfrm rot="3154839">
            <a:off x="3736625" y="4003194"/>
            <a:ext cx="2378579" cy="338554"/>
          </a:xfrm>
          <a:prstGeom prst="rect">
            <a:avLst/>
          </a:prstGeom>
          <a:noFill/>
        </p:spPr>
        <p:txBody>
          <a:bodyPr wrap="square" rtlCol="0">
            <a:spAutoFit/>
          </a:bodyPr>
          <a:lstStyle/>
          <a:p>
            <a:pPr algn="ctr"/>
            <a:r>
              <a:rPr lang="fr-FR" sz="1600" dirty="0">
                <a:latin typeface="Another" panose="00000400000000000000" pitchFamily="2" charset="0"/>
              </a:rPr>
              <a:t>Apprendre</a:t>
            </a:r>
          </a:p>
        </p:txBody>
      </p:sp>
      <p:sp>
        <p:nvSpPr>
          <p:cNvPr id="41" name="ZoneTexte 40"/>
          <p:cNvSpPr txBox="1"/>
          <p:nvPr/>
        </p:nvSpPr>
        <p:spPr>
          <a:xfrm rot="18445161" flipH="1">
            <a:off x="1311977" y="4028420"/>
            <a:ext cx="2378579" cy="338554"/>
          </a:xfrm>
          <a:prstGeom prst="rect">
            <a:avLst/>
          </a:prstGeom>
          <a:noFill/>
        </p:spPr>
        <p:txBody>
          <a:bodyPr wrap="square" rtlCol="0">
            <a:spAutoFit/>
          </a:bodyPr>
          <a:lstStyle/>
          <a:p>
            <a:pPr algn="ctr"/>
            <a:r>
              <a:rPr lang="fr-FR" sz="1600" dirty="0">
                <a:latin typeface="Another" panose="00000400000000000000" pitchFamily="2" charset="0"/>
              </a:rPr>
              <a:t>Apprendre</a:t>
            </a:r>
          </a:p>
        </p:txBody>
      </p:sp>
      <p:pic>
        <p:nvPicPr>
          <p:cNvPr id="2" name="Image 1"/>
          <p:cNvPicPr>
            <a:picLocks noChangeAspect="1"/>
          </p:cNvPicPr>
          <p:nvPr/>
        </p:nvPicPr>
        <p:blipFill rotWithShape="1">
          <a:blip r:embed="rId11"/>
          <a:srcRect l="2051" t="43106" r="74487" b="23846"/>
          <a:stretch/>
        </p:blipFill>
        <p:spPr>
          <a:xfrm>
            <a:off x="43692" y="4617097"/>
            <a:ext cx="1911232" cy="1514364"/>
          </a:xfrm>
          <a:prstGeom prst="rect">
            <a:avLst/>
          </a:prstGeom>
        </p:spPr>
      </p:pic>
    </p:spTree>
    <p:extLst>
      <p:ext uri="{BB962C8B-B14F-4D97-AF65-F5344CB8AC3E}">
        <p14:creationId xmlns:p14="http://schemas.microsoft.com/office/powerpoint/2010/main" val="288111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44444E-6 0 L -0.03923 -0.34583 " pathEditMode="relative" rAng="0" ptsTypes="AA">
                                      <p:cBhvr>
                                        <p:cTn id="6" dur="2000" fill="hold"/>
                                        <p:tgtEl>
                                          <p:spTgt spid="39"/>
                                        </p:tgtEl>
                                        <p:attrNameLst>
                                          <p:attrName>ppt_x</p:attrName>
                                          <p:attrName>ppt_y</p:attrName>
                                        </p:attrNameLst>
                                      </p:cBhvr>
                                      <p:rCtr x="-1962" y="-1729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3.61111E-6 2.96296E-6 L -0.04514 -0.34537 " pathEditMode="relative" rAng="0" ptsTypes="AA">
                                      <p:cBhvr>
                                        <p:cTn id="10" dur="2000" fill="hold"/>
                                        <p:tgtEl>
                                          <p:spTgt spid="48"/>
                                        </p:tgtEl>
                                        <p:attrNameLst>
                                          <p:attrName>ppt_x</p:attrName>
                                          <p:attrName>ppt_y</p:attrName>
                                        </p:attrNameLst>
                                      </p:cBhvr>
                                      <p:rCtr x="-2257" y="-17269"/>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1.25E-6 0 L 0.16237 -0.53102 " pathEditMode="relative" rAng="0" ptsTypes="AA">
                                      <p:cBhvr>
                                        <p:cTn id="14" dur="2000" fill="hold"/>
                                        <p:tgtEl>
                                          <p:spTgt spid="36"/>
                                        </p:tgtEl>
                                        <p:attrNameLst>
                                          <p:attrName>ppt_x</p:attrName>
                                          <p:attrName>ppt_y</p:attrName>
                                        </p:attrNameLst>
                                      </p:cBhvr>
                                      <p:rCtr x="8112" y="-26551"/>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4"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1725166" y="2978112"/>
            <a:ext cx="2170536" cy="523220"/>
          </a:xfrm>
          <a:prstGeom prst="rect">
            <a:avLst/>
          </a:prstGeom>
        </p:spPr>
        <p:txBody>
          <a:bodyPr wrap="square">
            <a:spAutoFit/>
          </a:bodyPr>
          <a:lstStyle/>
          <a:p>
            <a:r>
              <a:rPr lang="fr-FR" sz="800" dirty="0"/>
              <a:t>Nick </a:t>
            </a:r>
            <a:r>
              <a:rPr lang="fr-FR" sz="800" dirty="0" err="1"/>
              <a:t>Kenrick</a:t>
            </a:r>
            <a:r>
              <a:rPr lang="fr-FR" sz="800" dirty="0"/>
              <a:t>, a world </a:t>
            </a:r>
            <a:r>
              <a:rPr lang="fr-FR" sz="800" dirty="0" err="1"/>
              <a:t>apart</a:t>
            </a:r>
            <a:r>
              <a:rPr lang="fr-FR" sz="800" dirty="0"/>
              <a:t>, CC BY 2.0</a:t>
            </a:r>
          </a:p>
          <a:p>
            <a:r>
              <a:rPr lang="fr-FR" sz="1000" dirty="0"/>
              <a:t/>
            </a:r>
            <a:br>
              <a:rPr lang="fr-FR" sz="1000" dirty="0"/>
            </a:br>
            <a:endParaRPr lang="fr-FR" sz="1000" dirty="0"/>
          </a:p>
        </p:txBody>
      </p:sp>
      <p:pic>
        <p:nvPicPr>
          <p:cNvPr id="2051" name="Picture 3" descr="F:\seb\présentations 5\pédagogie\Pharma 07 04 2016\ILLUSTRATIONS\Nick Kenrick_a world apart_CC BY 2.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25166" y="797111"/>
            <a:ext cx="2170536" cy="2170536"/>
          </a:xfrm>
          <a:prstGeom prst="rect">
            <a:avLst/>
          </a:prstGeom>
          <a:noFill/>
          <a:extLst>
            <a:ext uri="{909E8E84-426E-40DD-AFC4-6F175D3DCCD1}">
              <a14:hiddenFill xmlns:a14="http://schemas.microsoft.com/office/drawing/2010/main">
                <a:solidFill>
                  <a:srgbClr val="FFFFFF"/>
                </a:solidFill>
              </a14:hiddenFill>
            </a:ext>
          </a:extLst>
        </p:spPr>
      </p:pic>
      <p:grpSp>
        <p:nvGrpSpPr>
          <p:cNvPr id="2058" name="Groupe 2057"/>
          <p:cNvGrpSpPr/>
          <p:nvPr/>
        </p:nvGrpSpPr>
        <p:grpSpPr>
          <a:xfrm>
            <a:off x="1631505" y="3259700"/>
            <a:ext cx="3167583" cy="2867270"/>
            <a:chOff x="107504" y="3259700"/>
            <a:chExt cx="3167583" cy="2867270"/>
          </a:xfrm>
        </p:grpSpPr>
        <p:cxnSp>
          <p:nvCxnSpPr>
            <p:cNvPr id="19" name="Connecteur droit avec flèche 18"/>
            <p:cNvCxnSpPr/>
            <p:nvPr/>
          </p:nvCxnSpPr>
          <p:spPr>
            <a:xfrm>
              <a:off x="1258863" y="3259700"/>
              <a:ext cx="0" cy="642924"/>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descr="F:\seb\présentations 5\pédagogie\Pharma 07 04 2016\ILLUSTRATIONS\Jirka Matousek_CC_by_2.0.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504" y="4022491"/>
              <a:ext cx="2879551" cy="1919232"/>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nvSpPr>
          <p:spPr>
            <a:xfrm>
              <a:off x="107504" y="5911526"/>
              <a:ext cx="3167583" cy="215444"/>
            </a:xfrm>
            <a:prstGeom prst="rect">
              <a:avLst/>
            </a:prstGeom>
            <a:noFill/>
          </p:spPr>
          <p:txBody>
            <a:bodyPr wrap="square" rtlCol="0">
              <a:spAutoFit/>
            </a:bodyPr>
            <a:lstStyle/>
            <a:p>
              <a:r>
                <a:rPr lang="fr-FR" sz="800" dirty="0" err="1"/>
                <a:t>Jirka</a:t>
              </a:r>
              <a:r>
                <a:rPr lang="fr-FR" sz="800" dirty="0"/>
                <a:t> </a:t>
              </a:r>
              <a:r>
                <a:rPr lang="fr-FR" sz="800" dirty="0" err="1"/>
                <a:t>Matousek</a:t>
              </a:r>
              <a:r>
                <a:rPr lang="fr-FR" sz="800" dirty="0"/>
                <a:t>, </a:t>
              </a:r>
              <a:r>
                <a:rPr lang="en-US" sz="800" dirty="0"/>
                <a:t>ISC Orientation 1st Meeting Fall 2011, </a:t>
              </a:r>
              <a:r>
                <a:rPr lang="fr-FR" sz="800" dirty="0"/>
                <a:t>CC BY 2.0</a:t>
              </a:r>
            </a:p>
          </p:txBody>
        </p:sp>
      </p:grpSp>
      <p:grpSp>
        <p:nvGrpSpPr>
          <p:cNvPr id="2063" name="Groupe 2062"/>
          <p:cNvGrpSpPr/>
          <p:nvPr/>
        </p:nvGrpSpPr>
        <p:grpSpPr>
          <a:xfrm>
            <a:off x="2782864" y="4357547"/>
            <a:ext cx="1088239" cy="879292"/>
            <a:chOff x="1258863" y="4357547"/>
            <a:chExt cx="1088239" cy="879292"/>
          </a:xfrm>
        </p:grpSpPr>
        <p:grpSp>
          <p:nvGrpSpPr>
            <p:cNvPr id="31" name="Groupe 30"/>
            <p:cNvGrpSpPr/>
            <p:nvPr/>
          </p:nvGrpSpPr>
          <p:grpSpPr>
            <a:xfrm>
              <a:off x="2202510" y="4819521"/>
              <a:ext cx="144592" cy="144016"/>
              <a:chOff x="1619288" y="5373216"/>
              <a:chExt cx="288800" cy="288032"/>
            </a:xfrm>
          </p:grpSpPr>
          <p:cxnSp>
            <p:nvCxnSpPr>
              <p:cNvPr id="30" name="Connecteur droit 29"/>
              <p:cNvCxnSpPr/>
              <p:nvPr/>
            </p:nvCxnSpPr>
            <p:spPr>
              <a:xfrm>
                <a:off x="1619672"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flipV="1">
                <a:off x="1619288"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0" name="Groupe 39"/>
            <p:cNvGrpSpPr/>
            <p:nvPr/>
          </p:nvGrpSpPr>
          <p:grpSpPr>
            <a:xfrm>
              <a:off x="1258863" y="5092823"/>
              <a:ext cx="144592" cy="144016"/>
              <a:chOff x="1619288" y="5373216"/>
              <a:chExt cx="288800" cy="288032"/>
            </a:xfrm>
          </p:grpSpPr>
          <p:cxnSp>
            <p:nvCxnSpPr>
              <p:cNvPr id="41" name="Connecteur droit 40"/>
              <p:cNvCxnSpPr/>
              <p:nvPr/>
            </p:nvCxnSpPr>
            <p:spPr>
              <a:xfrm>
                <a:off x="1619672"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Connecteur droit 41"/>
              <p:cNvCxnSpPr/>
              <p:nvPr/>
            </p:nvCxnSpPr>
            <p:spPr>
              <a:xfrm flipV="1">
                <a:off x="1619288"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3" name="Groupe 42"/>
            <p:cNvGrpSpPr/>
            <p:nvPr/>
          </p:nvGrpSpPr>
          <p:grpSpPr>
            <a:xfrm>
              <a:off x="1834927" y="4357547"/>
              <a:ext cx="144592" cy="144016"/>
              <a:chOff x="1619288" y="5373216"/>
              <a:chExt cx="288800" cy="288032"/>
            </a:xfrm>
          </p:grpSpPr>
          <p:cxnSp>
            <p:nvCxnSpPr>
              <p:cNvPr id="44" name="Connecteur droit 43"/>
              <p:cNvCxnSpPr/>
              <p:nvPr/>
            </p:nvCxnSpPr>
            <p:spPr>
              <a:xfrm>
                <a:off x="1619672"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flipV="1">
                <a:off x="1619288" y="5373216"/>
                <a:ext cx="288416" cy="28803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cxnSp>
        <p:nvCxnSpPr>
          <p:cNvPr id="2056" name="Connecteur droit 2055"/>
          <p:cNvCxnSpPr/>
          <p:nvPr/>
        </p:nvCxnSpPr>
        <p:spPr>
          <a:xfrm>
            <a:off x="5807968" y="797111"/>
            <a:ext cx="0" cy="6005432"/>
          </a:xfrm>
          <a:prstGeom prst="line">
            <a:avLst/>
          </a:prstGeom>
        </p:spPr>
        <p:style>
          <a:lnRef idx="1">
            <a:schemeClr val="accent1"/>
          </a:lnRef>
          <a:fillRef idx="0">
            <a:schemeClr val="accent1"/>
          </a:fillRef>
          <a:effectRef idx="0">
            <a:schemeClr val="accent1"/>
          </a:effectRef>
          <a:fontRef idx="minor">
            <a:schemeClr val="tx1"/>
          </a:fontRef>
        </p:style>
      </p:cxnSp>
      <p:sp>
        <p:nvSpPr>
          <p:cNvPr id="2057" name="ZoneTexte 2056"/>
          <p:cNvSpPr txBox="1"/>
          <p:nvPr/>
        </p:nvSpPr>
        <p:spPr>
          <a:xfrm>
            <a:off x="3073138" y="6393427"/>
            <a:ext cx="1197334" cy="369332"/>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fr-FR" dirty="0">
                <a:solidFill>
                  <a:schemeClr val="tx1"/>
                </a:solidFill>
              </a:rPr>
              <a:t>Etudiant</a:t>
            </a:r>
          </a:p>
        </p:txBody>
      </p:sp>
      <p:sp>
        <p:nvSpPr>
          <p:cNvPr id="8" name="Rectangle 7"/>
          <p:cNvSpPr/>
          <p:nvPr/>
        </p:nvSpPr>
        <p:spPr>
          <a:xfrm>
            <a:off x="6095977" y="5934105"/>
            <a:ext cx="3037221" cy="215444"/>
          </a:xfrm>
          <a:prstGeom prst="rect">
            <a:avLst/>
          </a:prstGeom>
        </p:spPr>
        <p:txBody>
          <a:bodyPr wrap="square">
            <a:spAutoFit/>
          </a:bodyPr>
          <a:lstStyle/>
          <a:p>
            <a:r>
              <a:rPr lang="es-ES" sz="800" dirty="0"/>
              <a:t>La </a:t>
            </a:r>
            <a:r>
              <a:rPr lang="es-ES" sz="800" dirty="0" err="1"/>
              <a:t>Veu</a:t>
            </a:r>
            <a:r>
              <a:rPr lang="es-ES" sz="800" dirty="0"/>
              <a:t> del País </a:t>
            </a:r>
            <a:r>
              <a:rPr lang="es-ES" sz="800" dirty="0" err="1"/>
              <a:t>Valencià</a:t>
            </a:r>
            <a:r>
              <a:rPr lang="es-ES" sz="800" dirty="0"/>
              <a:t>, </a:t>
            </a:r>
            <a:r>
              <a:rPr lang="es-ES" sz="800" dirty="0" err="1"/>
              <a:t>Gettyimage</a:t>
            </a:r>
            <a:r>
              <a:rPr lang="es-ES" sz="800" dirty="0"/>
              <a:t> – </a:t>
            </a:r>
            <a:r>
              <a:rPr lang="es-ES" sz="800" dirty="0" err="1"/>
              <a:t>Professor</a:t>
            </a:r>
            <a:r>
              <a:rPr lang="es-ES" sz="800" dirty="0"/>
              <a:t>, CC BY-NC-SA 2.0</a:t>
            </a:r>
            <a:endParaRPr lang="fr-FR" sz="800" dirty="0"/>
          </a:p>
        </p:txBody>
      </p:sp>
      <p:pic>
        <p:nvPicPr>
          <p:cNvPr id="2052" name="Picture 4" descr="F:\seb\présentations 5\pédagogie\Pharma 07 04 2016\ILLUSTRATIONS\La Veu del Pais Valencia_ Gettyimage – Professor_CC BY-NC-SA 2.0.jpg"/>
          <p:cNvPicPr>
            <a:picLocks noChangeAspect="1" noChangeArrowheads="1"/>
          </p:cNvPicPr>
          <p:nvPr/>
        </p:nvPicPr>
        <p:blipFill rotWithShape="1">
          <a:blip r:embed="rId10">
            <a:extLst>
              <a:ext uri="{28A0092B-C50C-407E-A947-70E740481C1C}">
                <a14:useLocalDpi xmlns:a14="http://schemas.microsoft.com/office/drawing/2010/main" val="0"/>
              </a:ext>
            </a:extLst>
          </a:blip>
          <a:srcRect l="9786" r="10364"/>
          <a:stretch/>
        </p:blipFill>
        <p:spPr bwMode="auto">
          <a:xfrm>
            <a:off x="6095977" y="3378840"/>
            <a:ext cx="3028950" cy="2528881"/>
          </a:xfrm>
          <a:prstGeom prst="rect">
            <a:avLst/>
          </a:prstGeom>
          <a:noFill/>
          <a:extLst>
            <a:ext uri="{909E8E84-426E-40DD-AFC4-6F175D3DCCD1}">
              <a14:hiddenFill xmlns:a14="http://schemas.microsoft.com/office/drawing/2010/main">
                <a:solidFill>
                  <a:srgbClr val="FFFFFF"/>
                </a:solidFill>
              </a14:hiddenFill>
            </a:ext>
          </a:extLst>
        </p:spPr>
      </p:pic>
      <p:grpSp>
        <p:nvGrpSpPr>
          <p:cNvPr id="2061" name="Groupe 2060"/>
          <p:cNvGrpSpPr/>
          <p:nvPr/>
        </p:nvGrpSpPr>
        <p:grpSpPr>
          <a:xfrm>
            <a:off x="6456040" y="797112"/>
            <a:ext cx="2304256" cy="1767213"/>
            <a:chOff x="4932040" y="797111"/>
            <a:chExt cx="2304256" cy="1767213"/>
          </a:xfrm>
        </p:grpSpPr>
        <p:sp>
          <p:nvSpPr>
            <p:cNvPr id="15" name="Rectangle 14"/>
            <p:cNvSpPr/>
            <p:nvPr/>
          </p:nvSpPr>
          <p:spPr>
            <a:xfrm>
              <a:off x="4932040" y="2348880"/>
              <a:ext cx="2304256" cy="215444"/>
            </a:xfrm>
            <a:prstGeom prst="rect">
              <a:avLst/>
            </a:prstGeom>
          </p:spPr>
          <p:txBody>
            <a:bodyPr wrap="square">
              <a:spAutoFit/>
            </a:bodyPr>
            <a:lstStyle/>
            <a:p>
              <a:r>
                <a:rPr lang="fr-FR" sz="800" dirty="0" err="1"/>
                <a:t>Kirrus</a:t>
              </a:r>
              <a:r>
                <a:rPr lang="fr-FR" sz="800" dirty="0"/>
                <a:t>, Books!, CC BY-SA 2.0</a:t>
              </a:r>
            </a:p>
          </p:txBody>
        </p:sp>
        <p:pic>
          <p:nvPicPr>
            <p:cNvPr id="2053" name="Picture 5" descr="F:\seb\présentations 5\pédagogie\Pharma 07 04 2016\ILLUSTRATIONS\Kirrus_Books!_CC BY-SA 2.0.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039041" y="797111"/>
              <a:ext cx="2125247" cy="159393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Connecteur droit avec flèche 26"/>
          <p:cNvCxnSpPr/>
          <p:nvPr/>
        </p:nvCxnSpPr>
        <p:spPr>
          <a:xfrm flipH="1">
            <a:off x="7608169" y="2636912"/>
            <a:ext cx="6877" cy="68222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2" name="ZoneTexte 51"/>
          <p:cNvSpPr txBox="1"/>
          <p:nvPr/>
        </p:nvSpPr>
        <p:spPr>
          <a:xfrm>
            <a:off x="7041270" y="6433211"/>
            <a:ext cx="1503002" cy="36933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dirty="0">
                <a:solidFill>
                  <a:schemeClr val="tx1"/>
                </a:solidFill>
              </a:rPr>
              <a:t>Enseignant</a:t>
            </a:r>
          </a:p>
        </p:txBody>
      </p:sp>
      <p:cxnSp>
        <p:nvCxnSpPr>
          <p:cNvPr id="32" name="Connecteur droit avec flèche 31"/>
          <p:cNvCxnSpPr>
            <a:stCxn id="2053" idx="1"/>
          </p:cNvCxnSpPr>
          <p:nvPr/>
        </p:nvCxnSpPr>
        <p:spPr>
          <a:xfrm flipH="1">
            <a:off x="2927457" y="1594080"/>
            <a:ext cx="3635585" cy="2308545"/>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1" name="Bulle ronde 10"/>
          <p:cNvSpPr/>
          <p:nvPr/>
        </p:nvSpPr>
        <p:spPr>
          <a:xfrm>
            <a:off x="4413745" y="4227809"/>
            <a:ext cx="2088232" cy="1327440"/>
          </a:xfrm>
          <a:prstGeom prst="wedgeEllipseCallout">
            <a:avLst>
              <a:gd name="adj1" fmla="val -58757"/>
              <a:gd name="adj2" fmla="val -76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Voilà ce que j’ai</a:t>
            </a:r>
          </a:p>
          <a:p>
            <a:pPr algn="ctr"/>
            <a:r>
              <a:rPr lang="fr-FR" dirty="0">
                <a:solidFill>
                  <a:schemeClr val="tx1"/>
                </a:solidFill>
              </a:rPr>
              <a:t>appris.</a:t>
            </a:r>
          </a:p>
        </p:txBody>
      </p:sp>
      <p:sp>
        <p:nvSpPr>
          <p:cNvPr id="16" name="Bulle ronde 15"/>
          <p:cNvSpPr/>
          <p:nvPr/>
        </p:nvSpPr>
        <p:spPr>
          <a:xfrm flipH="1">
            <a:off x="4331514" y="3110261"/>
            <a:ext cx="2231505" cy="1121272"/>
          </a:xfrm>
          <a:prstGeom prst="wedgeEllipseCallout">
            <a:avLst>
              <a:gd name="adj1" fmla="val -90231"/>
              <a:gd name="adj2" fmla="val 940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dirty="0">
                <a:solidFill>
                  <a:schemeClr val="tx1"/>
                </a:solidFill>
              </a:rPr>
              <a:t>Qu’avez-vous fait?</a:t>
            </a:r>
          </a:p>
        </p:txBody>
      </p:sp>
      <p:cxnSp>
        <p:nvCxnSpPr>
          <p:cNvPr id="34" name="Connecteur droit avec flèche 33"/>
          <p:cNvCxnSpPr>
            <a:stCxn id="2051" idx="3"/>
          </p:cNvCxnSpPr>
          <p:nvPr/>
        </p:nvCxnSpPr>
        <p:spPr>
          <a:xfrm>
            <a:off x="3895702" y="1882380"/>
            <a:ext cx="3568450" cy="1436753"/>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6" name="Connecteur droit avec flèche 45"/>
          <p:cNvCxnSpPr/>
          <p:nvPr/>
        </p:nvCxnSpPr>
        <p:spPr>
          <a:xfrm flipV="1">
            <a:off x="2495601" y="3305683"/>
            <a:ext cx="1" cy="550959"/>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47" name="Bulle ronde 46"/>
          <p:cNvSpPr/>
          <p:nvPr/>
        </p:nvSpPr>
        <p:spPr>
          <a:xfrm>
            <a:off x="4164237" y="5289110"/>
            <a:ext cx="1641819" cy="1020211"/>
          </a:xfrm>
          <a:prstGeom prst="wedgeEllipseCallout">
            <a:avLst>
              <a:gd name="adj1" fmla="val -74111"/>
              <a:gd name="adj2" fmla="val -753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Voilà ce que j’ai</a:t>
            </a:r>
          </a:p>
          <a:p>
            <a:pPr algn="ctr"/>
            <a:r>
              <a:rPr lang="fr-FR" sz="1600" dirty="0">
                <a:solidFill>
                  <a:schemeClr val="tx1"/>
                </a:solidFill>
              </a:rPr>
              <a:t>compris.</a:t>
            </a:r>
          </a:p>
        </p:txBody>
      </p:sp>
      <p:sp>
        <p:nvSpPr>
          <p:cNvPr id="48" name="Bulle ronde 47"/>
          <p:cNvSpPr/>
          <p:nvPr/>
        </p:nvSpPr>
        <p:spPr>
          <a:xfrm>
            <a:off x="1271465" y="5588608"/>
            <a:ext cx="1641819" cy="1020211"/>
          </a:xfrm>
          <a:prstGeom prst="wedgeEllipseCallout">
            <a:avLst>
              <a:gd name="adj1" fmla="val 16393"/>
              <a:gd name="adj2" fmla="val -990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Voilà ce que j’ai</a:t>
            </a:r>
          </a:p>
          <a:p>
            <a:pPr algn="ctr"/>
            <a:r>
              <a:rPr lang="fr-FR" sz="1600" dirty="0">
                <a:solidFill>
                  <a:schemeClr val="tx1"/>
                </a:solidFill>
              </a:rPr>
              <a:t>fait.</a:t>
            </a:r>
          </a:p>
        </p:txBody>
      </p:sp>
      <p:sp>
        <p:nvSpPr>
          <p:cNvPr id="49" name="Bulle ronde 48"/>
          <p:cNvSpPr/>
          <p:nvPr/>
        </p:nvSpPr>
        <p:spPr>
          <a:xfrm>
            <a:off x="2783633" y="5505134"/>
            <a:ext cx="1641819" cy="1020211"/>
          </a:xfrm>
          <a:prstGeom prst="wedgeEllipseCallout">
            <a:avLst>
              <a:gd name="adj1" fmla="val -30019"/>
              <a:gd name="adj2" fmla="val -890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Voilà ce que je</a:t>
            </a:r>
          </a:p>
          <a:p>
            <a:pPr algn="ctr"/>
            <a:r>
              <a:rPr lang="fr-FR" sz="1600" dirty="0">
                <a:solidFill>
                  <a:schemeClr val="tx1"/>
                </a:solidFill>
              </a:rPr>
              <a:t>sais.</a:t>
            </a:r>
          </a:p>
        </p:txBody>
      </p:sp>
      <p:sp>
        <p:nvSpPr>
          <p:cNvPr id="50" name="Bulle ronde 49"/>
          <p:cNvSpPr/>
          <p:nvPr/>
        </p:nvSpPr>
        <p:spPr>
          <a:xfrm>
            <a:off x="2977993" y="2836431"/>
            <a:ext cx="1641819" cy="1020211"/>
          </a:xfrm>
          <a:prstGeom prst="wedgeEllipseCallout">
            <a:avLst>
              <a:gd name="adj1" fmla="val -25379"/>
              <a:gd name="adj2" fmla="val 864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Je sais ce qu’il me reste à faire!</a:t>
            </a:r>
          </a:p>
        </p:txBody>
      </p:sp>
    </p:spTree>
    <p:extLst>
      <p:ext uri="{BB962C8B-B14F-4D97-AF65-F5344CB8AC3E}">
        <p14:creationId xmlns:p14="http://schemas.microsoft.com/office/powerpoint/2010/main" val="27138718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06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47" grpId="0" animBg="1"/>
      <p:bldP spid="48" grpId="0" animBg="1"/>
      <p:bldP spid="49" grpId="0" animBg="1"/>
      <p:bldP spid="5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8" name="ZoneTexte 27"/>
          <p:cNvSpPr txBox="1"/>
          <p:nvPr/>
        </p:nvSpPr>
        <p:spPr>
          <a:xfrm>
            <a:off x="1982540" y="1108780"/>
            <a:ext cx="5760640" cy="523220"/>
          </a:xfrm>
          <a:prstGeom prst="rect">
            <a:avLst/>
          </a:prstGeom>
          <a:noFill/>
        </p:spPr>
        <p:txBody>
          <a:bodyPr wrap="square" rtlCol="0">
            <a:spAutoFit/>
          </a:bodyPr>
          <a:lstStyle/>
          <a:p>
            <a:r>
              <a:rPr lang="fr-FR" sz="2800" b="1" dirty="0"/>
              <a:t>Conscientisation</a:t>
            </a:r>
          </a:p>
        </p:txBody>
      </p:sp>
      <p:sp>
        <p:nvSpPr>
          <p:cNvPr id="29" name="Rectangle 28"/>
          <p:cNvSpPr/>
          <p:nvPr/>
        </p:nvSpPr>
        <p:spPr>
          <a:xfrm>
            <a:off x="1991544" y="2062590"/>
            <a:ext cx="7848872" cy="2246769"/>
          </a:xfrm>
          <a:prstGeom prst="rect">
            <a:avLst/>
          </a:prstGeom>
        </p:spPr>
        <p:txBody>
          <a:bodyPr wrap="square">
            <a:spAutoFit/>
          </a:bodyPr>
          <a:lstStyle/>
          <a:p>
            <a:pPr fontAlgn="base"/>
            <a:r>
              <a:rPr lang="fr-FR" sz="2800" dirty="0"/>
              <a:t>« Méthode pédagogique par laquelle l'éducateur prend comme support de son enseignement la réalité matérielle et sociale environnant le sujet, de façon à l'impliquer et à le motiver au mieux possible pour son apprentissage. »</a:t>
            </a:r>
          </a:p>
        </p:txBody>
      </p:sp>
      <p:sp>
        <p:nvSpPr>
          <p:cNvPr id="2" name="ZoneTexte 1"/>
          <p:cNvSpPr txBox="1"/>
          <p:nvPr/>
        </p:nvSpPr>
        <p:spPr>
          <a:xfrm>
            <a:off x="7824192" y="4737169"/>
            <a:ext cx="2016224" cy="369332"/>
          </a:xfrm>
          <a:prstGeom prst="rect">
            <a:avLst/>
          </a:prstGeom>
          <a:noFill/>
        </p:spPr>
        <p:txBody>
          <a:bodyPr wrap="square" rtlCol="0">
            <a:spAutoFit/>
          </a:bodyPr>
          <a:lstStyle/>
          <a:p>
            <a:r>
              <a:rPr lang="fr-FR" dirty="0"/>
              <a:t>Larousse, 2016</a:t>
            </a:r>
          </a:p>
        </p:txBody>
      </p:sp>
    </p:spTree>
    <p:extLst>
      <p:ext uri="{BB962C8B-B14F-4D97-AF65-F5344CB8AC3E}">
        <p14:creationId xmlns:p14="http://schemas.microsoft.com/office/powerpoint/2010/main" val="4036355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820640" y="1588150"/>
            <a:ext cx="5760640" cy="523220"/>
          </a:xfrm>
          <a:prstGeom prst="rect">
            <a:avLst/>
          </a:prstGeom>
          <a:noFill/>
        </p:spPr>
        <p:txBody>
          <a:bodyPr wrap="square" rtlCol="0">
            <a:spAutoFit/>
          </a:bodyPr>
          <a:lstStyle/>
          <a:p>
            <a:r>
              <a:rPr lang="fr-FR" sz="2800" b="1" dirty="0"/>
              <a:t>« Effet papillon »</a:t>
            </a:r>
          </a:p>
        </p:txBody>
      </p:sp>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1847528" y="2060849"/>
            <a:ext cx="8352928" cy="1384995"/>
          </a:xfrm>
          <a:prstGeom prst="rect">
            <a:avLst/>
          </a:prstGeom>
        </p:spPr>
        <p:txBody>
          <a:bodyPr wrap="square">
            <a:spAutoFit/>
          </a:bodyPr>
          <a:lstStyle/>
          <a:p>
            <a:r>
              <a:rPr lang="fr-FR" sz="2800" dirty="0"/>
              <a:t>Image selon laquelle une petite perturbation dans un système peut avoir des conséquences considérables et imprévisibles.</a:t>
            </a:r>
          </a:p>
        </p:txBody>
      </p:sp>
      <p:pic>
        <p:nvPicPr>
          <p:cNvPr id="3074" name="Picture 2" descr="F:\seb\présentations 5\ressources utiles\paintsplash - Copi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87888" y="3645024"/>
            <a:ext cx="3888432" cy="29342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12" name="Groupe 11"/>
          <p:cNvGrpSpPr/>
          <p:nvPr/>
        </p:nvGrpSpPr>
        <p:grpSpPr>
          <a:xfrm>
            <a:off x="1703513" y="189012"/>
            <a:ext cx="8712967" cy="503685"/>
            <a:chOff x="0" y="9767"/>
            <a:chExt cx="8712967" cy="503685"/>
          </a:xfrm>
          <a:scene3d>
            <a:camera prst="orthographicFront"/>
            <a:lightRig rig="threePt" dir="t">
              <a:rot lat="0" lon="0" rev="7500000"/>
            </a:lightRig>
          </a:scene3d>
        </p:grpSpPr>
        <p:sp>
          <p:nvSpPr>
            <p:cNvPr id="13" name="Rectangle à coins arrondis 12"/>
            <p:cNvSpPr/>
            <p:nvPr/>
          </p:nvSpPr>
          <p:spPr>
            <a:xfrm>
              <a:off x="0" y="9767"/>
              <a:ext cx="8712967" cy="503685"/>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4" name="Rectangle 13"/>
            <p:cNvSpPr/>
            <p:nvPr/>
          </p:nvSpPr>
          <p:spPr>
            <a:xfrm>
              <a:off x="24588" y="34355"/>
              <a:ext cx="8663791" cy="45450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80010" tIns="80010" rIns="80010" bIns="80010" numCol="1" spcCol="1270" anchor="ctr" anchorCtr="0">
              <a:noAutofit/>
            </a:bodyPr>
            <a:lstStyle/>
            <a:p>
              <a:pPr defTabSz="933450">
                <a:lnSpc>
                  <a:spcPct val="90000"/>
                </a:lnSpc>
                <a:spcBef>
                  <a:spcPct val="0"/>
                </a:spcBef>
                <a:spcAft>
                  <a:spcPct val="35000"/>
                </a:spcAft>
              </a:pPr>
              <a:r>
                <a:rPr lang="fr-FR" sz="2100" dirty="0">
                  <a:solidFill>
                    <a:schemeClr val="tx1"/>
                  </a:solidFill>
                </a:rPr>
                <a:t>Conscientiser à l’ère numérique</a:t>
              </a:r>
              <a:endParaRPr lang="fr-FR" sz="2100" b="1" dirty="0">
                <a:solidFill>
                  <a:schemeClr val="tx1"/>
                </a:solidFill>
              </a:endParaRPr>
            </a:p>
          </p:txBody>
        </p:sp>
      </p:grpSp>
    </p:spTree>
    <p:extLst>
      <p:ext uri="{BB962C8B-B14F-4D97-AF65-F5344CB8AC3E}">
        <p14:creationId xmlns:p14="http://schemas.microsoft.com/office/powerpoint/2010/main" val="5850905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ZoneTexte 1"/>
          <p:cNvSpPr txBox="1"/>
          <p:nvPr/>
        </p:nvSpPr>
        <p:spPr>
          <a:xfrm>
            <a:off x="2042840" y="5818038"/>
            <a:ext cx="8604448" cy="923330"/>
          </a:xfrm>
          <a:prstGeom prst="rect">
            <a:avLst/>
          </a:prstGeom>
          <a:noFill/>
        </p:spPr>
        <p:txBody>
          <a:bodyPr wrap="square" rtlCol="0">
            <a:spAutoFit/>
          </a:bodyPr>
          <a:lstStyle/>
          <a:p>
            <a:pPr marL="285750" indent="-285750">
              <a:buFont typeface="Arial" panose="020B0604020202020204" pitchFamily="34" charset="0"/>
              <a:buChar char="•"/>
            </a:pPr>
            <a:r>
              <a:rPr lang="fr-FR" dirty="0"/>
              <a:t>Conscientiser les </a:t>
            </a:r>
            <a:r>
              <a:rPr lang="fr-FR" dirty="0" smtClean="0"/>
              <a:t>élèves </a:t>
            </a:r>
            <a:r>
              <a:rPr lang="fr-FR" dirty="0"/>
              <a:t>sur les problématiques environnementales</a:t>
            </a:r>
          </a:p>
          <a:p>
            <a:pPr marL="285750" indent="-285750">
              <a:buFont typeface="Arial" panose="020B0604020202020204" pitchFamily="34" charset="0"/>
              <a:buChar char="•"/>
            </a:pPr>
            <a:r>
              <a:rPr lang="fr-FR" dirty="0"/>
              <a:t>Faire émerger une attitude critique </a:t>
            </a:r>
            <a:r>
              <a:rPr lang="fr-FR" b="1" dirty="0"/>
              <a:t>et</a:t>
            </a:r>
            <a:r>
              <a:rPr lang="fr-FR" dirty="0"/>
              <a:t> agissante</a:t>
            </a:r>
          </a:p>
          <a:p>
            <a:pPr marL="285750" indent="-285750">
              <a:buFont typeface="Arial" panose="020B0604020202020204" pitchFamily="34" charset="0"/>
              <a:buChar char="•"/>
            </a:pPr>
            <a:r>
              <a:rPr lang="fr-FR" dirty="0"/>
              <a:t>Suggérer une méthodologie de l’agir, rationnelle et responsable</a:t>
            </a:r>
          </a:p>
        </p:txBody>
      </p:sp>
      <p:pic>
        <p:nvPicPr>
          <p:cNvPr id="5122"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12698" t="19043" r="58730" b="46973"/>
          <a:stretch/>
        </p:blipFill>
        <p:spPr bwMode="auto">
          <a:xfrm>
            <a:off x="2135560" y="3638836"/>
            <a:ext cx="4467944" cy="2056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Connecteur droit avec flèche 12"/>
          <p:cNvCxnSpPr/>
          <p:nvPr/>
        </p:nvCxnSpPr>
        <p:spPr>
          <a:xfrm>
            <a:off x="6312024" y="4286907"/>
            <a:ext cx="64807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7" name="ZoneTexte 16"/>
          <p:cNvSpPr txBox="1"/>
          <p:nvPr/>
        </p:nvSpPr>
        <p:spPr>
          <a:xfrm>
            <a:off x="7032104" y="3751292"/>
            <a:ext cx="3384376" cy="646331"/>
          </a:xfrm>
          <a:prstGeom prst="rect">
            <a:avLst/>
          </a:prstGeom>
          <a:noFill/>
        </p:spPr>
        <p:txBody>
          <a:bodyPr wrap="square" rtlCol="0">
            <a:spAutoFit/>
          </a:bodyPr>
          <a:lstStyle/>
          <a:p>
            <a:r>
              <a:rPr lang="fr-FR" dirty="0"/>
              <a:t>Convaincre les </a:t>
            </a:r>
            <a:r>
              <a:rPr lang="fr-FR" dirty="0" smtClean="0"/>
              <a:t>élèves </a:t>
            </a:r>
            <a:r>
              <a:rPr lang="fr-FR" dirty="0"/>
              <a:t>de la réalité du changement climatique…</a:t>
            </a:r>
          </a:p>
        </p:txBody>
      </p:sp>
      <p:sp>
        <p:nvSpPr>
          <p:cNvPr id="28" name="Rectangle 27"/>
          <p:cNvSpPr/>
          <p:nvPr/>
        </p:nvSpPr>
        <p:spPr>
          <a:xfrm>
            <a:off x="2135560" y="5407476"/>
            <a:ext cx="4572000" cy="215444"/>
          </a:xfrm>
          <a:prstGeom prst="rect">
            <a:avLst/>
          </a:prstGeom>
        </p:spPr>
        <p:txBody>
          <a:bodyPr>
            <a:spAutoFit/>
          </a:bodyPr>
          <a:lstStyle/>
          <a:p>
            <a:r>
              <a:rPr lang="fr-FR" sz="800" dirty="0"/>
              <a:t> ADEME (2014) Les représentations sociales de l'effet de serre et du réchauffement climatique.</a:t>
            </a:r>
          </a:p>
        </p:txBody>
      </p:sp>
      <p:sp>
        <p:nvSpPr>
          <p:cNvPr id="29" name="Rectangle 28"/>
          <p:cNvSpPr/>
          <p:nvPr/>
        </p:nvSpPr>
        <p:spPr>
          <a:xfrm>
            <a:off x="7044284" y="4689138"/>
            <a:ext cx="3444205" cy="646331"/>
          </a:xfrm>
          <a:prstGeom prst="rect">
            <a:avLst/>
          </a:prstGeom>
        </p:spPr>
        <p:txBody>
          <a:bodyPr wrap="square">
            <a:spAutoFit/>
          </a:bodyPr>
          <a:lstStyle/>
          <a:p>
            <a:r>
              <a:rPr lang="fr-FR" dirty="0"/>
              <a:t>…et de la réalité du climato-scepticisme!</a:t>
            </a:r>
          </a:p>
        </p:txBody>
      </p:sp>
      <p:pic>
        <p:nvPicPr>
          <p:cNvPr id="6146" name="Picture 2" descr="F:\seb\présentations 5\pédagogie\Pharma 07 04 2016\ILLUSTRATIONS\clim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73991" y="937006"/>
            <a:ext cx="4391083" cy="2628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60783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847528" y="1196752"/>
            <a:ext cx="5760640" cy="369332"/>
          </a:xfrm>
          <a:prstGeom prst="rect">
            <a:avLst/>
          </a:prstGeom>
          <a:noFill/>
        </p:spPr>
        <p:txBody>
          <a:bodyPr wrap="square" rtlCol="0">
            <a:spAutoFit/>
          </a:bodyPr>
          <a:lstStyle/>
          <a:p>
            <a:r>
              <a:rPr lang="fr-FR" b="1" dirty="0"/>
              <a:t>Projet « Effet papillon </a:t>
            </a:r>
            <a:r>
              <a:rPr lang="fr-FR" b="1" dirty="0" smtClean="0"/>
              <a:t>» (2016-2017)</a:t>
            </a:r>
            <a:endParaRPr lang="fr-FR" b="1" dirty="0"/>
          </a:p>
        </p:txBody>
      </p:sp>
      <p:graphicFrame>
        <p:nvGraphicFramePr>
          <p:cNvPr id="9" name="Diagramme 8"/>
          <p:cNvGraphicFramePr/>
          <p:nvPr>
            <p:extLst>
              <p:ext uri="{D42A27DB-BD31-4B8C-83A1-F6EECF244321}">
                <p14:modId xmlns:p14="http://schemas.microsoft.com/office/powerpoint/2010/main" val="2469178392"/>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ZoneTexte 3"/>
          <p:cNvSpPr txBox="1"/>
          <p:nvPr/>
        </p:nvSpPr>
        <p:spPr>
          <a:xfrm>
            <a:off x="2207568" y="1690936"/>
            <a:ext cx="1080120" cy="307777"/>
          </a:xfrm>
          <a:prstGeom prst="rect">
            <a:avLst/>
          </a:prstGeom>
          <a:noFill/>
        </p:spPr>
        <p:txBody>
          <a:bodyPr wrap="square" rtlCol="0">
            <a:spAutoFit/>
          </a:bodyPr>
          <a:lstStyle/>
          <a:p>
            <a:r>
              <a:rPr lang="fr-FR" sz="1400" b="1" dirty="0"/>
              <a:t>1 idée</a:t>
            </a:r>
          </a:p>
        </p:txBody>
      </p:sp>
      <p:sp>
        <p:nvSpPr>
          <p:cNvPr id="7" name="ZoneTexte 6"/>
          <p:cNvSpPr txBox="1"/>
          <p:nvPr/>
        </p:nvSpPr>
        <p:spPr>
          <a:xfrm>
            <a:off x="1487488" y="2064375"/>
            <a:ext cx="2880320" cy="738664"/>
          </a:xfrm>
          <a:prstGeom prst="rect">
            <a:avLst/>
          </a:prstGeom>
          <a:noFill/>
        </p:spPr>
        <p:txBody>
          <a:bodyPr wrap="square" rtlCol="0">
            <a:spAutoFit/>
          </a:bodyPr>
          <a:lstStyle/>
          <a:p>
            <a:r>
              <a:rPr lang="fr-FR" sz="1400" dirty="0"/>
              <a:t>« Imaginez une action</a:t>
            </a:r>
          </a:p>
          <a:p>
            <a:r>
              <a:rPr lang="fr-FR" sz="1400" dirty="0"/>
              <a:t>permettant de réduire notre influence sur le climat »</a:t>
            </a:r>
          </a:p>
        </p:txBody>
      </p:sp>
      <p:cxnSp>
        <p:nvCxnSpPr>
          <p:cNvPr id="10" name="Connecteur droit avec flèche 9"/>
          <p:cNvCxnSpPr/>
          <p:nvPr/>
        </p:nvCxnSpPr>
        <p:spPr>
          <a:xfrm>
            <a:off x="4223792" y="2433707"/>
            <a:ext cx="54006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8" name="Groupe 7"/>
          <p:cNvGrpSpPr/>
          <p:nvPr/>
        </p:nvGrpSpPr>
        <p:grpSpPr>
          <a:xfrm>
            <a:off x="4781854" y="1700808"/>
            <a:ext cx="2934326" cy="1071622"/>
            <a:chOff x="3257854" y="1700808"/>
            <a:chExt cx="2934326" cy="1071622"/>
          </a:xfrm>
        </p:grpSpPr>
        <p:sp>
          <p:nvSpPr>
            <p:cNvPr id="15" name="ZoneTexte 14"/>
            <p:cNvSpPr txBox="1"/>
            <p:nvPr/>
          </p:nvSpPr>
          <p:spPr>
            <a:xfrm>
              <a:off x="3617894" y="1700808"/>
              <a:ext cx="1584176" cy="307777"/>
            </a:xfrm>
            <a:prstGeom prst="rect">
              <a:avLst/>
            </a:prstGeom>
            <a:noFill/>
          </p:spPr>
          <p:txBody>
            <a:bodyPr wrap="square" rtlCol="0">
              <a:spAutoFit/>
            </a:bodyPr>
            <a:lstStyle/>
            <a:p>
              <a:r>
                <a:rPr lang="fr-FR" sz="1400" b="1" dirty="0"/>
                <a:t>28 projets</a:t>
              </a:r>
            </a:p>
          </p:txBody>
        </p:sp>
        <p:sp>
          <p:nvSpPr>
            <p:cNvPr id="16" name="ZoneTexte 15"/>
            <p:cNvSpPr txBox="1"/>
            <p:nvPr/>
          </p:nvSpPr>
          <p:spPr>
            <a:xfrm>
              <a:off x="3257854" y="2033766"/>
              <a:ext cx="2448272" cy="738664"/>
            </a:xfrm>
            <a:prstGeom prst="rect">
              <a:avLst/>
            </a:prstGeom>
            <a:noFill/>
          </p:spPr>
          <p:txBody>
            <a:bodyPr wrap="square" rtlCol="0">
              <a:spAutoFit/>
            </a:bodyPr>
            <a:lstStyle/>
            <a:p>
              <a:r>
                <a:rPr lang="fr-FR" sz="1400" dirty="0"/>
                <a:t>Energie, transport, alimentation, santé, bien-être, consommation</a:t>
              </a:r>
            </a:p>
          </p:txBody>
        </p:sp>
        <p:cxnSp>
          <p:nvCxnSpPr>
            <p:cNvPr id="26" name="Connecteur droit avec flèche 25"/>
            <p:cNvCxnSpPr/>
            <p:nvPr/>
          </p:nvCxnSpPr>
          <p:spPr>
            <a:xfrm>
              <a:off x="5652120" y="2433707"/>
              <a:ext cx="54006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1" name="Groupe 10"/>
          <p:cNvGrpSpPr/>
          <p:nvPr/>
        </p:nvGrpSpPr>
        <p:grpSpPr>
          <a:xfrm>
            <a:off x="7716180" y="1690935"/>
            <a:ext cx="2952328" cy="2029973"/>
            <a:chOff x="6192180" y="1690934"/>
            <a:chExt cx="2952328" cy="2029973"/>
          </a:xfrm>
        </p:grpSpPr>
        <p:sp>
          <p:nvSpPr>
            <p:cNvPr id="18" name="ZoneTexte 17"/>
            <p:cNvSpPr txBox="1"/>
            <p:nvPr/>
          </p:nvSpPr>
          <p:spPr>
            <a:xfrm>
              <a:off x="6192180" y="1690934"/>
              <a:ext cx="2880320" cy="307777"/>
            </a:xfrm>
            <a:prstGeom prst="rect">
              <a:avLst/>
            </a:prstGeom>
            <a:noFill/>
          </p:spPr>
          <p:txBody>
            <a:bodyPr wrap="square" rtlCol="0">
              <a:spAutoFit/>
            </a:bodyPr>
            <a:lstStyle/>
            <a:p>
              <a:r>
                <a:rPr lang="fr-FR" sz="1400" b="1" dirty="0"/>
                <a:t>130 </a:t>
              </a:r>
              <a:r>
                <a:rPr lang="fr-FR" sz="1400" b="1" dirty="0" smtClean="0"/>
                <a:t>étudiants </a:t>
              </a:r>
              <a:r>
                <a:rPr lang="fr-FR" sz="1400" b="1" dirty="0"/>
                <a:t>mobilisés</a:t>
              </a:r>
            </a:p>
          </p:txBody>
        </p:sp>
        <p:sp>
          <p:nvSpPr>
            <p:cNvPr id="20" name="ZoneTexte 19"/>
            <p:cNvSpPr txBox="1"/>
            <p:nvPr/>
          </p:nvSpPr>
          <p:spPr>
            <a:xfrm>
              <a:off x="6264188" y="1998711"/>
              <a:ext cx="2880320" cy="954107"/>
            </a:xfrm>
            <a:prstGeom prst="rect">
              <a:avLst/>
            </a:prstGeom>
            <a:noFill/>
          </p:spPr>
          <p:txBody>
            <a:bodyPr wrap="square" rtlCol="0">
              <a:spAutoFit/>
            </a:bodyPr>
            <a:lstStyle/>
            <a:p>
              <a:r>
                <a:rPr lang="fr-FR" sz="1400" dirty="0"/>
                <a:t>Ateliers, expos photos, sondages, jeu, interventions en école, vidéo, nettoyage collectif, ballades guidées, enquête</a:t>
              </a:r>
            </a:p>
          </p:txBody>
        </p:sp>
        <p:cxnSp>
          <p:nvCxnSpPr>
            <p:cNvPr id="27" name="Connecteur droit avec flèche 26"/>
            <p:cNvCxnSpPr/>
            <p:nvPr/>
          </p:nvCxnSpPr>
          <p:spPr>
            <a:xfrm flipH="1">
              <a:off x="6516216" y="3284984"/>
              <a:ext cx="421475" cy="4359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19" name="ZoneTexte 18"/>
          <p:cNvSpPr txBox="1"/>
          <p:nvPr/>
        </p:nvSpPr>
        <p:spPr>
          <a:xfrm>
            <a:off x="4367809" y="5502152"/>
            <a:ext cx="3400205" cy="523220"/>
          </a:xfrm>
          <a:prstGeom prst="rect">
            <a:avLst/>
          </a:prstGeom>
          <a:noFill/>
        </p:spPr>
        <p:txBody>
          <a:bodyPr wrap="square" rtlCol="0">
            <a:spAutoFit/>
          </a:bodyPr>
          <a:lstStyle/>
          <a:p>
            <a:r>
              <a:rPr lang="fr-FR" sz="2800" b="1" dirty="0"/>
              <a:t>Conséquences?</a:t>
            </a:r>
          </a:p>
        </p:txBody>
      </p:sp>
      <p:grpSp>
        <p:nvGrpSpPr>
          <p:cNvPr id="12" name="Groupe 11"/>
          <p:cNvGrpSpPr/>
          <p:nvPr/>
        </p:nvGrpSpPr>
        <p:grpSpPr>
          <a:xfrm>
            <a:off x="5735960" y="3851017"/>
            <a:ext cx="4680520" cy="1521027"/>
            <a:chOff x="4409982" y="3851016"/>
            <a:chExt cx="4680520" cy="1521027"/>
          </a:xfrm>
        </p:grpSpPr>
        <p:sp>
          <p:nvSpPr>
            <p:cNvPr id="21" name="ZoneTexte 20"/>
            <p:cNvSpPr txBox="1"/>
            <p:nvPr/>
          </p:nvSpPr>
          <p:spPr>
            <a:xfrm>
              <a:off x="4409982" y="3851016"/>
              <a:ext cx="4680520" cy="307777"/>
            </a:xfrm>
            <a:prstGeom prst="rect">
              <a:avLst/>
            </a:prstGeom>
            <a:noFill/>
          </p:spPr>
          <p:txBody>
            <a:bodyPr wrap="square" rtlCol="0">
              <a:spAutoFit/>
            </a:bodyPr>
            <a:lstStyle/>
            <a:p>
              <a:r>
                <a:rPr lang="fr-FR" sz="1400" b="1" dirty="0"/>
                <a:t>Des milliers de personnes sensibilisées</a:t>
              </a:r>
            </a:p>
          </p:txBody>
        </p:sp>
        <p:sp>
          <p:nvSpPr>
            <p:cNvPr id="22" name="ZoneTexte 21"/>
            <p:cNvSpPr txBox="1"/>
            <p:nvPr/>
          </p:nvSpPr>
          <p:spPr>
            <a:xfrm>
              <a:off x="5199896" y="4221088"/>
              <a:ext cx="2324432" cy="738664"/>
            </a:xfrm>
            <a:prstGeom prst="rect">
              <a:avLst/>
            </a:prstGeom>
            <a:noFill/>
          </p:spPr>
          <p:txBody>
            <a:bodyPr wrap="square" rtlCol="0">
              <a:spAutoFit/>
            </a:bodyPr>
            <a:lstStyle/>
            <a:p>
              <a:r>
                <a:rPr lang="fr-FR" sz="1400" dirty="0"/>
                <a:t>Passants, internautes, familles, amis, élèves, enseignants</a:t>
              </a:r>
            </a:p>
          </p:txBody>
        </p:sp>
        <p:cxnSp>
          <p:nvCxnSpPr>
            <p:cNvPr id="24" name="Connecteur droit avec flèche 23"/>
            <p:cNvCxnSpPr/>
            <p:nvPr/>
          </p:nvCxnSpPr>
          <p:spPr>
            <a:xfrm flipH="1">
              <a:off x="4574174" y="4936120"/>
              <a:ext cx="421475" cy="4359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854543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666" y="1600199"/>
            <a:ext cx="5859334" cy="3903781"/>
          </a:xfrm>
          <a:prstGeom prst="rect">
            <a:avLst/>
          </a:prstGeom>
        </p:spPr>
      </p:pic>
      <p:sp>
        <p:nvSpPr>
          <p:cNvPr id="5" name="Rectangle 4"/>
          <p:cNvSpPr/>
          <p:nvPr/>
        </p:nvSpPr>
        <p:spPr>
          <a:xfrm>
            <a:off x="5304642" y="5503980"/>
            <a:ext cx="795411" cy="246221"/>
          </a:xfrm>
          <a:prstGeom prst="rect">
            <a:avLst/>
          </a:prstGeom>
        </p:spPr>
        <p:txBody>
          <a:bodyPr wrap="none">
            <a:spAutoFit/>
          </a:bodyPr>
          <a:lstStyle/>
          <a:p>
            <a:r>
              <a:rPr lang="fr-FR" sz="1000" dirty="0"/>
              <a:t>formiris.org</a:t>
            </a:r>
          </a:p>
        </p:txBody>
      </p:sp>
      <p:sp>
        <p:nvSpPr>
          <p:cNvPr id="6" name="Rectangle 5"/>
          <p:cNvSpPr/>
          <p:nvPr/>
        </p:nvSpPr>
        <p:spPr>
          <a:xfrm>
            <a:off x="6219643" y="2144876"/>
            <a:ext cx="5609228" cy="369332"/>
          </a:xfrm>
          <a:prstGeom prst="rect">
            <a:avLst/>
          </a:prstGeom>
        </p:spPr>
        <p:txBody>
          <a:bodyPr wrap="none">
            <a:spAutoFit/>
          </a:bodyPr>
          <a:lstStyle/>
          <a:p>
            <a:pPr marL="457200" indent="-457200" algn="ctr">
              <a:buFont typeface="Arial" panose="020B0604020202020204" pitchFamily="34" charset="0"/>
              <a:buAutoNum type="arabicPeriod"/>
            </a:pPr>
            <a:r>
              <a:rPr lang="fr-FR" dirty="0">
                <a:solidFill>
                  <a:srgbClr val="000000"/>
                </a:solidFill>
                <a:latin typeface="Futura MdCn BT"/>
              </a:rPr>
              <a:t>La transmission du savoir par la conscientisation</a:t>
            </a:r>
          </a:p>
        </p:txBody>
      </p:sp>
    </p:spTree>
    <p:extLst>
      <p:ext uri="{BB962C8B-B14F-4D97-AF65-F5344CB8AC3E}">
        <p14:creationId xmlns:p14="http://schemas.microsoft.com/office/powerpoint/2010/main" val="20467746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3936" y="6030892"/>
            <a:ext cx="5166320" cy="369332"/>
          </a:xfrm>
          <a:prstGeom prst="rect">
            <a:avLst/>
          </a:prstGeom>
        </p:spPr>
        <p:txBody>
          <a:bodyPr wrap="square">
            <a:spAutoFit/>
          </a:bodyPr>
          <a:lstStyle/>
          <a:p>
            <a:pPr algn="ctr"/>
            <a:r>
              <a:rPr lang="fr-FR" dirty="0">
                <a:hlinkClick r:id="rId3"/>
              </a:rPr>
              <a:t>https://madmagz.com/magazine/659642</a:t>
            </a:r>
            <a:endParaRPr lang="fr-FR" dirty="0"/>
          </a:p>
        </p:txBody>
      </p:sp>
      <p:pic>
        <p:nvPicPr>
          <p:cNvPr id="51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1701"/>
          <a:stretch/>
        </p:blipFill>
        <p:spPr bwMode="auto">
          <a:xfrm>
            <a:off x="2855640" y="889522"/>
            <a:ext cx="6408712" cy="5134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Diagramme 4"/>
          <p:cNvGraphicFramePr/>
          <p:nvPr>
            <p:extLst>
              <p:ext uri="{D42A27DB-BD31-4B8C-83A1-F6EECF244321}">
                <p14:modId xmlns:p14="http://schemas.microsoft.com/office/powerpoint/2010/main" val="1254953437"/>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3218914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seb\Développement durable\Zéro déchets\atelier zero dechet\2015 01 14 forum dechet IUT\Imag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113" y="980728"/>
            <a:ext cx="3767138" cy="5368926"/>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910" t="6146"/>
          <a:stretch/>
        </p:blipFill>
        <p:spPr bwMode="auto">
          <a:xfrm>
            <a:off x="7032104" y="4420098"/>
            <a:ext cx="2423256" cy="1869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978945" y="6488668"/>
            <a:ext cx="3712876" cy="369332"/>
          </a:xfrm>
          <a:prstGeom prst="rect">
            <a:avLst/>
          </a:prstGeom>
        </p:spPr>
        <p:txBody>
          <a:bodyPr wrap="none">
            <a:spAutoFit/>
          </a:bodyPr>
          <a:lstStyle/>
          <a:p>
            <a:r>
              <a:rPr lang="fr-FR" dirty="0">
                <a:hlinkClick r:id="rId4"/>
              </a:rPr>
              <a:t>https://lite6.framapad.org/p/Dechets</a:t>
            </a:r>
            <a:endParaRPr lang="fr-FR" dirty="0"/>
          </a:p>
        </p:txBody>
      </p:sp>
      <p:pic>
        <p:nvPicPr>
          <p:cNvPr id="4100" name="Picture 4" descr="C:\Users\utilisateur\Documents\Mes fichiers reçus\2016-01-14 18.55.4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28048" y="224485"/>
            <a:ext cx="2140971" cy="1605728"/>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utilisateur\Documents\Mes fichiers reçus\2016-01-14 18.56.4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94864" y="228829"/>
            <a:ext cx="1873137" cy="140485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utilisateur\Documents\Mes fichiers reçus\2016-01-14 19.36.5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98532" y="2051618"/>
            <a:ext cx="2667170" cy="200037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Diagramme 9"/>
          <p:cNvGraphicFramePr/>
          <p:nvPr>
            <p:extLst>
              <p:ext uri="{D42A27DB-BD31-4B8C-83A1-F6EECF244321}">
                <p14:modId xmlns:p14="http://schemas.microsoft.com/office/powerpoint/2010/main" val="2082584124"/>
              </p:ext>
            </p:extLst>
          </p:nvPr>
        </p:nvGraphicFramePr>
        <p:xfrm>
          <a:off x="1703514" y="188640"/>
          <a:ext cx="4487738" cy="5232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5129258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79872" y="5229200"/>
            <a:ext cx="6319502" cy="646331"/>
          </a:xfrm>
          <a:prstGeom prst="rect">
            <a:avLst/>
          </a:prstGeom>
        </p:spPr>
        <p:txBody>
          <a:bodyPr wrap="square">
            <a:spAutoFit/>
          </a:bodyPr>
          <a:lstStyle/>
          <a:p>
            <a:r>
              <a:rPr lang="fr-FR" dirty="0">
                <a:hlinkClick r:id="rId2"/>
              </a:rPr>
              <a:t>https://youtu.be/iJQdo1kLiis?list=UUP8oU_ocFXa2TqlCwB4P3fA</a:t>
            </a:r>
            <a:endParaRPr lang="fr-FR" dirty="0"/>
          </a:p>
          <a:p>
            <a:endParaRPr lang="fr-FR"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549" b="10937"/>
          <a:stretch/>
        </p:blipFill>
        <p:spPr bwMode="auto">
          <a:xfrm>
            <a:off x="3043238" y="885800"/>
            <a:ext cx="6105525"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Diagramme 5"/>
          <p:cNvGraphicFramePr/>
          <p:nvPr>
            <p:extLst>
              <p:ext uri="{D42A27DB-BD31-4B8C-83A1-F6EECF244321}">
                <p14:modId xmlns:p14="http://schemas.microsoft.com/office/powerpoint/2010/main" val="219676883"/>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99068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ZoneTexte 1"/>
          <p:cNvSpPr txBox="1"/>
          <p:nvPr/>
        </p:nvSpPr>
        <p:spPr>
          <a:xfrm>
            <a:off x="2855640" y="1700808"/>
            <a:ext cx="7056784" cy="1477328"/>
          </a:xfrm>
          <a:prstGeom prst="rect">
            <a:avLst/>
          </a:prstGeom>
          <a:noFill/>
        </p:spPr>
        <p:txBody>
          <a:bodyPr wrap="square" rtlCol="0">
            <a:spAutoFit/>
          </a:bodyPr>
          <a:lstStyle/>
          <a:p>
            <a:pPr marL="285750" indent="-285750">
              <a:buFont typeface="Arial" panose="020B0604020202020204" pitchFamily="34" charset="0"/>
              <a:buChar char="•"/>
            </a:pPr>
            <a:r>
              <a:rPr lang="fr-FR" dirty="0"/>
              <a:t>Forte adhésion des </a:t>
            </a:r>
            <a:r>
              <a:rPr lang="fr-FR" dirty="0" smtClean="0"/>
              <a:t>élèves </a:t>
            </a:r>
            <a:r>
              <a:rPr lang="fr-FR" dirty="0"/>
              <a:t>aux initiatives de conscientisation</a:t>
            </a:r>
          </a:p>
          <a:p>
            <a:pPr marL="285750" indent="-285750">
              <a:buFont typeface="Arial" panose="020B0604020202020204" pitchFamily="34" charset="0"/>
              <a:buChar char="•"/>
            </a:pPr>
            <a:r>
              <a:rPr lang="fr-FR" dirty="0"/>
              <a:t>Exercice de confrontation avec le réel </a:t>
            </a:r>
            <a:r>
              <a:rPr lang="fr-FR" dirty="0" smtClean="0"/>
              <a:t>(être confronté à ses limites…)</a:t>
            </a:r>
            <a:endParaRPr lang="fr-FR" dirty="0"/>
          </a:p>
          <a:p>
            <a:pPr marL="285750" indent="-285750">
              <a:buFont typeface="Arial" panose="020B0604020202020204" pitchFamily="34" charset="0"/>
              <a:buChar char="•"/>
            </a:pPr>
            <a:r>
              <a:rPr lang="fr-FR" dirty="0" smtClean="0"/>
              <a:t>Diminution </a:t>
            </a:r>
            <a:r>
              <a:rPr lang="fr-FR" dirty="0"/>
              <a:t>notable de </a:t>
            </a:r>
            <a:r>
              <a:rPr lang="fr-FR" dirty="0" smtClean="0"/>
              <a:t>l’absentéisme/décrochage</a:t>
            </a:r>
          </a:p>
          <a:p>
            <a:pPr marL="285750" indent="-285750">
              <a:buFont typeface="Arial" panose="020B0604020202020204" pitchFamily="34" charset="0"/>
              <a:buChar char="•"/>
            </a:pPr>
            <a:endParaRPr lang="fr-FR" dirty="0" smtClean="0"/>
          </a:p>
          <a:p>
            <a:pPr marL="285750" indent="-285750">
              <a:buFont typeface="Arial" panose="020B0604020202020204" pitchFamily="34" charset="0"/>
              <a:buChar char="•"/>
            </a:pPr>
            <a:r>
              <a:rPr lang="fr-FR" dirty="0" smtClean="0"/>
              <a:t>La </a:t>
            </a:r>
            <a:r>
              <a:rPr lang="fr-FR" dirty="0"/>
              <a:t>pédagogie de l’agir est émancipatrice</a:t>
            </a:r>
          </a:p>
        </p:txBody>
      </p:sp>
      <p:sp>
        <p:nvSpPr>
          <p:cNvPr id="3" name="Rectangle 2"/>
          <p:cNvSpPr/>
          <p:nvPr/>
        </p:nvSpPr>
        <p:spPr>
          <a:xfrm>
            <a:off x="5087888" y="4441145"/>
            <a:ext cx="4572000" cy="923330"/>
          </a:xfrm>
          <a:prstGeom prst="rect">
            <a:avLst/>
          </a:prstGeom>
        </p:spPr>
        <p:txBody>
          <a:bodyPr>
            <a:spAutoFit/>
          </a:bodyPr>
          <a:lstStyle/>
          <a:p>
            <a:pPr algn="r"/>
            <a:r>
              <a:rPr lang="fr-FR" i="1" dirty="0">
                <a:solidFill>
                  <a:schemeClr val="accent5">
                    <a:lumMod val="10000"/>
                  </a:schemeClr>
                </a:solidFill>
              </a:rPr>
              <a:t>« L’homme libre est celui qui n’a pas peur d’aller au bout de sa pensée. »</a:t>
            </a:r>
            <a:endParaRPr lang="fr-FR" i="1" dirty="0"/>
          </a:p>
          <a:p>
            <a:pPr algn="r"/>
            <a:r>
              <a:rPr lang="fr-FR" dirty="0"/>
              <a:t>Léon Blum.</a:t>
            </a:r>
          </a:p>
        </p:txBody>
      </p:sp>
    </p:spTree>
    <p:extLst>
      <p:ext uri="{BB962C8B-B14F-4D97-AF65-F5344CB8AC3E}">
        <p14:creationId xmlns:p14="http://schemas.microsoft.com/office/powerpoint/2010/main" val="8295404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92598" y="1153778"/>
            <a:ext cx="11933498" cy="1846659"/>
          </a:xfrm>
          <a:prstGeom prst="rect">
            <a:avLst/>
          </a:prstGeom>
        </p:spPr>
        <p:txBody>
          <a:bodyPr wrap="square">
            <a:spAutoFit/>
          </a:bodyPr>
          <a:lstStyle/>
          <a:p>
            <a:r>
              <a:rPr lang="fr-FR" dirty="0" smtClean="0"/>
              <a:t>Exercice #2: </a:t>
            </a:r>
            <a:r>
              <a:rPr lang="fr-FR" b="1" dirty="0" smtClean="0"/>
              <a:t>5 minutes</a:t>
            </a:r>
            <a:endParaRPr lang="fr-FR" b="1" dirty="0"/>
          </a:p>
          <a:p>
            <a:pPr marL="355600"/>
            <a:endParaRPr lang="fr-FR" sz="2400" dirty="0" smtClean="0"/>
          </a:p>
          <a:p>
            <a:pPr marL="355600"/>
            <a:r>
              <a:rPr lang="fr-FR" sz="2400" dirty="0" smtClean="0"/>
              <a:t>Débat:</a:t>
            </a:r>
          </a:p>
          <a:p>
            <a:pPr marL="355600" algn="ctr"/>
            <a:r>
              <a:rPr lang="fr-FR" sz="2400" dirty="0" smtClean="0"/>
              <a:t>Quelle place donner à l’action dans l’éducation?</a:t>
            </a:r>
            <a:endParaRPr lang="fr-FR" sz="2400" dirty="0"/>
          </a:p>
          <a:p>
            <a:pPr marL="355600"/>
            <a:endParaRPr lang="fr-FR" sz="2400" dirty="0" smtClean="0"/>
          </a:p>
        </p:txBody>
      </p:sp>
    </p:spTree>
    <p:extLst>
      <p:ext uri="{BB962C8B-B14F-4D97-AF65-F5344CB8AC3E}">
        <p14:creationId xmlns:p14="http://schemas.microsoft.com/office/powerpoint/2010/main" val="924972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666" y="1600199"/>
            <a:ext cx="5859334" cy="3903781"/>
          </a:xfrm>
          <a:prstGeom prst="rect">
            <a:avLst/>
          </a:prstGeom>
        </p:spPr>
      </p:pic>
      <p:sp>
        <p:nvSpPr>
          <p:cNvPr id="5" name="Rectangle 4"/>
          <p:cNvSpPr/>
          <p:nvPr/>
        </p:nvSpPr>
        <p:spPr>
          <a:xfrm>
            <a:off x="5304642" y="5503980"/>
            <a:ext cx="795411" cy="246221"/>
          </a:xfrm>
          <a:prstGeom prst="rect">
            <a:avLst/>
          </a:prstGeom>
        </p:spPr>
        <p:txBody>
          <a:bodyPr wrap="none">
            <a:spAutoFit/>
          </a:bodyPr>
          <a:lstStyle/>
          <a:p>
            <a:r>
              <a:rPr lang="fr-FR" sz="1000" dirty="0"/>
              <a:t>formiris.org</a:t>
            </a:r>
          </a:p>
        </p:txBody>
      </p:sp>
      <p:sp>
        <p:nvSpPr>
          <p:cNvPr id="6" name="Rectangle 5"/>
          <p:cNvSpPr/>
          <p:nvPr/>
        </p:nvSpPr>
        <p:spPr>
          <a:xfrm>
            <a:off x="7136560" y="2144876"/>
            <a:ext cx="3775394" cy="369332"/>
          </a:xfrm>
          <a:prstGeom prst="rect">
            <a:avLst/>
          </a:prstGeom>
        </p:spPr>
        <p:txBody>
          <a:bodyPr wrap="none">
            <a:spAutoFit/>
          </a:bodyPr>
          <a:lstStyle/>
          <a:p>
            <a:pPr algn="ctr"/>
            <a:r>
              <a:rPr lang="fr-FR" dirty="0" smtClean="0">
                <a:solidFill>
                  <a:srgbClr val="000000"/>
                </a:solidFill>
                <a:latin typeface="Futura MdCn BT"/>
              </a:rPr>
              <a:t>2. La </a:t>
            </a:r>
            <a:r>
              <a:rPr lang="fr-FR" dirty="0">
                <a:solidFill>
                  <a:srgbClr val="000000"/>
                </a:solidFill>
                <a:latin typeface="Futura MdCn BT"/>
              </a:rPr>
              <a:t>pédagogie de l’agir chez ZDT</a:t>
            </a:r>
          </a:p>
        </p:txBody>
      </p:sp>
    </p:spTree>
    <p:extLst>
      <p:ext uri="{BB962C8B-B14F-4D97-AF65-F5344CB8AC3E}">
        <p14:creationId xmlns:p14="http://schemas.microsoft.com/office/powerpoint/2010/main" val="23856945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ext uri="{D42A27DB-BD31-4B8C-83A1-F6EECF244321}">
                <p14:modId xmlns:p14="http://schemas.microsoft.com/office/powerpoint/2010/main" val="513982563"/>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ZoneTexte 1"/>
          <p:cNvSpPr txBox="1"/>
          <p:nvPr/>
        </p:nvSpPr>
        <p:spPr>
          <a:xfrm>
            <a:off x="1703512" y="1528030"/>
            <a:ext cx="8969251" cy="3139321"/>
          </a:xfrm>
          <a:prstGeom prst="rect">
            <a:avLst/>
          </a:prstGeom>
          <a:noFill/>
        </p:spPr>
        <p:txBody>
          <a:bodyPr wrap="square" rtlCol="0">
            <a:spAutoFit/>
          </a:bodyPr>
          <a:lstStyle/>
          <a:p>
            <a:r>
              <a:rPr lang="fr-FR" dirty="0" smtClean="0"/>
              <a:t>Cadre pédagogique: Pédagogie de l’agir</a:t>
            </a:r>
          </a:p>
          <a:p>
            <a:pPr marL="285750" indent="-285750">
              <a:buFont typeface="Arial" panose="020B0604020202020204" pitchFamily="34" charset="0"/>
              <a:buChar char="•"/>
            </a:pPr>
            <a:r>
              <a:rPr lang="fr-FR" dirty="0" smtClean="0"/>
              <a:t>Questionnement </a:t>
            </a:r>
            <a:r>
              <a:rPr lang="fr-FR" dirty="0"/>
              <a:t>conduisant à une </a:t>
            </a:r>
            <a:r>
              <a:rPr lang="fr-FR" dirty="0" smtClean="0"/>
              <a:t>problématisation</a:t>
            </a:r>
            <a:endParaRPr lang="fr-FR" dirty="0"/>
          </a:p>
          <a:p>
            <a:pPr marL="285750" indent="-285750">
              <a:buFont typeface="Arial" panose="020B0604020202020204" pitchFamily="34" charset="0"/>
              <a:buChar char="•"/>
            </a:pPr>
            <a:r>
              <a:rPr lang="fr-FR" dirty="0" smtClean="0"/>
              <a:t>Motivation</a:t>
            </a:r>
            <a:endParaRPr lang="fr-FR" dirty="0"/>
          </a:p>
          <a:p>
            <a:pPr marL="285750" indent="-285750">
              <a:buFont typeface="Arial" panose="020B0604020202020204" pitchFamily="34" charset="0"/>
              <a:buChar char="•"/>
            </a:pPr>
            <a:r>
              <a:rPr lang="fr-FR" dirty="0" smtClean="0"/>
              <a:t>Contextualisation</a:t>
            </a:r>
            <a:endParaRPr lang="fr-FR" dirty="0"/>
          </a:p>
          <a:p>
            <a:pPr marL="285750" indent="-285750">
              <a:buFont typeface="Arial" panose="020B0604020202020204" pitchFamily="34" charset="0"/>
              <a:buChar char="•"/>
            </a:pPr>
            <a:r>
              <a:rPr lang="fr-FR" dirty="0" smtClean="0"/>
              <a:t>Co-construction </a:t>
            </a:r>
            <a:r>
              <a:rPr lang="fr-FR" dirty="0"/>
              <a:t>d’un corpus commun de savoirs et de </a:t>
            </a:r>
            <a:r>
              <a:rPr lang="fr-FR" dirty="0" smtClean="0"/>
              <a:t>compétences</a:t>
            </a:r>
          </a:p>
          <a:p>
            <a:pPr marL="285750" indent="-285750">
              <a:buFont typeface="Arial" panose="020B0604020202020204" pitchFamily="34" charset="0"/>
              <a:buChar char="•"/>
            </a:pPr>
            <a:r>
              <a:rPr lang="fr-FR" dirty="0" smtClean="0"/>
              <a:t>Modélisation </a:t>
            </a:r>
            <a:r>
              <a:rPr lang="fr-FR" dirty="0"/>
              <a:t>sur la base d’un diagnostic </a:t>
            </a:r>
            <a:r>
              <a:rPr lang="fr-FR" dirty="0" smtClean="0"/>
              <a:t>partagé</a:t>
            </a:r>
          </a:p>
          <a:p>
            <a:pPr marL="285750" indent="-285750">
              <a:buFont typeface="Arial" panose="020B0604020202020204" pitchFamily="34" charset="0"/>
              <a:buChar char="•"/>
            </a:pPr>
            <a:r>
              <a:rPr lang="fr-FR" dirty="0" smtClean="0"/>
              <a:t>Evaluation formative (ex.: QCM à main levée, jeu par équipes)</a:t>
            </a:r>
          </a:p>
          <a:p>
            <a:pPr marL="285750" indent="-285750">
              <a:buFont typeface="Arial" panose="020B0604020202020204" pitchFamily="34" charset="0"/>
              <a:buChar char="•"/>
            </a:pPr>
            <a:r>
              <a:rPr lang="fr-FR" dirty="0" smtClean="0"/>
              <a:t>Appropriation</a:t>
            </a:r>
          </a:p>
          <a:p>
            <a:pPr marL="285750" indent="-285750">
              <a:buFont typeface="Arial" panose="020B0604020202020204" pitchFamily="34" charset="0"/>
              <a:buChar char="•"/>
            </a:pPr>
            <a:r>
              <a:rPr lang="fr-FR" dirty="0" smtClean="0"/>
              <a:t>Evaluation </a:t>
            </a:r>
            <a:r>
              <a:rPr lang="fr-FR" dirty="0"/>
              <a:t>normative </a:t>
            </a:r>
            <a:r>
              <a:rPr lang="fr-FR" dirty="0" smtClean="0"/>
              <a:t>(individuelle ou par équipe)</a:t>
            </a:r>
          </a:p>
          <a:p>
            <a:pPr marL="285750" indent="-285750">
              <a:buFont typeface="Arial" panose="020B0604020202020204" pitchFamily="34" charset="0"/>
              <a:buChar char="•"/>
            </a:pPr>
            <a:r>
              <a:rPr lang="fr-FR" dirty="0" smtClean="0"/>
              <a:t>Transmission</a:t>
            </a:r>
          </a:p>
          <a:p>
            <a:endParaRPr lang="fr-FR" dirty="0"/>
          </a:p>
        </p:txBody>
      </p:sp>
      <p:sp>
        <p:nvSpPr>
          <p:cNvPr id="5" name="ZoneTexte 4"/>
          <p:cNvSpPr txBox="1"/>
          <p:nvPr/>
        </p:nvSpPr>
        <p:spPr>
          <a:xfrm>
            <a:off x="1703513" y="962144"/>
            <a:ext cx="7056784" cy="369332"/>
          </a:xfrm>
          <a:prstGeom prst="rect">
            <a:avLst/>
          </a:prstGeom>
          <a:noFill/>
        </p:spPr>
        <p:txBody>
          <a:bodyPr wrap="square" rtlCol="0">
            <a:spAutoFit/>
          </a:bodyPr>
          <a:lstStyle/>
          <a:p>
            <a:r>
              <a:rPr lang="fr-FR" dirty="0" smtClean="0"/>
              <a:t>Cadre didactique: Conscientisation</a:t>
            </a:r>
            <a:endParaRPr lang="fr-FR" dirty="0"/>
          </a:p>
        </p:txBody>
      </p:sp>
      <p:sp>
        <p:nvSpPr>
          <p:cNvPr id="4" name="Rectangle 3"/>
          <p:cNvSpPr/>
          <p:nvPr/>
        </p:nvSpPr>
        <p:spPr>
          <a:xfrm>
            <a:off x="3064349" y="4667351"/>
            <a:ext cx="6096000" cy="646331"/>
          </a:xfrm>
          <a:prstGeom prst="rect">
            <a:avLst/>
          </a:prstGeom>
        </p:spPr>
        <p:txBody>
          <a:bodyPr>
            <a:spAutoFit/>
          </a:bodyPr>
          <a:lstStyle/>
          <a:p>
            <a:r>
              <a:rPr lang="fr-FR" b="1" dirty="0"/>
              <a:t>L’erreur, étape nécessaire de l’apprentissage, </a:t>
            </a:r>
            <a:r>
              <a:rPr lang="fr-FR" dirty="0"/>
              <a:t>est accueillie positivement en tant que « </a:t>
            </a:r>
            <a:r>
              <a:rPr lang="fr-FR" b="1" dirty="0"/>
              <a:t>plus sûr chemin vers le succès</a:t>
            </a:r>
            <a:r>
              <a:rPr lang="fr-FR" dirty="0"/>
              <a:t> ».</a:t>
            </a:r>
          </a:p>
        </p:txBody>
      </p:sp>
    </p:spTree>
    <p:extLst>
      <p:ext uri="{BB962C8B-B14F-4D97-AF65-F5344CB8AC3E}">
        <p14:creationId xmlns:p14="http://schemas.microsoft.com/office/powerpoint/2010/main" val="21937533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666" y="1600199"/>
            <a:ext cx="5859334" cy="3903781"/>
          </a:xfrm>
          <a:prstGeom prst="rect">
            <a:avLst/>
          </a:prstGeom>
        </p:spPr>
      </p:pic>
      <p:sp>
        <p:nvSpPr>
          <p:cNvPr id="5" name="Rectangle 4"/>
          <p:cNvSpPr/>
          <p:nvPr/>
        </p:nvSpPr>
        <p:spPr>
          <a:xfrm>
            <a:off x="5304642" y="5503980"/>
            <a:ext cx="795411" cy="246221"/>
          </a:xfrm>
          <a:prstGeom prst="rect">
            <a:avLst/>
          </a:prstGeom>
        </p:spPr>
        <p:txBody>
          <a:bodyPr wrap="none">
            <a:spAutoFit/>
          </a:bodyPr>
          <a:lstStyle/>
          <a:p>
            <a:r>
              <a:rPr lang="fr-FR" sz="1000" dirty="0"/>
              <a:t>formiris.org</a:t>
            </a:r>
          </a:p>
        </p:txBody>
      </p:sp>
      <p:sp>
        <p:nvSpPr>
          <p:cNvPr id="6" name="Rectangle 5"/>
          <p:cNvSpPr/>
          <p:nvPr/>
        </p:nvSpPr>
        <p:spPr>
          <a:xfrm>
            <a:off x="6642771" y="2144876"/>
            <a:ext cx="4762971" cy="369332"/>
          </a:xfrm>
          <a:prstGeom prst="rect">
            <a:avLst/>
          </a:prstGeom>
        </p:spPr>
        <p:txBody>
          <a:bodyPr wrap="none">
            <a:spAutoFit/>
          </a:bodyPr>
          <a:lstStyle/>
          <a:p>
            <a:pPr algn="ctr"/>
            <a:r>
              <a:rPr lang="fr-FR" dirty="0" smtClean="0">
                <a:solidFill>
                  <a:srgbClr val="000000"/>
                </a:solidFill>
                <a:latin typeface="Futura MdCn BT"/>
              </a:rPr>
              <a:t>3. </a:t>
            </a:r>
            <a:r>
              <a:rPr lang="fr-FR" dirty="0">
                <a:solidFill>
                  <a:srgbClr val="000000"/>
                </a:solidFill>
                <a:latin typeface="Futura MdCn BT"/>
              </a:rPr>
              <a:t>Savoir contextualiser, illustrer, questionner</a:t>
            </a:r>
            <a:endParaRPr lang="fr-FR" dirty="0"/>
          </a:p>
        </p:txBody>
      </p:sp>
    </p:spTree>
    <p:extLst>
      <p:ext uri="{BB962C8B-B14F-4D97-AF65-F5344CB8AC3E}">
        <p14:creationId xmlns:p14="http://schemas.microsoft.com/office/powerpoint/2010/main" val="3231821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ext uri="{D42A27DB-BD31-4B8C-83A1-F6EECF244321}">
                <p14:modId xmlns:p14="http://schemas.microsoft.com/office/powerpoint/2010/main" val="2471177359"/>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92598" y="1153778"/>
            <a:ext cx="11933498" cy="5539978"/>
          </a:xfrm>
          <a:prstGeom prst="rect">
            <a:avLst/>
          </a:prstGeom>
        </p:spPr>
        <p:txBody>
          <a:bodyPr wrap="square">
            <a:spAutoFit/>
          </a:bodyPr>
          <a:lstStyle/>
          <a:p>
            <a:r>
              <a:rPr lang="fr-FR" dirty="0" smtClean="0"/>
              <a:t>Exercice #3: </a:t>
            </a:r>
            <a:r>
              <a:rPr lang="fr-FR" b="1" dirty="0" smtClean="0"/>
              <a:t>10 minutes</a:t>
            </a:r>
            <a:endParaRPr lang="fr-FR" b="1" dirty="0"/>
          </a:p>
          <a:p>
            <a:pPr marL="355600"/>
            <a:endParaRPr lang="fr-FR" sz="2400" dirty="0" smtClean="0"/>
          </a:p>
          <a:p>
            <a:pPr marL="355600"/>
            <a:r>
              <a:rPr lang="fr-FR" sz="2400" dirty="0" smtClean="0"/>
              <a:t>Mettez-vous par groupes de 3: une animatrice, 2 élèves.</a:t>
            </a:r>
          </a:p>
          <a:p>
            <a:pPr marL="355600"/>
            <a:endParaRPr lang="fr-FR" sz="2400" dirty="0" smtClean="0"/>
          </a:p>
          <a:p>
            <a:pPr marL="355600"/>
            <a:r>
              <a:rPr lang="fr-FR" sz="2400" dirty="0" smtClean="0"/>
              <a:t>En </a:t>
            </a:r>
            <a:r>
              <a:rPr lang="fr-FR" sz="2400" dirty="0"/>
              <a:t>tant </a:t>
            </a:r>
            <a:r>
              <a:rPr lang="fr-FR" sz="2400" dirty="0" smtClean="0"/>
              <a:t>qu’</a:t>
            </a:r>
            <a:r>
              <a:rPr lang="fr-FR" sz="2400" u="sng" dirty="0" smtClean="0"/>
              <a:t>animatrice</a:t>
            </a:r>
            <a:r>
              <a:rPr lang="fr-FR" sz="2400" dirty="0" smtClean="0"/>
              <a:t>, posez aux élèves l’une des questions suivantes.</a:t>
            </a:r>
          </a:p>
          <a:p>
            <a:pPr marL="698500" indent="-342900">
              <a:buFont typeface="Arial" panose="020B0604020202020204" pitchFamily="34" charset="0"/>
              <a:buChar char="•"/>
            </a:pPr>
            <a:r>
              <a:rPr lang="fr-FR" sz="2400" dirty="0" smtClean="0"/>
              <a:t>Qu’est-ce qu’un incinérateur?</a:t>
            </a:r>
          </a:p>
          <a:p>
            <a:pPr marL="812800" indent="-457200">
              <a:buFont typeface="Arial" panose="020B0604020202020204" pitchFamily="34" charset="0"/>
              <a:buChar char="•"/>
            </a:pPr>
            <a:r>
              <a:rPr lang="fr-FR" sz="2400" dirty="0" smtClean="0"/>
              <a:t>Pourquoi réduire ses déchets?</a:t>
            </a:r>
            <a:endParaRPr lang="fr-FR" sz="2400" dirty="0"/>
          </a:p>
          <a:p>
            <a:pPr marL="812800" indent="-457200">
              <a:buFont typeface="Arial" panose="020B0604020202020204" pitchFamily="34" charset="0"/>
              <a:buChar char="•"/>
            </a:pPr>
            <a:r>
              <a:rPr lang="fr-FR" sz="2400" dirty="0" smtClean="0"/>
              <a:t>Peut-on vivre sans poubelle?</a:t>
            </a:r>
          </a:p>
          <a:p>
            <a:pPr marL="812800" indent="-457200">
              <a:buFont typeface="Arial" panose="020B0604020202020204" pitchFamily="34" charset="0"/>
              <a:buChar char="•"/>
            </a:pPr>
            <a:endParaRPr lang="fr-FR" sz="2400" dirty="0"/>
          </a:p>
          <a:p>
            <a:pPr marL="355600"/>
            <a:r>
              <a:rPr lang="fr-FR" sz="2400" dirty="0" smtClean="0"/>
              <a:t>Un élève donne une réponse pertinente. L’autre élève donne une réponse non pertinente.</a:t>
            </a:r>
          </a:p>
          <a:p>
            <a:pPr marL="355600"/>
            <a:endParaRPr lang="fr-FR" sz="2400" dirty="0"/>
          </a:p>
          <a:p>
            <a:pPr marL="355600"/>
            <a:r>
              <a:rPr lang="fr-FR" sz="2400" dirty="0" smtClean="0"/>
              <a:t>Donnez </a:t>
            </a:r>
            <a:r>
              <a:rPr lang="fr-FR" sz="2400" dirty="0"/>
              <a:t>votre </a:t>
            </a:r>
            <a:r>
              <a:rPr lang="fr-FR" sz="2400" dirty="0" smtClean="0"/>
              <a:t>réponse (3 min)</a:t>
            </a:r>
          </a:p>
          <a:p>
            <a:pPr marL="355600"/>
            <a:endParaRPr lang="fr-FR" sz="2400" dirty="0"/>
          </a:p>
          <a:p>
            <a:pPr marL="355600"/>
            <a:r>
              <a:rPr lang="fr-FR" sz="2400" dirty="0" smtClean="0"/>
              <a:t>Echangez les rôles</a:t>
            </a:r>
            <a:endParaRPr lang="fr-FR" sz="2400" dirty="0"/>
          </a:p>
          <a:p>
            <a:pPr marL="355600"/>
            <a:endParaRPr lang="fr-FR" sz="2400" dirty="0" smtClean="0"/>
          </a:p>
        </p:txBody>
      </p:sp>
    </p:spTree>
    <p:extLst>
      <p:ext uri="{BB962C8B-B14F-4D97-AF65-F5344CB8AC3E}">
        <p14:creationId xmlns:p14="http://schemas.microsoft.com/office/powerpoint/2010/main" val="17431780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ext uri="{D42A27DB-BD31-4B8C-83A1-F6EECF244321}">
                <p14:modId xmlns:p14="http://schemas.microsoft.com/office/powerpoint/2010/main" val="2940586880"/>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ZoneTexte 4"/>
          <p:cNvSpPr txBox="1"/>
          <p:nvPr/>
        </p:nvSpPr>
        <p:spPr>
          <a:xfrm>
            <a:off x="1703513" y="962144"/>
            <a:ext cx="8609530" cy="1754326"/>
          </a:xfrm>
          <a:prstGeom prst="rect">
            <a:avLst/>
          </a:prstGeom>
          <a:noFill/>
        </p:spPr>
        <p:txBody>
          <a:bodyPr wrap="square" rtlCol="0">
            <a:spAutoFit/>
          </a:bodyPr>
          <a:lstStyle/>
          <a:p>
            <a:r>
              <a:rPr lang="fr-FR" b="1" dirty="0"/>
              <a:t>Contextualiser</a:t>
            </a:r>
            <a:r>
              <a:rPr lang="fr-FR" dirty="0"/>
              <a:t> </a:t>
            </a:r>
          </a:p>
          <a:p>
            <a:r>
              <a:rPr lang="fr-FR" dirty="0" smtClean="0"/>
              <a:t>«</a:t>
            </a:r>
            <a:r>
              <a:rPr lang="fr-FR" dirty="0"/>
              <a:t> Mettre en relation une action, un fait avec les circonstances historiques, sociales, artistiques, etc., dans lesquelles ils se sont produits</a:t>
            </a:r>
            <a:r>
              <a:rPr lang="fr-FR" dirty="0" smtClean="0"/>
              <a:t>. »</a:t>
            </a:r>
          </a:p>
          <a:p>
            <a:pPr algn="r"/>
            <a:r>
              <a:rPr lang="fr-FR" dirty="0" smtClean="0"/>
              <a:t>Larousse</a:t>
            </a:r>
          </a:p>
          <a:p>
            <a:pPr marL="285750" indent="-285750" algn="just">
              <a:buFont typeface="Arial" panose="020B0604020202020204" pitchFamily="34" charset="0"/>
              <a:buChar char="•"/>
            </a:pPr>
            <a:r>
              <a:rPr lang="fr-FR" dirty="0" smtClean="0"/>
              <a:t>Demande des connaissances complémentaires</a:t>
            </a:r>
          </a:p>
          <a:p>
            <a:pPr marL="285750" indent="-285750" algn="just">
              <a:buFont typeface="Arial" panose="020B0604020202020204" pitchFamily="34" charset="0"/>
              <a:buChar char="•"/>
            </a:pPr>
            <a:r>
              <a:rPr lang="fr-FR" dirty="0" smtClean="0"/>
              <a:t>Exige de la souplesse et de l’agilité intellectuelle (surtout avec les jeunes enfants)</a:t>
            </a:r>
          </a:p>
        </p:txBody>
      </p:sp>
      <p:sp>
        <p:nvSpPr>
          <p:cNvPr id="6" name="ZoneTexte 5"/>
          <p:cNvSpPr txBox="1"/>
          <p:nvPr/>
        </p:nvSpPr>
        <p:spPr>
          <a:xfrm>
            <a:off x="1703513" y="2903092"/>
            <a:ext cx="8609530" cy="1754326"/>
          </a:xfrm>
          <a:prstGeom prst="rect">
            <a:avLst/>
          </a:prstGeom>
          <a:noFill/>
        </p:spPr>
        <p:txBody>
          <a:bodyPr wrap="square" rtlCol="0">
            <a:spAutoFit/>
          </a:bodyPr>
          <a:lstStyle/>
          <a:p>
            <a:r>
              <a:rPr lang="fr-FR" b="1" dirty="0" smtClean="0"/>
              <a:t>Illustrer</a:t>
            </a:r>
            <a:endParaRPr lang="fr-FR" dirty="0"/>
          </a:p>
          <a:p>
            <a:r>
              <a:rPr lang="fr-FR" dirty="0" smtClean="0"/>
              <a:t>«</a:t>
            </a:r>
            <a:r>
              <a:rPr lang="fr-FR" dirty="0"/>
              <a:t> Appuyer une idée, une thèse, une argumentation, etc., par des exemples propres à la rendre plus </a:t>
            </a:r>
            <a:r>
              <a:rPr lang="fr-FR" dirty="0" smtClean="0"/>
              <a:t>évidente. »</a:t>
            </a:r>
          </a:p>
          <a:p>
            <a:pPr algn="r"/>
            <a:r>
              <a:rPr lang="fr-FR" dirty="0" smtClean="0"/>
              <a:t>Larousse</a:t>
            </a:r>
          </a:p>
          <a:p>
            <a:pPr marL="285750" indent="-285750" algn="just">
              <a:buFont typeface="Arial" panose="020B0604020202020204" pitchFamily="34" charset="0"/>
              <a:buChar char="•"/>
            </a:pPr>
            <a:r>
              <a:rPr lang="fr-FR" dirty="0" smtClean="0"/>
              <a:t>Demande de l’imagination et de la rigueur (vulgariser ne veut pas dire caricaturer)</a:t>
            </a:r>
          </a:p>
          <a:p>
            <a:pPr marL="285750" indent="-285750" algn="just">
              <a:buFont typeface="Arial" panose="020B0604020202020204" pitchFamily="34" charset="0"/>
              <a:buChar char="•"/>
            </a:pPr>
            <a:r>
              <a:rPr lang="fr-FR" dirty="0" smtClean="0"/>
              <a:t>Un exemple doit </a:t>
            </a:r>
            <a:r>
              <a:rPr lang="fr-FR" dirty="0"/>
              <a:t>illustrer </a:t>
            </a:r>
            <a:r>
              <a:rPr lang="fr-FR" dirty="0" smtClean="0"/>
              <a:t>chaque définition.</a:t>
            </a:r>
          </a:p>
        </p:txBody>
      </p:sp>
      <p:sp>
        <p:nvSpPr>
          <p:cNvPr id="7" name="ZoneTexte 6"/>
          <p:cNvSpPr txBox="1"/>
          <p:nvPr/>
        </p:nvSpPr>
        <p:spPr>
          <a:xfrm>
            <a:off x="1703513" y="4657418"/>
            <a:ext cx="8609530" cy="2308324"/>
          </a:xfrm>
          <a:prstGeom prst="rect">
            <a:avLst/>
          </a:prstGeom>
          <a:noFill/>
        </p:spPr>
        <p:txBody>
          <a:bodyPr wrap="square" rtlCol="0">
            <a:spAutoFit/>
          </a:bodyPr>
          <a:lstStyle/>
          <a:p>
            <a:r>
              <a:rPr lang="fr-FR" b="1" dirty="0" smtClean="0"/>
              <a:t>Questionner</a:t>
            </a:r>
            <a:endParaRPr lang="fr-FR" dirty="0"/>
          </a:p>
          <a:p>
            <a:r>
              <a:rPr lang="fr-FR" dirty="0" smtClean="0"/>
              <a:t>«</a:t>
            </a:r>
            <a:r>
              <a:rPr lang="fr-FR" dirty="0"/>
              <a:t> Poser des questions à quelqu'un sur quelque chose, sur quelqu'un.</a:t>
            </a:r>
            <a:r>
              <a:rPr lang="fr-FR" dirty="0" smtClean="0"/>
              <a:t> »</a:t>
            </a:r>
          </a:p>
          <a:p>
            <a:pPr algn="r"/>
            <a:r>
              <a:rPr lang="fr-FR" dirty="0" smtClean="0"/>
              <a:t>Larousse</a:t>
            </a:r>
          </a:p>
          <a:p>
            <a:pPr marL="285750" indent="-285750" algn="just">
              <a:buFont typeface="Arial" panose="020B0604020202020204" pitchFamily="34" charset="0"/>
              <a:buChar char="•"/>
            </a:pPr>
            <a:r>
              <a:rPr lang="fr-FR" dirty="0" smtClean="0"/>
              <a:t>Demande de la bienveillance</a:t>
            </a:r>
          </a:p>
          <a:p>
            <a:pPr marL="285750" indent="-285750" algn="just">
              <a:buFont typeface="Arial" panose="020B0604020202020204" pitchFamily="34" charset="0"/>
              <a:buChar char="•"/>
            </a:pPr>
            <a:r>
              <a:rPr lang="fr-FR" dirty="0" smtClean="0"/>
              <a:t>Encourager plus que corriger</a:t>
            </a:r>
          </a:p>
          <a:p>
            <a:pPr marL="285750" indent="-285750" algn="just">
              <a:buFont typeface="Arial" panose="020B0604020202020204" pitchFamily="34" charset="0"/>
              <a:buChar char="•"/>
            </a:pPr>
            <a:r>
              <a:rPr lang="fr-FR" dirty="0" smtClean="0"/>
              <a:t>Eviter les « non », « c’est faux ». Préférer « pas tout à fait », « tu es sûr? », « tout le monde est d’accord avec cette réponse? »</a:t>
            </a:r>
          </a:p>
          <a:p>
            <a:pPr marL="285750" indent="-285750" algn="just">
              <a:buFont typeface="Arial" panose="020B0604020202020204" pitchFamily="34" charset="0"/>
              <a:buChar char="•"/>
            </a:pPr>
            <a:r>
              <a:rPr lang="fr-FR" dirty="0" smtClean="0"/>
              <a:t>Reformuler: « donc ce que tu dis c’est… »</a:t>
            </a:r>
          </a:p>
        </p:txBody>
      </p:sp>
    </p:spTree>
    <p:extLst>
      <p:ext uri="{BB962C8B-B14F-4D97-AF65-F5344CB8AC3E}">
        <p14:creationId xmlns:p14="http://schemas.microsoft.com/office/powerpoint/2010/main" val="30273543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ext uri="{D42A27DB-BD31-4B8C-83A1-F6EECF244321}">
                <p14:modId xmlns:p14="http://schemas.microsoft.com/office/powerpoint/2010/main" val="1071611569"/>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261257" y="1153778"/>
            <a:ext cx="11604172" cy="4062651"/>
          </a:xfrm>
          <a:prstGeom prst="rect">
            <a:avLst/>
          </a:prstGeom>
        </p:spPr>
        <p:txBody>
          <a:bodyPr wrap="square">
            <a:spAutoFit/>
          </a:bodyPr>
          <a:lstStyle/>
          <a:p>
            <a:r>
              <a:rPr lang="fr-FR" dirty="0" smtClean="0"/>
              <a:t>Exercice </a:t>
            </a:r>
            <a:r>
              <a:rPr lang="fr-FR" dirty="0"/>
              <a:t>#1</a:t>
            </a:r>
            <a:r>
              <a:rPr lang="fr-FR" dirty="0" smtClean="0"/>
              <a:t>: </a:t>
            </a:r>
            <a:r>
              <a:rPr lang="fr-FR" b="1" dirty="0" smtClean="0"/>
              <a:t>12 minutes</a:t>
            </a:r>
            <a:endParaRPr lang="fr-FR" b="1" dirty="0"/>
          </a:p>
          <a:p>
            <a:pPr marL="355600"/>
            <a:endParaRPr lang="fr-FR" sz="2400" dirty="0" smtClean="0"/>
          </a:p>
          <a:p>
            <a:pPr marL="355600"/>
            <a:r>
              <a:rPr lang="fr-FR" sz="2400" dirty="0" smtClean="0"/>
              <a:t>Mettez-vous par groupes de 3.</a:t>
            </a:r>
          </a:p>
          <a:p>
            <a:pPr marL="355600"/>
            <a:endParaRPr lang="fr-FR" sz="2400" dirty="0" smtClean="0"/>
          </a:p>
          <a:p>
            <a:pPr marL="355600"/>
            <a:r>
              <a:rPr lang="fr-FR" sz="2400" dirty="0" smtClean="0"/>
              <a:t>A tour de rôle, proposez aux autres personnes </a:t>
            </a:r>
            <a:r>
              <a:rPr lang="fr-FR" sz="2400" u="sng" dirty="0" smtClean="0"/>
              <a:t>un plan</a:t>
            </a:r>
            <a:r>
              <a:rPr lang="fr-FR" sz="2400" dirty="0" smtClean="0"/>
              <a:t> d’animation scolaire (CM1-CM2, 30 minutes) sur l’un des thèmes suivants (1 thème par personne, 3 minutes pour parler):</a:t>
            </a:r>
          </a:p>
          <a:p>
            <a:pPr marL="812800" indent="-457200">
              <a:buFont typeface="Arial" panose="020B0604020202020204" pitchFamily="34" charset="0"/>
              <a:buChar char="•"/>
            </a:pPr>
            <a:r>
              <a:rPr lang="fr-FR" sz="2400" dirty="0" smtClean="0"/>
              <a:t>les animaux du compost</a:t>
            </a:r>
          </a:p>
          <a:p>
            <a:pPr marL="812800" indent="-457200">
              <a:buFont typeface="Arial" panose="020B0604020202020204" pitchFamily="34" charset="0"/>
              <a:buChar char="•"/>
            </a:pPr>
            <a:r>
              <a:rPr lang="fr-FR" sz="2400" dirty="0" smtClean="0"/>
              <a:t>La fabrication de dentifrice</a:t>
            </a:r>
            <a:endParaRPr lang="fr-FR" sz="2400" dirty="0"/>
          </a:p>
          <a:p>
            <a:pPr marL="812800" indent="-457200">
              <a:buFont typeface="Arial" panose="020B0604020202020204" pitchFamily="34" charset="0"/>
              <a:buChar char="•"/>
            </a:pPr>
            <a:r>
              <a:rPr lang="fr-FR" sz="2400" dirty="0" smtClean="0"/>
              <a:t>Jouer avec des matériaux recyclés</a:t>
            </a:r>
          </a:p>
          <a:p>
            <a:pPr marL="812800" indent="-457200">
              <a:buFont typeface="Arial" panose="020B0604020202020204" pitchFamily="34" charset="0"/>
              <a:buChar char="•"/>
            </a:pPr>
            <a:endParaRPr lang="fr-FR" sz="2400" dirty="0"/>
          </a:p>
          <a:p>
            <a:pPr marL="355600"/>
            <a:r>
              <a:rPr lang="fr-FR" sz="2400" dirty="0" smtClean="0"/>
              <a:t>3 minutes de préparation individuelle</a:t>
            </a:r>
          </a:p>
        </p:txBody>
      </p:sp>
    </p:spTree>
    <p:extLst>
      <p:ext uri="{BB962C8B-B14F-4D97-AF65-F5344CB8AC3E}">
        <p14:creationId xmlns:p14="http://schemas.microsoft.com/office/powerpoint/2010/main" val="253851128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ext uri="{D42A27DB-BD31-4B8C-83A1-F6EECF244321}">
                <p14:modId xmlns:p14="http://schemas.microsoft.com/office/powerpoint/2010/main" val="1535510999"/>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1884039" y="2564904"/>
            <a:ext cx="8098161" cy="1231106"/>
          </a:xfrm>
          <a:prstGeom prst="rect">
            <a:avLst/>
          </a:prstGeom>
        </p:spPr>
        <p:txBody>
          <a:bodyPr wrap="square">
            <a:spAutoFit/>
          </a:bodyPr>
          <a:lstStyle/>
          <a:p>
            <a:r>
              <a:rPr lang="fr-FR" dirty="0"/>
              <a:t>Question impertinente #1:</a:t>
            </a:r>
          </a:p>
          <a:p>
            <a:pPr marL="355600"/>
            <a:r>
              <a:rPr lang="fr-FR" sz="2800" dirty="0"/>
              <a:t>Selon vous, qu'est-ce qui légitime</a:t>
            </a:r>
          </a:p>
          <a:p>
            <a:pPr marL="355600"/>
            <a:r>
              <a:rPr lang="fr-FR" sz="2800" dirty="0"/>
              <a:t>votre présence devant </a:t>
            </a:r>
            <a:r>
              <a:rPr lang="fr-FR" sz="2800" dirty="0" smtClean="0"/>
              <a:t>des élèves</a:t>
            </a:r>
            <a:r>
              <a:rPr lang="fr-FR" sz="2800" dirty="0"/>
              <a:t>?</a:t>
            </a:r>
          </a:p>
        </p:txBody>
      </p:sp>
      <p:sp>
        <p:nvSpPr>
          <p:cNvPr id="4" name="ZoneTexte 3"/>
          <p:cNvSpPr txBox="1"/>
          <p:nvPr/>
        </p:nvSpPr>
        <p:spPr>
          <a:xfrm>
            <a:off x="4079776" y="4057908"/>
            <a:ext cx="3528392" cy="523220"/>
          </a:xfrm>
          <a:prstGeom prst="rect">
            <a:avLst/>
          </a:prstGeom>
          <a:noFill/>
        </p:spPr>
        <p:txBody>
          <a:bodyPr wrap="square" rtlCol="0">
            <a:spAutoFit/>
          </a:bodyPr>
          <a:lstStyle/>
          <a:p>
            <a:r>
              <a:rPr lang="fr-FR" sz="2800" dirty="0"/>
              <a:t>1. Votre savoir</a:t>
            </a:r>
          </a:p>
        </p:txBody>
      </p:sp>
      <p:sp>
        <p:nvSpPr>
          <p:cNvPr id="10" name="ZoneTexte 9"/>
          <p:cNvSpPr txBox="1"/>
          <p:nvPr/>
        </p:nvSpPr>
        <p:spPr>
          <a:xfrm>
            <a:off x="4079776" y="4633972"/>
            <a:ext cx="3528392" cy="523220"/>
          </a:xfrm>
          <a:prstGeom prst="rect">
            <a:avLst/>
          </a:prstGeom>
          <a:noFill/>
        </p:spPr>
        <p:txBody>
          <a:bodyPr wrap="square" rtlCol="0">
            <a:spAutoFit/>
          </a:bodyPr>
          <a:lstStyle/>
          <a:p>
            <a:r>
              <a:rPr lang="fr-FR" sz="2800" dirty="0"/>
              <a:t>2. Votre pouvoir</a:t>
            </a:r>
          </a:p>
        </p:txBody>
      </p:sp>
    </p:spTree>
    <p:extLst>
      <p:ext uri="{BB962C8B-B14F-4D97-AF65-F5344CB8AC3E}">
        <p14:creationId xmlns:p14="http://schemas.microsoft.com/office/powerpoint/2010/main" val="395250187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ext uri="{D42A27DB-BD31-4B8C-83A1-F6EECF244321}">
                <p14:modId xmlns:p14="http://schemas.microsoft.com/office/powerpoint/2010/main" val="1252398994"/>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tangle 10"/>
          <p:cNvSpPr/>
          <p:nvPr/>
        </p:nvSpPr>
        <p:spPr>
          <a:xfrm>
            <a:off x="1884040" y="2557886"/>
            <a:ext cx="9241160" cy="800219"/>
          </a:xfrm>
          <a:prstGeom prst="rect">
            <a:avLst/>
          </a:prstGeom>
        </p:spPr>
        <p:txBody>
          <a:bodyPr wrap="square">
            <a:spAutoFit/>
          </a:bodyPr>
          <a:lstStyle/>
          <a:p>
            <a:r>
              <a:rPr lang="fr-FR" dirty="0"/>
              <a:t>Question impertinente #2:</a:t>
            </a:r>
          </a:p>
          <a:p>
            <a:pPr marL="355600"/>
            <a:r>
              <a:rPr lang="fr-FR" sz="2800" dirty="0"/>
              <a:t>Doit-on encourager les </a:t>
            </a:r>
            <a:r>
              <a:rPr lang="fr-FR" sz="2800" dirty="0" smtClean="0"/>
              <a:t>élèves à enseigner </a:t>
            </a:r>
            <a:r>
              <a:rPr lang="fr-FR" sz="2800" dirty="0"/>
              <a:t>quelque chose </a:t>
            </a:r>
            <a:r>
              <a:rPr lang="fr-FR" sz="2800" dirty="0" smtClean="0"/>
              <a:t>?</a:t>
            </a:r>
            <a:endParaRPr lang="fr-FR" sz="2800" dirty="0"/>
          </a:p>
        </p:txBody>
      </p:sp>
      <p:sp>
        <p:nvSpPr>
          <p:cNvPr id="12" name="ZoneTexte 11"/>
          <p:cNvSpPr txBox="1"/>
          <p:nvPr/>
        </p:nvSpPr>
        <p:spPr>
          <a:xfrm>
            <a:off x="4007768" y="4293096"/>
            <a:ext cx="3528392" cy="523220"/>
          </a:xfrm>
          <a:prstGeom prst="rect">
            <a:avLst/>
          </a:prstGeom>
          <a:noFill/>
        </p:spPr>
        <p:txBody>
          <a:bodyPr wrap="square" rtlCol="0">
            <a:spAutoFit/>
          </a:bodyPr>
          <a:lstStyle/>
          <a:p>
            <a:r>
              <a:rPr lang="fr-FR" sz="2800" dirty="0"/>
              <a:t>1. Oui</a:t>
            </a:r>
          </a:p>
        </p:txBody>
      </p:sp>
      <p:sp>
        <p:nvSpPr>
          <p:cNvPr id="13" name="ZoneTexte 12"/>
          <p:cNvSpPr txBox="1"/>
          <p:nvPr/>
        </p:nvSpPr>
        <p:spPr>
          <a:xfrm>
            <a:off x="4007768" y="4922004"/>
            <a:ext cx="3528392" cy="523220"/>
          </a:xfrm>
          <a:prstGeom prst="rect">
            <a:avLst/>
          </a:prstGeom>
          <a:noFill/>
        </p:spPr>
        <p:txBody>
          <a:bodyPr wrap="square" rtlCol="0">
            <a:spAutoFit/>
          </a:bodyPr>
          <a:lstStyle/>
          <a:p>
            <a:r>
              <a:rPr lang="fr-FR" sz="2800" dirty="0"/>
              <a:t>2. Non</a:t>
            </a:r>
          </a:p>
        </p:txBody>
      </p:sp>
    </p:spTree>
    <p:extLst>
      <p:ext uri="{BB962C8B-B14F-4D97-AF65-F5344CB8AC3E}">
        <p14:creationId xmlns:p14="http://schemas.microsoft.com/office/powerpoint/2010/main" val="5486612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seb\présentations 5\pédagogie\Pharma 07 04 2016\ILLUSTRATIONS\innova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056" y="1196753"/>
            <a:ext cx="8580898" cy="482394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919537" y="476673"/>
            <a:ext cx="6219331" cy="646331"/>
          </a:xfrm>
          <a:prstGeom prst="rect">
            <a:avLst/>
          </a:prstGeom>
        </p:spPr>
        <p:txBody>
          <a:bodyPr wrap="none">
            <a:spAutoFit/>
          </a:bodyPr>
          <a:lstStyle/>
          <a:p>
            <a:pPr marL="355600"/>
            <a:r>
              <a:rPr lang="fr-FR" dirty="0"/>
              <a:t>Question impertinente #1: Selon vous, qu'est-ce qui légitime</a:t>
            </a:r>
          </a:p>
          <a:p>
            <a:pPr marL="355600"/>
            <a:r>
              <a:rPr lang="fr-FR" dirty="0"/>
              <a:t>votre présence devant les </a:t>
            </a:r>
            <a:r>
              <a:rPr lang="fr-FR" dirty="0" smtClean="0"/>
              <a:t>élèves</a:t>
            </a:r>
            <a:r>
              <a:rPr lang="fr-FR" dirty="0"/>
              <a:t>?</a:t>
            </a:r>
          </a:p>
        </p:txBody>
      </p:sp>
    </p:spTree>
    <p:extLst>
      <p:ext uri="{BB962C8B-B14F-4D97-AF65-F5344CB8AC3E}">
        <p14:creationId xmlns:p14="http://schemas.microsoft.com/office/powerpoint/2010/main" val="8832766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98219" y="1196753"/>
            <a:ext cx="6324552" cy="646331"/>
          </a:xfrm>
          <a:prstGeom prst="rect">
            <a:avLst/>
          </a:prstGeom>
        </p:spPr>
        <p:txBody>
          <a:bodyPr wrap="none">
            <a:spAutoFit/>
          </a:bodyPr>
          <a:lstStyle/>
          <a:p>
            <a:pPr marL="355600"/>
            <a:r>
              <a:rPr lang="fr-FR" dirty="0"/>
              <a:t>Question impertinente #2: Doit-on encourager les </a:t>
            </a:r>
            <a:r>
              <a:rPr lang="fr-FR" dirty="0" smtClean="0"/>
              <a:t>élèves</a:t>
            </a:r>
            <a:endParaRPr lang="fr-FR" dirty="0"/>
          </a:p>
          <a:p>
            <a:pPr marL="355600"/>
            <a:r>
              <a:rPr lang="fr-FR" dirty="0"/>
              <a:t>à enseigner quelque chose avant le terme de leur formation ?</a:t>
            </a:r>
          </a:p>
        </p:txBody>
      </p:sp>
      <p:pic>
        <p:nvPicPr>
          <p:cNvPr id="2050" name="Picture 2" descr="F:\seb\présentations 5\pédagogie\Pharma 07 04 2016\ILLUSTRATIONS\73490729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9170" y="1988840"/>
            <a:ext cx="3931287" cy="294846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F:\seb\présentations 5\pédagogie\Pharma 07 04 2016\ILLUSTRATIONS\7349066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8220" y="1988840"/>
            <a:ext cx="3931287" cy="2948465"/>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6067425" y="836712"/>
            <a:ext cx="914400" cy="369332"/>
          </a:xfrm>
          <a:prstGeom prst="rect">
            <a:avLst/>
          </a:prstGeom>
          <a:noFill/>
        </p:spPr>
        <p:txBody>
          <a:bodyPr wrap="square" rtlCol="0">
            <a:spAutoFit/>
          </a:bodyPr>
          <a:lstStyle/>
          <a:p>
            <a:endParaRPr lang="fr-FR" dirty="0"/>
          </a:p>
        </p:txBody>
      </p:sp>
      <p:sp>
        <p:nvSpPr>
          <p:cNvPr id="2" name="ZoneTexte 1"/>
          <p:cNvSpPr txBox="1"/>
          <p:nvPr/>
        </p:nvSpPr>
        <p:spPr>
          <a:xfrm>
            <a:off x="8904312" y="4937304"/>
            <a:ext cx="1296144" cy="215444"/>
          </a:xfrm>
          <a:prstGeom prst="rect">
            <a:avLst/>
          </a:prstGeom>
          <a:noFill/>
        </p:spPr>
        <p:txBody>
          <a:bodyPr wrap="square" rtlCol="0">
            <a:spAutoFit/>
          </a:bodyPr>
          <a:lstStyle/>
          <a:p>
            <a:pPr algn="r"/>
            <a:r>
              <a:rPr lang="fr-FR" sz="800" dirty="0" err="1"/>
              <a:t>Waithash</a:t>
            </a:r>
            <a:endParaRPr lang="fr-FR" sz="800" dirty="0"/>
          </a:p>
        </p:txBody>
      </p:sp>
      <p:sp>
        <p:nvSpPr>
          <p:cNvPr id="7" name="ZoneTexte 6"/>
          <p:cNvSpPr txBox="1"/>
          <p:nvPr/>
        </p:nvSpPr>
        <p:spPr>
          <a:xfrm>
            <a:off x="4633362" y="4937304"/>
            <a:ext cx="1296144" cy="215444"/>
          </a:xfrm>
          <a:prstGeom prst="rect">
            <a:avLst/>
          </a:prstGeom>
          <a:noFill/>
        </p:spPr>
        <p:txBody>
          <a:bodyPr wrap="square" rtlCol="0">
            <a:spAutoFit/>
          </a:bodyPr>
          <a:lstStyle/>
          <a:p>
            <a:pPr algn="r"/>
            <a:r>
              <a:rPr lang="fr-FR" sz="800" dirty="0" err="1"/>
              <a:t>Waithash</a:t>
            </a:r>
            <a:endParaRPr lang="fr-FR" sz="800" dirty="0"/>
          </a:p>
        </p:txBody>
      </p:sp>
      <p:sp>
        <p:nvSpPr>
          <p:cNvPr id="3" name="ZoneTexte 2"/>
          <p:cNvSpPr txBox="1"/>
          <p:nvPr/>
        </p:nvSpPr>
        <p:spPr>
          <a:xfrm>
            <a:off x="1998219" y="5878286"/>
            <a:ext cx="7515895" cy="646331"/>
          </a:xfrm>
          <a:prstGeom prst="rect">
            <a:avLst/>
          </a:prstGeom>
          <a:noFill/>
        </p:spPr>
        <p:txBody>
          <a:bodyPr wrap="square" rtlCol="0">
            <a:spAutoFit/>
          </a:bodyPr>
          <a:lstStyle/>
          <a:p>
            <a:r>
              <a:rPr lang="fr-FR" dirty="0" smtClean="0"/>
              <a:t>Eduquer à la transmission du savoir est au moins aussi important qu’éduquer:</a:t>
            </a:r>
          </a:p>
          <a:p>
            <a:r>
              <a:rPr lang="fr-FR" dirty="0" smtClean="0"/>
              <a:t>Il faut apprendre à apprendre ET enseigner.</a:t>
            </a:r>
            <a:endParaRPr lang="fr-FR" dirty="0"/>
          </a:p>
        </p:txBody>
      </p:sp>
    </p:spTree>
    <p:extLst>
      <p:ext uri="{BB962C8B-B14F-4D97-AF65-F5344CB8AC3E}">
        <p14:creationId xmlns:p14="http://schemas.microsoft.com/office/powerpoint/2010/main" val="9160402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ext uri="{D42A27DB-BD31-4B8C-83A1-F6EECF244321}">
                <p14:modId xmlns:p14="http://schemas.microsoft.com/office/powerpoint/2010/main" val="3456450500"/>
              </p:ext>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ZoneTexte 1"/>
          <p:cNvSpPr txBox="1"/>
          <p:nvPr/>
        </p:nvSpPr>
        <p:spPr>
          <a:xfrm>
            <a:off x="2495600" y="3438292"/>
            <a:ext cx="7560840" cy="369332"/>
          </a:xfrm>
          <a:prstGeom prst="rect">
            <a:avLst/>
          </a:prstGeom>
          <a:noFill/>
        </p:spPr>
        <p:txBody>
          <a:bodyPr wrap="square" rtlCol="0">
            <a:spAutoFit/>
          </a:bodyPr>
          <a:lstStyle/>
          <a:p>
            <a:pPr algn="ctr"/>
            <a:r>
              <a:rPr lang="fr-FR" dirty="0"/>
              <a:t>La conscientisation, une veille histoire (plat du jour)</a:t>
            </a:r>
          </a:p>
        </p:txBody>
      </p:sp>
      <p:sp>
        <p:nvSpPr>
          <p:cNvPr id="36" name="ZoneTexte 35"/>
          <p:cNvSpPr txBox="1"/>
          <p:nvPr/>
        </p:nvSpPr>
        <p:spPr>
          <a:xfrm>
            <a:off x="2135560" y="4869160"/>
            <a:ext cx="8280920" cy="369332"/>
          </a:xfrm>
          <a:prstGeom prst="rect">
            <a:avLst/>
          </a:prstGeom>
          <a:noFill/>
        </p:spPr>
        <p:txBody>
          <a:bodyPr wrap="square" rtlCol="0">
            <a:spAutoFit/>
          </a:bodyPr>
          <a:lstStyle/>
          <a:p>
            <a:pPr algn="ctr"/>
            <a:r>
              <a:rPr lang="fr-FR" dirty="0"/>
              <a:t>Conscientiser à l’ère numérique (mignardises)</a:t>
            </a:r>
          </a:p>
        </p:txBody>
      </p:sp>
      <p:sp>
        <p:nvSpPr>
          <p:cNvPr id="37" name="ZoneTexte 36"/>
          <p:cNvSpPr txBox="1"/>
          <p:nvPr/>
        </p:nvSpPr>
        <p:spPr>
          <a:xfrm>
            <a:off x="2603612" y="1988840"/>
            <a:ext cx="7344816" cy="369332"/>
          </a:xfrm>
          <a:prstGeom prst="rect">
            <a:avLst/>
          </a:prstGeom>
          <a:noFill/>
        </p:spPr>
        <p:txBody>
          <a:bodyPr wrap="square" rtlCol="0">
            <a:spAutoFit/>
          </a:bodyPr>
          <a:lstStyle/>
          <a:p>
            <a:pPr algn="ctr"/>
            <a:r>
              <a:rPr lang="fr-FR" dirty="0"/>
              <a:t>« Apprendre », une (</a:t>
            </a:r>
            <a:r>
              <a:rPr lang="fr-FR" dirty="0" err="1"/>
              <a:t>re</a:t>
            </a:r>
            <a:r>
              <a:rPr lang="fr-FR" dirty="0"/>
              <a:t>)définition (assortiment de salades)</a:t>
            </a:r>
          </a:p>
        </p:txBody>
      </p:sp>
      <p:sp>
        <p:nvSpPr>
          <p:cNvPr id="4" name="ZoneTexte 3"/>
          <p:cNvSpPr txBox="1"/>
          <p:nvPr/>
        </p:nvSpPr>
        <p:spPr>
          <a:xfrm>
            <a:off x="5555940" y="2574197"/>
            <a:ext cx="1440160" cy="646331"/>
          </a:xfrm>
          <a:prstGeom prst="rect">
            <a:avLst/>
          </a:prstGeom>
          <a:noFill/>
        </p:spPr>
        <p:txBody>
          <a:bodyPr wrap="square" rtlCol="0">
            <a:spAutoFit/>
          </a:bodyPr>
          <a:lstStyle/>
          <a:p>
            <a:pPr algn="ctr"/>
            <a:r>
              <a:rPr lang="fr-FR" sz="3600" dirty="0">
                <a:sym typeface="Wingdings"/>
              </a:rPr>
              <a:t></a:t>
            </a:r>
            <a:endParaRPr lang="fr-FR" sz="3600" dirty="0"/>
          </a:p>
        </p:txBody>
      </p:sp>
      <p:sp>
        <p:nvSpPr>
          <p:cNvPr id="39" name="ZoneTexte 38"/>
          <p:cNvSpPr txBox="1"/>
          <p:nvPr/>
        </p:nvSpPr>
        <p:spPr>
          <a:xfrm>
            <a:off x="5555940" y="4014357"/>
            <a:ext cx="1440160" cy="646331"/>
          </a:xfrm>
          <a:prstGeom prst="rect">
            <a:avLst/>
          </a:prstGeom>
          <a:noFill/>
        </p:spPr>
        <p:txBody>
          <a:bodyPr wrap="square" rtlCol="0">
            <a:spAutoFit/>
          </a:bodyPr>
          <a:lstStyle/>
          <a:p>
            <a:pPr algn="ctr"/>
            <a:r>
              <a:rPr lang="fr-FR" sz="3600" dirty="0">
                <a:sym typeface="Wingdings"/>
              </a:rPr>
              <a:t></a:t>
            </a:r>
            <a:endParaRPr lang="fr-FR" sz="3600" dirty="0"/>
          </a:p>
        </p:txBody>
      </p:sp>
    </p:spTree>
    <p:extLst>
      <p:ext uri="{BB962C8B-B14F-4D97-AF65-F5344CB8AC3E}">
        <p14:creationId xmlns:p14="http://schemas.microsoft.com/office/powerpoint/2010/main" val="21665417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extLst/>
          </p:nvPr>
        </p:nvGraphicFramePr>
        <p:xfrm>
          <a:off x="1703513" y="188640"/>
          <a:ext cx="8712967"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me 9"/>
          <p:cNvGraphicFramePr/>
          <p:nvPr>
            <p:extLst>
              <p:ext uri="{D42A27DB-BD31-4B8C-83A1-F6EECF244321}">
                <p14:modId xmlns:p14="http://schemas.microsoft.com/office/powerpoint/2010/main" val="1426838151"/>
              </p:ext>
            </p:extLst>
          </p:nvPr>
        </p:nvGraphicFramePr>
        <p:xfrm>
          <a:off x="2135560" y="908720"/>
          <a:ext cx="7056784" cy="59766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Rectangle 7"/>
          <p:cNvSpPr/>
          <p:nvPr/>
        </p:nvSpPr>
        <p:spPr>
          <a:xfrm>
            <a:off x="6960096" y="908721"/>
            <a:ext cx="3600400" cy="1200329"/>
          </a:xfrm>
          <a:prstGeom prst="rect">
            <a:avLst/>
          </a:prstGeom>
          <a:solidFill>
            <a:schemeClr val="bg1"/>
          </a:solidFill>
        </p:spPr>
        <p:txBody>
          <a:bodyPr wrap="square">
            <a:spAutoFit/>
          </a:bodyPr>
          <a:lstStyle/>
          <a:p>
            <a:r>
              <a:rPr lang="fr-FR" i="1" dirty="0"/>
              <a:t>« Si un enfant comprend la raison d’acquérir un savoir-faire, l’acquisition lui en est grandement facilitée » (John Dewey)</a:t>
            </a:r>
          </a:p>
        </p:txBody>
      </p:sp>
      <p:sp>
        <p:nvSpPr>
          <p:cNvPr id="19" name="Rectangle 18"/>
          <p:cNvSpPr/>
          <p:nvPr/>
        </p:nvSpPr>
        <p:spPr>
          <a:xfrm>
            <a:off x="1473820" y="1462718"/>
            <a:ext cx="2987824" cy="923330"/>
          </a:xfrm>
          <a:prstGeom prst="rect">
            <a:avLst/>
          </a:prstGeom>
          <a:noFill/>
        </p:spPr>
        <p:txBody>
          <a:bodyPr wrap="square">
            <a:spAutoFit/>
          </a:bodyPr>
          <a:lstStyle/>
          <a:p>
            <a:r>
              <a:rPr lang="fr-FR" i="1" dirty="0"/>
              <a:t>« Enseigner c’est laisser apprendre » (</a:t>
            </a:r>
            <a:r>
              <a:rPr lang="fr-FR" dirty="0"/>
              <a:t>Martin Heidegger</a:t>
            </a:r>
            <a:r>
              <a:rPr lang="fr-FR" i="1" dirty="0"/>
              <a:t>)</a:t>
            </a:r>
          </a:p>
        </p:txBody>
      </p:sp>
      <p:sp>
        <p:nvSpPr>
          <p:cNvPr id="20" name="ZoneTexte 19"/>
          <p:cNvSpPr txBox="1"/>
          <p:nvPr/>
        </p:nvSpPr>
        <p:spPr>
          <a:xfrm>
            <a:off x="7824192" y="5789002"/>
            <a:ext cx="2304256" cy="369332"/>
          </a:xfrm>
          <a:prstGeom prst="rect">
            <a:avLst/>
          </a:prstGeom>
          <a:noFill/>
        </p:spPr>
        <p:txBody>
          <a:bodyPr wrap="square" rtlCol="0">
            <a:spAutoFit/>
          </a:bodyPr>
          <a:lstStyle/>
          <a:p>
            <a:r>
              <a:rPr lang="fr-FR" b="1" dirty="0"/>
              <a:t>Apprentissage 1.0</a:t>
            </a:r>
          </a:p>
        </p:txBody>
      </p:sp>
      <p:sp>
        <p:nvSpPr>
          <p:cNvPr id="21" name="Rectangle 20"/>
          <p:cNvSpPr/>
          <p:nvPr/>
        </p:nvSpPr>
        <p:spPr>
          <a:xfrm>
            <a:off x="6834336" y="6550224"/>
            <a:ext cx="3833664" cy="307777"/>
          </a:xfrm>
          <a:prstGeom prst="rect">
            <a:avLst/>
          </a:prstGeom>
        </p:spPr>
        <p:txBody>
          <a:bodyPr wrap="square">
            <a:spAutoFit/>
          </a:bodyPr>
          <a:lstStyle/>
          <a:p>
            <a:r>
              <a:rPr lang="fr-FR" sz="1400" dirty="0">
                <a:hlinkClick r:id="rId13"/>
              </a:rPr>
              <a:t>http://www.cnrtl.fr/proxemie/apprendre</a:t>
            </a:r>
            <a:endParaRPr lang="fr-FR" sz="1400" dirty="0"/>
          </a:p>
        </p:txBody>
      </p:sp>
    </p:spTree>
    <p:extLst>
      <p:ext uri="{BB962C8B-B14F-4D97-AF65-F5344CB8AC3E}">
        <p14:creationId xmlns:p14="http://schemas.microsoft.com/office/powerpoint/2010/main" val="84156942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840</TotalTime>
  <Words>1578</Words>
  <Application>Microsoft Office PowerPoint</Application>
  <PresentationFormat>Grand écran</PresentationFormat>
  <Paragraphs>321</Paragraphs>
  <Slides>29</Slides>
  <Notes>23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29</vt:i4>
      </vt:variant>
    </vt:vector>
  </HeadingPairs>
  <TitlesOfParts>
    <vt:vector size="36" baseType="lpstr">
      <vt:lpstr>Another</vt:lpstr>
      <vt:lpstr>Arial</vt:lpstr>
      <vt:lpstr>Calibri</vt:lpstr>
      <vt:lpstr>Calibri Light</vt:lpstr>
      <vt:lpstr>Futura MdCn BT</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Univ-Tours.fr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Sébastien Moreau</dc:creator>
  <cp:lastModifiedBy>Sébastien Moreau</cp:lastModifiedBy>
  <cp:revision>87</cp:revision>
  <dcterms:created xsi:type="dcterms:W3CDTF">2019-05-21T11:30:36Z</dcterms:created>
  <dcterms:modified xsi:type="dcterms:W3CDTF">2019-07-14T13:16:57Z</dcterms:modified>
</cp:coreProperties>
</file>