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1" r:id="rId1"/>
  </p:sldMasterIdLst>
  <p:notesMasterIdLst>
    <p:notesMasterId r:id="rId48"/>
  </p:notesMasterIdLst>
  <p:sldIdLst>
    <p:sldId id="256" r:id="rId2"/>
    <p:sldId id="300" r:id="rId3"/>
    <p:sldId id="301" r:id="rId4"/>
    <p:sldId id="302" r:id="rId5"/>
    <p:sldId id="303" r:id="rId6"/>
    <p:sldId id="304" r:id="rId7"/>
    <p:sldId id="305" r:id="rId8"/>
    <p:sldId id="306" r:id="rId9"/>
    <p:sldId id="307" r:id="rId10"/>
    <p:sldId id="308" r:id="rId11"/>
    <p:sldId id="309" r:id="rId12"/>
    <p:sldId id="310" r:id="rId13"/>
    <p:sldId id="311" r:id="rId14"/>
    <p:sldId id="260" r:id="rId15"/>
    <p:sldId id="261" r:id="rId16"/>
    <p:sldId id="262" r:id="rId17"/>
    <p:sldId id="258" r:id="rId18"/>
    <p:sldId id="312" r:id="rId19"/>
    <p:sldId id="259" r:id="rId20"/>
    <p:sldId id="264" r:id="rId21"/>
    <p:sldId id="265" r:id="rId22"/>
    <p:sldId id="266" r:id="rId23"/>
    <p:sldId id="267" r:id="rId24"/>
    <p:sldId id="268" r:id="rId25"/>
    <p:sldId id="269" r:id="rId26"/>
    <p:sldId id="270" r:id="rId27"/>
    <p:sldId id="271" r:id="rId28"/>
    <p:sldId id="295" r:id="rId29"/>
    <p:sldId id="273" r:id="rId30"/>
    <p:sldId id="275" r:id="rId31"/>
    <p:sldId id="276" r:id="rId32"/>
    <p:sldId id="277" r:id="rId33"/>
    <p:sldId id="279" r:id="rId34"/>
    <p:sldId id="280" r:id="rId35"/>
    <p:sldId id="299" r:id="rId36"/>
    <p:sldId id="288" r:id="rId37"/>
    <p:sldId id="289" r:id="rId38"/>
    <p:sldId id="292" r:id="rId39"/>
    <p:sldId id="296" r:id="rId40"/>
    <p:sldId id="297" r:id="rId41"/>
    <p:sldId id="294" r:id="rId42"/>
    <p:sldId id="293" r:id="rId43"/>
    <p:sldId id="285" r:id="rId44"/>
    <p:sldId id="284" r:id="rId45"/>
    <p:sldId id="287" r:id="rId46"/>
    <p:sldId id="298" r:id="rId47"/>
  </p:sldIdLst>
  <p:sldSz cx="9144000" cy="5143500" type="screen16x9"/>
  <p:notesSz cx="6858000" cy="9144000"/>
  <p:embeddedFontLst>
    <p:embeddedFont>
      <p:font typeface="Open Sans" panose="020B0606030504020204" pitchFamily="34" charset="0"/>
      <p:regular r:id="rId49"/>
      <p:bold r:id="rId50"/>
      <p:italic r:id="rId51"/>
      <p:boldItalic r:id="rId52"/>
    </p:embeddedFont>
    <p:embeddedFont>
      <p:font typeface="Kaushan Script" panose="020B0604020202020204" charset="0"/>
      <p:regular r:id="rId53"/>
    </p:embeddedFont>
    <p:embeddedFont>
      <p:font typeface="Economica" panose="020B0604020202020204" charset="0"/>
      <p:regular r:id="rId54"/>
      <p:bold r:id="rId55"/>
      <p:italic r:id="rId56"/>
      <p:boldItalic r:id="rId57"/>
    </p:embeddedFont>
  </p:embeddedFontLst>
  <p:custDataLst>
    <p:tags r:id="rId58"/>
  </p:custDataLst>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436">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8883" autoAdjust="0"/>
  </p:normalViewPr>
  <p:slideViewPr>
    <p:cSldViewPr showGuides="1">
      <p:cViewPr varScale="1">
        <p:scale>
          <a:sx n="73" d="100"/>
          <a:sy n="73" d="100"/>
        </p:scale>
        <p:origin x="917" y="58"/>
      </p:cViewPr>
      <p:guideLst>
        <p:guide orient="horz" pos="2436"/>
        <p:guide pos="2880"/>
      </p:guideLst>
    </p:cSldViewPr>
  </p:slideViewPr>
  <p:notesTextViewPr>
    <p:cViewPr>
      <p:scale>
        <a:sx n="75" d="100"/>
        <a:sy n="75"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font" Target="fonts/font2.fntdata"/><Relationship Id="rId55" Type="http://schemas.openxmlformats.org/officeDocument/2006/relationships/font" Target="fonts/font7.fnt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font" Target="fonts/font5.fntdata"/><Relationship Id="rId58" Type="http://schemas.openxmlformats.org/officeDocument/2006/relationships/tags" Target="tags/tag1.xml"/><Relationship Id="rId5" Type="http://schemas.openxmlformats.org/officeDocument/2006/relationships/slide" Target="slides/slide4.xml"/><Relationship Id="rId61"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56" Type="http://schemas.openxmlformats.org/officeDocument/2006/relationships/font" Target="fonts/font8.fntdata"/><Relationship Id="rId8" Type="http://schemas.openxmlformats.org/officeDocument/2006/relationships/slide" Target="slides/slide7.xml"/><Relationship Id="rId51" Type="http://schemas.openxmlformats.org/officeDocument/2006/relationships/font" Target="fonts/font3.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6.fntdata"/><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1.fntdata"/><Relationship Id="rId57" Type="http://schemas.openxmlformats.org/officeDocument/2006/relationships/font" Target="fonts/font9.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font" Target="fonts/font4.fntdata"/><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4" name="Shape 4"/>
          <p:cNvSpPr txBox="1">
            <a:spLocks noGrp="1"/>
          </p:cNvSpPr>
          <p:nvPr>
            <p:ph type="body" idx="1"/>
          </p:nvPr>
        </p:nvSpPr>
        <p:spPr>
          <a:xfrm>
            <a:off x="685800" y="4343400"/>
            <a:ext cx="5486400" cy="4114800"/>
          </a:xfrm>
          <a:prstGeom prst="rect">
            <a:avLst/>
          </a:prstGeom>
          <a:noFill/>
          <a:ln>
            <a:noFill/>
          </a:ln>
        </p:spPr>
        <p:txBody>
          <a:bodyPr lIns="91425" tIns="91425" rIns="91425" bIns="91425" anchor="t" anchorCtr="0"/>
          <a:lstStyle>
            <a:lvl1pPr lvl="0">
              <a:spcBef>
                <a:spcPts val="0"/>
              </a:spcBef>
              <a:defRPr sz="1100"/>
            </a:lvl1pPr>
            <a:lvl2pPr lvl="1">
              <a:spcBef>
                <a:spcPts val="0"/>
              </a:spcBef>
              <a:defRPr sz="1100"/>
            </a:lvl2pPr>
            <a:lvl3pPr lvl="2">
              <a:spcBef>
                <a:spcPts val="0"/>
              </a:spcBef>
              <a:defRPr sz="1100"/>
            </a:lvl3pPr>
            <a:lvl4pPr lvl="3">
              <a:spcBef>
                <a:spcPts val="0"/>
              </a:spcBef>
              <a:defRPr sz="1100"/>
            </a:lvl4pPr>
            <a:lvl5pPr lvl="4">
              <a:spcBef>
                <a:spcPts val="0"/>
              </a:spcBef>
              <a:defRPr sz="1100"/>
            </a:lvl5pPr>
            <a:lvl6pPr lvl="5">
              <a:spcBef>
                <a:spcPts val="0"/>
              </a:spcBef>
              <a:defRPr sz="1100"/>
            </a:lvl6pPr>
            <a:lvl7pPr lvl="6">
              <a:spcBef>
                <a:spcPts val="0"/>
              </a:spcBef>
              <a:defRPr sz="1100"/>
            </a:lvl7pPr>
            <a:lvl8pPr lvl="7">
              <a:spcBef>
                <a:spcPts val="0"/>
              </a:spcBef>
              <a:defRPr sz="1100"/>
            </a:lvl8pPr>
            <a:lvl9pPr lvl="8">
              <a:spcBef>
                <a:spcPts val="0"/>
              </a:spcBef>
              <a:defRPr sz="1100"/>
            </a:lvl9pPr>
          </a:lstStyle>
          <a:p>
            <a:endParaRPr/>
          </a:p>
        </p:txBody>
      </p:sp>
    </p:spTree>
    <p:extLst>
      <p:ext uri="{BB962C8B-B14F-4D97-AF65-F5344CB8AC3E}">
        <p14:creationId xmlns:p14="http://schemas.microsoft.com/office/powerpoint/2010/main" val="434013396"/>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nouvelobs.com/index/2017/12/28/" TargetMode="External"/><Relationship Id="rId2" Type="http://schemas.openxmlformats.org/officeDocument/2006/relationships/slide" Target="../slides/slide4.xml"/><Relationship Id="rId1" Type="http://schemas.openxmlformats.org/officeDocument/2006/relationships/notesMaster" Target="../notesMasters/notesMaster1.xml"/><Relationship Id="rId4" Type="http://schemas.openxmlformats.org/officeDocument/2006/relationships/hyperlink" Target="http://www.nouvelobs.com/journaliste/4793/l-obs-avec-afp.html" TargetMode="Externa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nouvelobs.com/index/2017/12/28/" TargetMode="External"/><Relationship Id="rId2" Type="http://schemas.openxmlformats.org/officeDocument/2006/relationships/slide" Target="../slides/slide5.xml"/><Relationship Id="rId1" Type="http://schemas.openxmlformats.org/officeDocument/2006/relationships/notesMaster" Target="../notesMasters/notesMaster1.xml"/><Relationship Id="rId4" Type="http://schemas.openxmlformats.org/officeDocument/2006/relationships/hyperlink" Target="http://www.nouvelobs.com/journaliste/4793/l-obs-avec-afp.html" TargetMode="Externa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nouvelobs.com/index/2017/12/28/" TargetMode="External"/><Relationship Id="rId2" Type="http://schemas.openxmlformats.org/officeDocument/2006/relationships/slide" Target="../slides/slide6.xml"/><Relationship Id="rId1" Type="http://schemas.openxmlformats.org/officeDocument/2006/relationships/notesMaster" Target="../notesMasters/notesMaster1.xml"/><Relationship Id="rId4" Type="http://schemas.openxmlformats.org/officeDocument/2006/relationships/hyperlink" Target="http://www.nouvelobs.com/journaliste/4793/l-obs-avec-afp.html" TargetMode="Externa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
        <p:cNvGrpSpPr/>
        <p:nvPr/>
      </p:nvGrpSpPr>
      <p:grpSpPr>
        <a:xfrm>
          <a:off x="0" y="0"/>
          <a:ext cx="0" cy="0"/>
          <a:chOff x="0" y="0"/>
          <a:chExt cx="0" cy="0"/>
        </a:xfrm>
      </p:grpSpPr>
      <p:sp>
        <p:nvSpPr>
          <p:cNvPr id="67" name="Shape 6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8" name="Shape 68"/>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dirty="0" smtClean="0"/>
              <a:t>Le festival Glastonbury (Angleterre) est l’un des plus grands festivals au monde. L’édition 2014 vient de se terminer avec les performances de Metallica, Arcade </a:t>
            </a:r>
            <a:r>
              <a:rPr lang="fr-FR" dirty="0" err="1" smtClean="0"/>
              <a:t>Fire</a:t>
            </a:r>
            <a:r>
              <a:rPr lang="fr-FR" dirty="0" smtClean="0"/>
              <a:t>, Ed </a:t>
            </a:r>
            <a:r>
              <a:rPr lang="fr-FR" dirty="0" err="1" smtClean="0"/>
              <a:t>Sheeran</a:t>
            </a:r>
            <a:r>
              <a:rPr lang="fr-FR" dirty="0" smtClean="0"/>
              <a:t>, Lana Del Rey, </a:t>
            </a:r>
            <a:r>
              <a:rPr lang="fr-FR" dirty="0" err="1" smtClean="0"/>
              <a:t>Skrillex</a:t>
            </a:r>
            <a:r>
              <a:rPr lang="fr-FR" dirty="0" smtClean="0"/>
              <a:t> et autres. C’est maintenant un océan de déchets qu’ils restent après le festival.</a:t>
            </a:r>
          </a:p>
          <a:p>
            <a:endParaRPr lang="fr-FR" dirty="0" smtClean="0"/>
          </a:p>
          <a:p>
            <a:r>
              <a:rPr lang="fr-FR" dirty="0" smtClean="0"/>
              <a:t>Les photos parlent d’elles-mêmes. Au total, en déchets, il restera :</a:t>
            </a:r>
          </a:p>
          <a:p>
            <a:r>
              <a:rPr lang="fr-FR" dirty="0" smtClean="0"/>
              <a:t>11 tonnes de vêtements;</a:t>
            </a:r>
            <a:br>
              <a:rPr lang="fr-FR" dirty="0" smtClean="0"/>
            </a:br>
            <a:r>
              <a:rPr lang="fr-FR" dirty="0" smtClean="0"/>
              <a:t>6 500 sacs de couchage;</a:t>
            </a:r>
            <a:br>
              <a:rPr lang="fr-FR" dirty="0" smtClean="0"/>
            </a:br>
            <a:r>
              <a:rPr lang="fr-FR" dirty="0" smtClean="0"/>
              <a:t>5 500 tentes;</a:t>
            </a:r>
            <a:br>
              <a:rPr lang="fr-FR" dirty="0" smtClean="0"/>
            </a:br>
            <a:r>
              <a:rPr lang="fr-FR" dirty="0" smtClean="0"/>
              <a:t>3 500 lits de camp;</a:t>
            </a:r>
            <a:br>
              <a:rPr lang="fr-FR" dirty="0" smtClean="0"/>
            </a:br>
            <a:r>
              <a:rPr lang="fr-FR" dirty="0" smtClean="0"/>
              <a:t>2 200 chaises de camping;</a:t>
            </a:r>
            <a:br>
              <a:rPr lang="fr-FR" dirty="0" smtClean="0"/>
            </a:br>
            <a:r>
              <a:rPr lang="fr-FR" dirty="0" smtClean="0"/>
              <a:t>950 tapis de sol;</a:t>
            </a:r>
            <a:br>
              <a:rPr lang="fr-FR" dirty="0" smtClean="0"/>
            </a:br>
            <a:r>
              <a:rPr lang="fr-FR" dirty="0" smtClean="0"/>
              <a:t>400 abris de jardin;</a:t>
            </a:r>
            <a:br>
              <a:rPr lang="fr-FR" dirty="0" smtClean="0"/>
            </a:br>
            <a:r>
              <a:rPr lang="fr-FR" dirty="0" smtClean="0"/>
              <a:t>Près de 200 tonnes de déchets;</a:t>
            </a:r>
            <a:br>
              <a:rPr lang="fr-FR" dirty="0" smtClean="0"/>
            </a:br>
            <a:r>
              <a:rPr lang="fr-FR" dirty="0" smtClean="0"/>
              <a:t>9 tonnes de verre;</a:t>
            </a:r>
            <a:br>
              <a:rPr lang="fr-FR" dirty="0" smtClean="0"/>
            </a:br>
            <a:r>
              <a:rPr lang="fr-FR" dirty="0" smtClean="0"/>
              <a:t>54 tonnes de canettes et bouteilles plastiques;</a:t>
            </a:r>
            <a:br>
              <a:rPr lang="fr-FR" dirty="0" smtClean="0"/>
            </a:br>
            <a:r>
              <a:rPr lang="fr-FR" dirty="0" smtClean="0"/>
              <a:t>41 tonnes de carton;</a:t>
            </a:r>
            <a:br>
              <a:rPr lang="fr-FR" dirty="0" smtClean="0"/>
            </a:br>
            <a:r>
              <a:rPr lang="fr-FR" dirty="0" smtClean="0"/>
              <a:t>66 tonnes de ferraille.</a:t>
            </a:r>
          </a:p>
          <a:p>
            <a:r>
              <a:rPr lang="fr-FR" dirty="0" smtClean="0"/>
              <a:t>Tout ça sur une superficie de 5 kilomètres carrés. Il faut dire que les 175 000 festivaliers couchent tous à Glastonbury. C’est pourquoi il y a autant de matériel de camping.</a:t>
            </a:r>
          </a:p>
          <a:p>
            <a:endParaRPr lang="fr-FR"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fr-FR" dirty="0" smtClean="0"/>
              <a:t>http://www.konbini.com/fr/tendances-2/glastonbury-apres-le-festival-ocean-de-dechets/</a:t>
            </a:r>
          </a:p>
          <a:p>
            <a:endParaRPr lang="fr-FR" dirty="0" smtClean="0"/>
          </a:p>
          <a:p>
            <a:endParaRPr lang="fr-FR" dirty="0" smtClean="0"/>
          </a:p>
          <a:p>
            <a:endParaRPr lang="fr-FR" dirty="0"/>
          </a:p>
        </p:txBody>
      </p:sp>
      <p:sp>
        <p:nvSpPr>
          <p:cNvPr id="4" name="Espace réservé du numéro de diapositive 3"/>
          <p:cNvSpPr>
            <a:spLocks noGrp="1"/>
          </p:cNvSpPr>
          <p:nvPr>
            <p:ph type="sldNum" sz="quarter" idx="10"/>
          </p:nvPr>
        </p:nvSpPr>
        <p:spPr/>
        <p:txBody>
          <a:bodyPr/>
          <a:lstStyle/>
          <a:p>
            <a:fld id="{01E427E7-79E6-441E-A0E7-8323ED8D047F}" type="slidenum">
              <a:rPr lang="fr-FR" smtClean="0"/>
              <a:t>10</a:t>
            </a:fld>
            <a:endParaRPr lang="fr-FR"/>
          </a:p>
        </p:txBody>
      </p:sp>
    </p:spTree>
    <p:extLst>
      <p:ext uri="{BB962C8B-B14F-4D97-AF65-F5344CB8AC3E}">
        <p14:creationId xmlns:p14="http://schemas.microsoft.com/office/powerpoint/2010/main" val="6866463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sz="1200" dirty="0" smtClean="0"/>
              <a:t>Déchets informatiques au Ghana (photos couleur) et au Mozambique (photo noir et blanc).</a:t>
            </a:r>
          </a:p>
          <a:p>
            <a:endParaRPr lang="fr-FR" sz="1200" dirty="0" smtClean="0"/>
          </a:p>
          <a:p>
            <a:r>
              <a:rPr lang="fr-FR" sz="1200" dirty="0" smtClean="0"/>
              <a:t>Selon le GDS </a:t>
            </a:r>
            <a:r>
              <a:rPr lang="fr-FR" sz="1200" dirty="0" err="1" smtClean="0"/>
              <a:t>Ecoinfo</a:t>
            </a:r>
            <a:r>
              <a:rPr lang="fr-FR" sz="1200" dirty="0" smtClean="0"/>
              <a:t> du CNRS, seuls 25% de nos déchets électriques et électroniques (DEEE = D3E) sont traités via des filières contrôlées. Celles-ci</a:t>
            </a:r>
            <a:r>
              <a:rPr lang="fr-FR" sz="1200" baseline="0" dirty="0" smtClean="0"/>
              <a:t> reposent sur un </a:t>
            </a:r>
            <a:r>
              <a:rPr lang="fr-FR" sz="1200" dirty="0" smtClean="0"/>
              <a:t>éco-organisme, </a:t>
            </a:r>
            <a:r>
              <a:rPr lang="fr-FR" sz="1200" dirty="0" err="1" smtClean="0"/>
              <a:t>éco-systèmes</a:t>
            </a:r>
            <a:r>
              <a:rPr lang="fr-FR" sz="1200" dirty="0" smtClean="0"/>
              <a:t>, financé par les industriels</a:t>
            </a:r>
            <a:r>
              <a:rPr lang="fr-FR" sz="1200" baseline="0" dirty="0" smtClean="0"/>
              <a:t> du secteur. Dans la filière officielle, les DEEE sont collectés et recyclés partiellement (5 métaux sur 55 présents dans ces déchets sont en fait recyclés). Une initiative du gouvernement, ordi 3.0 permet aussi le réemploi d’anciens ordinateurs afin d’en faire profiter des personnes ayant peu de ressources.</a:t>
            </a:r>
            <a:endParaRPr lang="fr-FR" sz="1200" dirty="0" smtClean="0"/>
          </a:p>
          <a:p>
            <a:r>
              <a:rPr lang="fr-FR" sz="1200" dirty="0" smtClean="0"/>
              <a:t>75% des D3E</a:t>
            </a:r>
            <a:r>
              <a:rPr lang="fr-FR" sz="1200" baseline="0" dirty="0" smtClean="0"/>
              <a:t> mondiaux suivent une toute autre filière: exportés illégalement comme « matériels d’occasion » les D3E rejoignent </a:t>
            </a:r>
            <a:r>
              <a:rPr lang="fr-FR" sz="1200" baseline="0" dirty="0" err="1" smtClean="0"/>
              <a:t>l’afrique</a:t>
            </a:r>
            <a:r>
              <a:rPr lang="fr-FR" sz="1200" baseline="0" dirty="0" smtClean="0"/>
              <a:t> ou </a:t>
            </a:r>
            <a:r>
              <a:rPr lang="fr-FR" sz="1200" baseline="0" dirty="0" err="1" smtClean="0"/>
              <a:t>l’asie</a:t>
            </a:r>
            <a:r>
              <a:rPr lang="fr-FR" sz="1200" baseline="0" dirty="0" smtClean="0"/>
              <a:t> où ils sont revendus si ils sont réparables ou simplement cassés dans des décharges à ciel ouvert pour permettre la récupération de certains métaux et composants électroniques.</a:t>
            </a:r>
          </a:p>
          <a:p>
            <a:endParaRPr lang="fr-FR" sz="120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fr-FR" sz="1200" dirty="0" smtClean="0"/>
              <a:t>Des enfants à partir de 10 ans travaillent pour moins d’un euro de la journée au milieu</a:t>
            </a:r>
            <a:r>
              <a:rPr lang="fr-FR" sz="1200" baseline="0" dirty="0" smtClean="0"/>
              <a:t> de</a:t>
            </a:r>
            <a:r>
              <a:rPr lang="fr-FR" sz="1200" dirty="0" smtClean="0"/>
              <a:t> matières toxiques. Ils brûlent les plastiques avec, parfois, rien qu’un briquet… Les adultes, eux, ont recours à l’acide pour désolidariser les pvc des métaux (cuivre, notamment).</a:t>
            </a:r>
          </a:p>
          <a:p>
            <a:endParaRPr lang="fr-FR" sz="1200" dirty="0" smtClean="0"/>
          </a:p>
          <a:p>
            <a:r>
              <a:rPr lang="fr-FR" sz="1200" dirty="0" smtClean="0"/>
              <a:t>Vous le savez sans doute, il y a de nombreux composants toxiques dans nos machines. Des métaux lourds, des éléments chimiques, des plastiques… tous sont toxiques à plus ou moins haute dose. Petit tour d’horizon… (cette liste est non exhaustive)</a:t>
            </a:r>
          </a:p>
          <a:p>
            <a:r>
              <a:rPr lang="fr-FR" sz="1200" dirty="0" smtClean="0"/>
              <a:t>* Cadmium =&gt; cancer (reins), abîme le squelette (ostéoporose, …)</a:t>
            </a:r>
            <a:br>
              <a:rPr lang="fr-FR" sz="1200" dirty="0" smtClean="0"/>
            </a:br>
            <a:r>
              <a:rPr lang="fr-FR" sz="1200" dirty="0" smtClean="0"/>
              <a:t>* Mercure =&gt; cancer (cerveau), intoxication qui se transmet également par la nourriture (notamment les poissons)</a:t>
            </a:r>
            <a:br>
              <a:rPr lang="fr-FR" sz="1200" dirty="0" smtClean="0"/>
            </a:br>
            <a:r>
              <a:rPr lang="fr-FR" sz="1200" dirty="0" smtClean="0"/>
              <a:t>* Plomb =&gt; cancer (cerveau, </a:t>
            </a:r>
            <a:r>
              <a:rPr lang="fr-FR" sz="1200" dirty="0" err="1" smtClean="0"/>
              <a:t>coeur</a:t>
            </a:r>
            <a:r>
              <a:rPr lang="fr-FR" sz="1200" dirty="0" smtClean="0"/>
              <a:t>), intoxication</a:t>
            </a:r>
            <a:br>
              <a:rPr lang="fr-FR" sz="1200" dirty="0" smtClean="0"/>
            </a:br>
            <a:r>
              <a:rPr lang="fr-FR" sz="1200" dirty="0" smtClean="0"/>
              <a:t>* Cuivre, étain =&gt; cancer</a:t>
            </a:r>
            <a:br>
              <a:rPr lang="fr-FR" sz="1200" dirty="0" smtClean="0"/>
            </a:br>
            <a:r>
              <a:rPr lang="fr-FR" sz="1200" dirty="0" smtClean="0"/>
              <a:t>* PVC (plastiques) =&gt; cancer poumons, dangers pour la fertilité (reproduction)</a:t>
            </a:r>
            <a:br>
              <a:rPr lang="fr-FR" sz="1200" dirty="0" smtClean="0"/>
            </a:br>
            <a:r>
              <a:rPr lang="fr-FR" sz="1200" dirty="0" smtClean="0"/>
              <a:t>* Cuivre =&gt; anémie (manque de fer)</a:t>
            </a:r>
          </a:p>
          <a:p>
            <a:r>
              <a:rPr lang="fr-FR" sz="1200" dirty="0" smtClean="0"/>
              <a:t>Note : s’il y a du cuivre en petite quantité dans notre corps (notamment dans le sang), à haute dose il est très toxique car il métabolise le fer. A très haute dose, il peut provoquer des cancers.</a:t>
            </a:r>
            <a:br>
              <a:rPr lang="fr-FR" sz="1200" dirty="0" smtClean="0"/>
            </a:br>
            <a:r>
              <a:rPr lang="fr-FR" sz="1200" dirty="0" smtClean="0"/>
              <a:t>* Chrome =&gt; allergies, cancer</a:t>
            </a:r>
            <a:br>
              <a:rPr lang="fr-FR" sz="1200" dirty="0" smtClean="0"/>
            </a:br>
            <a:r>
              <a:rPr lang="fr-FR" sz="1200" dirty="0" smtClean="0"/>
              <a:t>* Béryllium =&gt; cancer aux poumons, pneumonies</a:t>
            </a:r>
            <a:br>
              <a:rPr lang="fr-FR" sz="1200" dirty="0" smtClean="0"/>
            </a:br>
            <a:r>
              <a:rPr lang="fr-FR" sz="1200" dirty="0" smtClean="0"/>
              <a:t>* Retardateurs de flammes =&gt; cancer au cerveau</a:t>
            </a:r>
          </a:p>
          <a:p>
            <a:endParaRPr lang="fr-FR" sz="1200" dirty="0" smtClean="0"/>
          </a:p>
          <a:p>
            <a:r>
              <a:rPr lang="fr-FR" sz="1200" dirty="0" smtClean="0"/>
              <a:t>Les retardateurs de flammes sont très présents sur nos machines, ils enduisent les parties plastiques. Ironie de la chose, c’est en brûlant ces plastiques entourés de retardateurs de flammes que les vapeurs intoxiquent les personnes autour.</a:t>
            </a:r>
          </a:p>
          <a:p>
            <a:endParaRPr lang="fr-FR" sz="1200" dirty="0" smtClean="0"/>
          </a:p>
          <a:p>
            <a:r>
              <a:rPr lang="fr-FR" sz="1200" dirty="0" smtClean="0"/>
              <a:t>Source: https://edechets.wordpress.com/2015/02/16/pourquoi-recycler-un-ordinateur/</a:t>
            </a:r>
          </a:p>
          <a:p>
            <a:endParaRPr lang="fr-FR" dirty="0"/>
          </a:p>
        </p:txBody>
      </p:sp>
      <p:sp>
        <p:nvSpPr>
          <p:cNvPr id="4" name="Espace réservé du numéro de diapositive 3"/>
          <p:cNvSpPr>
            <a:spLocks noGrp="1"/>
          </p:cNvSpPr>
          <p:nvPr>
            <p:ph type="sldNum" sz="quarter" idx="10"/>
          </p:nvPr>
        </p:nvSpPr>
        <p:spPr/>
        <p:txBody>
          <a:bodyPr/>
          <a:lstStyle/>
          <a:p>
            <a:fld id="{01E427E7-79E6-441E-A0E7-8323ED8D047F}" type="slidenum">
              <a:rPr lang="fr-FR" smtClean="0"/>
              <a:t>11</a:t>
            </a:fld>
            <a:endParaRPr lang="fr-FR"/>
          </a:p>
        </p:txBody>
      </p:sp>
    </p:spTree>
    <p:extLst>
      <p:ext uri="{BB962C8B-B14F-4D97-AF65-F5344CB8AC3E}">
        <p14:creationId xmlns:p14="http://schemas.microsoft.com/office/powerpoint/2010/main" val="12784734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sz="1200" dirty="0" smtClean="0"/>
              <a:t>Déchets informatiques au Ghana (photos couleur) et au Mozambique (photo noir et blanc).</a:t>
            </a:r>
          </a:p>
          <a:p>
            <a:endParaRPr lang="fr-FR" sz="1200" dirty="0" smtClean="0"/>
          </a:p>
          <a:p>
            <a:r>
              <a:rPr lang="fr-FR" sz="1200" dirty="0" smtClean="0"/>
              <a:t>Selon le GDS </a:t>
            </a:r>
            <a:r>
              <a:rPr lang="fr-FR" sz="1200" dirty="0" err="1" smtClean="0"/>
              <a:t>Ecoinfo</a:t>
            </a:r>
            <a:r>
              <a:rPr lang="fr-FR" sz="1200" dirty="0" smtClean="0"/>
              <a:t> du CNRS, seuls 25% de nos déchets électriques et électroniques (DEEE = D3E) sont traités via des filières contrôlées. Celles-ci</a:t>
            </a:r>
            <a:r>
              <a:rPr lang="fr-FR" sz="1200" baseline="0" dirty="0" smtClean="0"/>
              <a:t> reposent sur un </a:t>
            </a:r>
            <a:r>
              <a:rPr lang="fr-FR" sz="1200" dirty="0" smtClean="0"/>
              <a:t>éco-organisme, </a:t>
            </a:r>
            <a:r>
              <a:rPr lang="fr-FR" sz="1200" dirty="0" err="1" smtClean="0"/>
              <a:t>éco-systèmes</a:t>
            </a:r>
            <a:r>
              <a:rPr lang="fr-FR" sz="1200" dirty="0" smtClean="0"/>
              <a:t>, financé par les industriels</a:t>
            </a:r>
            <a:r>
              <a:rPr lang="fr-FR" sz="1200" baseline="0" dirty="0" smtClean="0"/>
              <a:t> du secteur. Dans la filière officielle, les DEEE sont collectés et recyclés partiellement (5 métaux sur 55 présents dans ces déchets sont en fait recyclés). Une initiative du gouvernement, ordi 3.0 permet aussi le réemploi d’anciens ordinateurs afin d’en faire profiter des personnes ayant peu de ressources.</a:t>
            </a:r>
            <a:endParaRPr lang="fr-FR" sz="1200" dirty="0" smtClean="0"/>
          </a:p>
          <a:p>
            <a:r>
              <a:rPr lang="fr-FR" sz="1200" dirty="0" smtClean="0"/>
              <a:t>75% des D3E</a:t>
            </a:r>
            <a:r>
              <a:rPr lang="fr-FR" sz="1200" baseline="0" dirty="0" smtClean="0"/>
              <a:t> mondiaux suivent une toute autre filière: exportés illégalement comme « matériels d’occasion » les D3E rejoignent </a:t>
            </a:r>
            <a:r>
              <a:rPr lang="fr-FR" sz="1200" baseline="0" dirty="0" err="1" smtClean="0"/>
              <a:t>l’afrique</a:t>
            </a:r>
            <a:r>
              <a:rPr lang="fr-FR" sz="1200" baseline="0" dirty="0" smtClean="0"/>
              <a:t> ou </a:t>
            </a:r>
            <a:r>
              <a:rPr lang="fr-FR" sz="1200" baseline="0" dirty="0" err="1" smtClean="0"/>
              <a:t>l’asie</a:t>
            </a:r>
            <a:r>
              <a:rPr lang="fr-FR" sz="1200" baseline="0" dirty="0" smtClean="0"/>
              <a:t> où ils sont revendus si ils sont réparables ou simplement cassés dans des décharges à ciel ouvert pour permettre la récupération de certains métaux et composants électroniques.</a:t>
            </a:r>
          </a:p>
          <a:p>
            <a:endParaRPr lang="fr-FR" sz="120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fr-FR" sz="1200" dirty="0" smtClean="0"/>
              <a:t>Des enfants à partir de 10 ans travaillent pour moins d’un euro de la journée au milieu</a:t>
            </a:r>
            <a:r>
              <a:rPr lang="fr-FR" sz="1200" baseline="0" dirty="0" smtClean="0"/>
              <a:t> de</a:t>
            </a:r>
            <a:r>
              <a:rPr lang="fr-FR" sz="1200" dirty="0" smtClean="0"/>
              <a:t> matières toxiques. Ils brûlent les plastiques avec, parfois, rien qu’un briquet… Les adultes, eux, ont recours à l’acide pour désolidariser les pvc des métaux (cuivre, notamment).</a:t>
            </a:r>
          </a:p>
          <a:p>
            <a:endParaRPr lang="fr-FR" sz="1200" dirty="0" smtClean="0"/>
          </a:p>
          <a:p>
            <a:r>
              <a:rPr lang="fr-FR" sz="1200" dirty="0" smtClean="0"/>
              <a:t>Vous le savez sans doute, il y a de nombreux composants toxiques dans nos machines. Des métaux lourds, des éléments chimiques, des plastiques… tous sont toxiques à plus ou moins haute dose. Petit tour d’horizon… (cette liste est non exhaustive)</a:t>
            </a:r>
          </a:p>
          <a:p>
            <a:r>
              <a:rPr lang="fr-FR" sz="1200" dirty="0" smtClean="0"/>
              <a:t>* Cadmium =&gt; cancer (reins), abîme le squelette (ostéoporose, …)</a:t>
            </a:r>
            <a:br>
              <a:rPr lang="fr-FR" sz="1200" dirty="0" smtClean="0"/>
            </a:br>
            <a:r>
              <a:rPr lang="fr-FR" sz="1200" dirty="0" smtClean="0"/>
              <a:t>* Mercure =&gt; cancer (cerveau), intoxication qui se transmet également par la nourriture (notamment les poissons)</a:t>
            </a:r>
            <a:br>
              <a:rPr lang="fr-FR" sz="1200" dirty="0" smtClean="0"/>
            </a:br>
            <a:r>
              <a:rPr lang="fr-FR" sz="1200" dirty="0" smtClean="0"/>
              <a:t>* Plomb =&gt; cancer (cerveau, </a:t>
            </a:r>
            <a:r>
              <a:rPr lang="fr-FR" sz="1200" dirty="0" err="1" smtClean="0"/>
              <a:t>coeur</a:t>
            </a:r>
            <a:r>
              <a:rPr lang="fr-FR" sz="1200" dirty="0" smtClean="0"/>
              <a:t>), intoxication</a:t>
            </a:r>
            <a:br>
              <a:rPr lang="fr-FR" sz="1200" dirty="0" smtClean="0"/>
            </a:br>
            <a:r>
              <a:rPr lang="fr-FR" sz="1200" dirty="0" smtClean="0"/>
              <a:t>* Cuivre, étain =&gt; cancer</a:t>
            </a:r>
            <a:br>
              <a:rPr lang="fr-FR" sz="1200" dirty="0" smtClean="0"/>
            </a:br>
            <a:r>
              <a:rPr lang="fr-FR" sz="1200" dirty="0" smtClean="0"/>
              <a:t>* PVC (plastiques) =&gt; cancer poumons, dangers pour la fertilité (reproduction)</a:t>
            </a:r>
            <a:br>
              <a:rPr lang="fr-FR" sz="1200" dirty="0" smtClean="0"/>
            </a:br>
            <a:r>
              <a:rPr lang="fr-FR" sz="1200" dirty="0" smtClean="0"/>
              <a:t>* Cuivre =&gt; anémie (manque de fer)</a:t>
            </a:r>
          </a:p>
          <a:p>
            <a:r>
              <a:rPr lang="fr-FR" sz="1200" dirty="0" smtClean="0"/>
              <a:t>Note : s’il y a du cuivre en petite quantité dans notre corps (notamment dans le sang), à haute dose il est très toxique car il métabolise le fer. A très haute dose, il peut provoquer des cancers.</a:t>
            </a:r>
            <a:br>
              <a:rPr lang="fr-FR" sz="1200" dirty="0" smtClean="0"/>
            </a:br>
            <a:r>
              <a:rPr lang="fr-FR" sz="1200" dirty="0" smtClean="0"/>
              <a:t>* Chrome =&gt; allergies, cancer</a:t>
            </a:r>
            <a:br>
              <a:rPr lang="fr-FR" sz="1200" dirty="0" smtClean="0"/>
            </a:br>
            <a:r>
              <a:rPr lang="fr-FR" sz="1200" dirty="0" smtClean="0"/>
              <a:t>* Béryllium =&gt; cancer aux poumons, pneumonies</a:t>
            </a:r>
            <a:br>
              <a:rPr lang="fr-FR" sz="1200" dirty="0" smtClean="0"/>
            </a:br>
            <a:r>
              <a:rPr lang="fr-FR" sz="1200" dirty="0" smtClean="0"/>
              <a:t>* Retardateurs de flammes =&gt; cancer au cerveau</a:t>
            </a:r>
          </a:p>
          <a:p>
            <a:endParaRPr lang="fr-FR" sz="1200" dirty="0" smtClean="0"/>
          </a:p>
          <a:p>
            <a:r>
              <a:rPr lang="fr-FR" sz="1200" dirty="0" smtClean="0"/>
              <a:t>Les retardateurs de flammes sont très présents sur nos machines, ils enduisent les parties plastiques. Ironie de la chose, c’est en brûlant ces plastiques entourés de retardateurs de flammes que les vapeurs intoxiquent les personnes autour.</a:t>
            </a:r>
          </a:p>
          <a:p>
            <a:endParaRPr lang="fr-FR" sz="1200" dirty="0" smtClean="0"/>
          </a:p>
          <a:p>
            <a:r>
              <a:rPr lang="fr-FR" sz="1200" dirty="0" smtClean="0"/>
              <a:t>Source: https://edechets.wordpress.com/2015/02/16/pourquoi-recycler-un-ordinateur/</a:t>
            </a:r>
          </a:p>
          <a:p>
            <a:endParaRPr lang="fr-FR" dirty="0" smtClean="0"/>
          </a:p>
          <a:p>
            <a:endParaRPr lang="fr-FR" dirty="0"/>
          </a:p>
        </p:txBody>
      </p:sp>
      <p:sp>
        <p:nvSpPr>
          <p:cNvPr id="4" name="Espace réservé du numéro de diapositive 3"/>
          <p:cNvSpPr>
            <a:spLocks noGrp="1"/>
          </p:cNvSpPr>
          <p:nvPr>
            <p:ph type="sldNum" sz="quarter" idx="10"/>
          </p:nvPr>
        </p:nvSpPr>
        <p:spPr/>
        <p:txBody>
          <a:bodyPr/>
          <a:lstStyle/>
          <a:p>
            <a:fld id="{01E427E7-79E6-441E-A0E7-8323ED8D047F}" type="slidenum">
              <a:rPr lang="fr-FR" smtClean="0"/>
              <a:t>12</a:t>
            </a:fld>
            <a:endParaRPr lang="fr-FR"/>
          </a:p>
        </p:txBody>
      </p:sp>
    </p:spTree>
    <p:extLst>
      <p:ext uri="{BB962C8B-B14F-4D97-AF65-F5344CB8AC3E}">
        <p14:creationId xmlns:p14="http://schemas.microsoft.com/office/powerpoint/2010/main" val="6711311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sz="1200" dirty="0" smtClean="0"/>
              <a:t>Déchets informatiques au Ghana (photos couleur) et au Mozambique (photo noir et blanc).</a:t>
            </a:r>
          </a:p>
          <a:p>
            <a:endParaRPr lang="fr-FR" sz="1200" dirty="0" smtClean="0"/>
          </a:p>
          <a:p>
            <a:r>
              <a:rPr lang="fr-FR" sz="1200" dirty="0" smtClean="0"/>
              <a:t>Selon le GDS </a:t>
            </a:r>
            <a:r>
              <a:rPr lang="fr-FR" sz="1200" dirty="0" err="1" smtClean="0"/>
              <a:t>Ecoinfo</a:t>
            </a:r>
            <a:r>
              <a:rPr lang="fr-FR" sz="1200" dirty="0" smtClean="0"/>
              <a:t> du CNRS, seuls 25% de nos déchets électriques et électroniques (DEEE = D3E) sont traités via des filières contrôlées. Celles-ci</a:t>
            </a:r>
            <a:r>
              <a:rPr lang="fr-FR" sz="1200" baseline="0" dirty="0" smtClean="0"/>
              <a:t> reposent sur un </a:t>
            </a:r>
            <a:r>
              <a:rPr lang="fr-FR" sz="1200" dirty="0" smtClean="0"/>
              <a:t>éco-organisme, </a:t>
            </a:r>
            <a:r>
              <a:rPr lang="fr-FR" sz="1200" dirty="0" err="1" smtClean="0"/>
              <a:t>éco-systèmes</a:t>
            </a:r>
            <a:r>
              <a:rPr lang="fr-FR" sz="1200" dirty="0" smtClean="0"/>
              <a:t>, financé par les industriels</a:t>
            </a:r>
            <a:r>
              <a:rPr lang="fr-FR" sz="1200" baseline="0" dirty="0" smtClean="0"/>
              <a:t> du secteur. Dans la filière officielle, les DEEE sont collectés et recyclés partiellement (5 métaux sur 55 présents dans ces déchets sont en fait recyclés). Une initiative du gouvernement, ordi 3.0 permet aussi le réemploi d’anciens ordinateurs afin d’en faire profiter des personnes ayant peu de ressources.</a:t>
            </a:r>
            <a:endParaRPr lang="fr-FR" sz="1200" dirty="0" smtClean="0"/>
          </a:p>
          <a:p>
            <a:r>
              <a:rPr lang="fr-FR" sz="1200" dirty="0" smtClean="0"/>
              <a:t>75% des D3E</a:t>
            </a:r>
            <a:r>
              <a:rPr lang="fr-FR" sz="1200" baseline="0" dirty="0" smtClean="0"/>
              <a:t> mondiaux suivent une toute autre filière: exportés illégalement comme « matériels d’occasion » les D3E rejoignent </a:t>
            </a:r>
            <a:r>
              <a:rPr lang="fr-FR" sz="1200" baseline="0" dirty="0" err="1" smtClean="0"/>
              <a:t>l’afrique</a:t>
            </a:r>
            <a:r>
              <a:rPr lang="fr-FR" sz="1200" baseline="0" dirty="0" smtClean="0"/>
              <a:t> ou </a:t>
            </a:r>
            <a:r>
              <a:rPr lang="fr-FR" sz="1200" baseline="0" dirty="0" err="1" smtClean="0"/>
              <a:t>l’asie</a:t>
            </a:r>
            <a:r>
              <a:rPr lang="fr-FR" sz="1200" baseline="0" dirty="0" smtClean="0"/>
              <a:t> où ils sont revendus si ils sont réparables ou simplement cassés dans des décharges à ciel ouvert pour permettre la récupération de certains métaux et composants électroniques.</a:t>
            </a:r>
          </a:p>
          <a:p>
            <a:endParaRPr lang="fr-FR" sz="120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fr-FR" sz="1200" dirty="0" smtClean="0"/>
              <a:t>Des enfants à partir de 10 ans travaillent pour moins d’un euro de la journée au milieu</a:t>
            </a:r>
            <a:r>
              <a:rPr lang="fr-FR" sz="1200" baseline="0" dirty="0" smtClean="0"/>
              <a:t> de</a:t>
            </a:r>
            <a:r>
              <a:rPr lang="fr-FR" sz="1200" dirty="0" smtClean="0"/>
              <a:t> matières toxiques. Ils brûlent les plastiques avec, parfois, rien qu’un briquet… Les adultes, eux, ont recours à l’acide pour désolidariser les pvc des métaux (cuivre, notamment).</a:t>
            </a:r>
          </a:p>
          <a:p>
            <a:endParaRPr lang="fr-FR" sz="1200" dirty="0" smtClean="0"/>
          </a:p>
          <a:p>
            <a:r>
              <a:rPr lang="fr-FR" sz="1200" dirty="0" smtClean="0"/>
              <a:t>Vous le savez sans doute, il y a de nombreux composants toxiques dans nos machines. Des métaux lourds, des éléments chimiques, des plastiques… tous sont toxiques à plus ou moins haute dose. Petit tour d’horizon… (cette liste est non exhaustive)</a:t>
            </a:r>
          </a:p>
          <a:p>
            <a:r>
              <a:rPr lang="fr-FR" sz="1200" dirty="0" smtClean="0"/>
              <a:t>* Cadmium =&gt; cancer (reins), abîme le squelette (ostéoporose, …)</a:t>
            </a:r>
            <a:br>
              <a:rPr lang="fr-FR" sz="1200" dirty="0" smtClean="0"/>
            </a:br>
            <a:r>
              <a:rPr lang="fr-FR" sz="1200" dirty="0" smtClean="0"/>
              <a:t>* Mercure =&gt; cancer (cerveau), intoxication qui se transmet également par la nourriture (notamment les poissons)</a:t>
            </a:r>
            <a:br>
              <a:rPr lang="fr-FR" sz="1200" dirty="0" smtClean="0"/>
            </a:br>
            <a:r>
              <a:rPr lang="fr-FR" sz="1200" dirty="0" smtClean="0"/>
              <a:t>* Plomb =&gt; cancer (cerveau, </a:t>
            </a:r>
            <a:r>
              <a:rPr lang="fr-FR" sz="1200" dirty="0" err="1" smtClean="0"/>
              <a:t>coeur</a:t>
            </a:r>
            <a:r>
              <a:rPr lang="fr-FR" sz="1200" dirty="0" smtClean="0"/>
              <a:t>), intoxication</a:t>
            </a:r>
            <a:br>
              <a:rPr lang="fr-FR" sz="1200" dirty="0" smtClean="0"/>
            </a:br>
            <a:r>
              <a:rPr lang="fr-FR" sz="1200" dirty="0" smtClean="0"/>
              <a:t>* Cuivre, étain =&gt; cancer</a:t>
            </a:r>
            <a:br>
              <a:rPr lang="fr-FR" sz="1200" dirty="0" smtClean="0"/>
            </a:br>
            <a:r>
              <a:rPr lang="fr-FR" sz="1200" dirty="0" smtClean="0"/>
              <a:t>* PVC (plastiques) =&gt; cancer poumons, dangers pour la fertilité (reproduction)</a:t>
            </a:r>
            <a:br>
              <a:rPr lang="fr-FR" sz="1200" dirty="0" smtClean="0"/>
            </a:br>
            <a:r>
              <a:rPr lang="fr-FR" sz="1200" dirty="0" smtClean="0"/>
              <a:t>* Cuivre =&gt; anémie (manque de fer)</a:t>
            </a:r>
          </a:p>
          <a:p>
            <a:r>
              <a:rPr lang="fr-FR" sz="1200" dirty="0" smtClean="0"/>
              <a:t>Note : s’il y a du cuivre en petite quantité dans notre corps (notamment dans le sang), à haute dose il est très toxique car il métabolise le fer. A très haute dose, il peut provoquer des cancers.</a:t>
            </a:r>
            <a:br>
              <a:rPr lang="fr-FR" sz="1200" dirty="0" smtClean="0"/>
            </a:br>
            <a:r>
              <a:rPr lang="fr-FR" sz="1200" dirty="0" smtClean="0"/>
              <a:t>* Chrome =&gt; allergies, cancer</a:t>
            </a:r>
            <a:br>
              <a:rPr lang="fr-FR" sz="1200" dirty="0" smtClean="0"/>
            </a:br>
            <a:r>
              <a:rPr lang="fr-FR" sz="1200" dirty="0" smtClean="0"/>
              <a:t>* Béryllium =&gt; cancer aux poumons, pneumonies</a:t>
            </a:r>
            <a:br>
              <a:rPr lang="fr-FR" sz="1200" dirty="0" smtClean="0"/>
            </a:br>
            <a:r>
              <a:rPr lang="fr-FR" sz="1200" dirty="0" smtClean="0"/>
              <a:t>* Retardateurs de flammes =&gt; cancer au cerveau</a:t>
            </a:r>
          </a:p>
          <a:p>
            <a:endParaRPr lang="fr-FR" sz="1200" dirty="0" smtClean="0"/>
          </a:p>
          <a:p>
            <a:r>
              <a:rPr lang="fr-FR" sz="1200" dirty="0" smtClean="0"/>
              <a:t>Les retardateurs de flammes sont très présents sur nos machines, ils enduisent les parties plastiques. Ironie de la chose, c’est en brûlant ces plastiques entourés de retardateurs de flammes que les vapeurs intoxiquent les personnes autour.</a:t>
            </a:r>
          </a:p>
          <a:p>
            <a:endParaRPr lang="fr-FR" sz="1200" dirty="0" smtClean="0"/>
          </a:p>
          <a:p>
            <a:r>
              <a:rPr lang="fr-FR" sz="1200" dirty="0" smtClean="0"/>
              <a:t>Source: https://edechets.wordpress.com/2015/02/16/pourquoi-recycler-un-ordinateur/</a:t>
            </a:r>
          </a:p>
          <a:p>
            <a:endParaRPr lang="fr-FR" dirty="0" smtClean="0"/>
          </a:p>
          <a:p>
            <a:endParaRPr lang="fr-FR" dirty="0"/>
          </a:p>
        </p:txBody>
      </p:sp>
      <p:sp>
        <p:nvSpPr>
          <p:cNvPr id="4" name="Espace réservé du numéro de diapositive 3"/>
          <p:cNvSpPr>
            <a:spLocks noGrp="1"/>
          </p:cNvSpPr>
          <p:nvPr>
            <p:ph type="sldNum" sz="quarter" idx="10"/>
          </p:nvPr>
        </p:nvSpPr>
        <p:spPr/>
        <p:txBody>
          <a:bodyPr/>
          <a:lstStyle/>
          <a:p>
            <a:fld id="{01E427E7-79E6-441E-A0E7-8323ED8D047F}" type="slidenum">
              <a:rPr lang="fr-FR" smtClean="0"/>
              <a:t>13</a:t>
            </a:fld>
            <a:endParaRPr lang="fr-FR"/>
          </a:p>
        </p:txBody>
      </p:sp>
    </p:spTree>
    <p:extLst>
      <p:ext uri="{BB962C8B-B14F-4D97-AF65-F5344CB8AC3E}">
        <p14:creationId xmlns:p14="http://schemas.microsoft.com/office/powerpoint/2010/main" val="4875430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Shape 9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8" name="Shape 98"/>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Shape 11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13" name="Shape 113"/>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
        <p:cNvGrpSpPr/>
        <p:nvPr/>
      </p:nvGrpSpPr>
      <p:grpSpPr>
        <a:xfrm>
          <a:off x="0" y="0"/>
          <a:ext cx="0" cy="0"/>
          <a:chOff x="0" y="0"/>
          <a:chExt cx="0" cy="0"/>
        </a:xfrm>
      </p:grpSpPr>
      <p:sp>
        <p:nvSpPr>
          <p:cNvPr id="119" name="Shape 11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0" name="Shape 120"/>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p:cNvGrpSpPr/>
        <p:nvPr/>
      </p:nvGrpSpPr>
      <p:grpSpPr>
        <a:xfrm>
          <a:off x="0" y="0"/>
          <a:ext cx="0" cy="0"/>
          <a:chOff x="0" y="0"/>
          <a:chExt cx="0" cy="0"/>
        </a:xfrm>
      </p:grpSpPr>
      <p:sp>
        <p:nvSpPr>
          <p:cNvPr id="82" name="Shape 8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3" name="Shape 83"/>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Shape 15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7" name="Shape 157"/>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dirty="0"/>
          </a:p>
        </p:txBody>
      </p:sp>
    </p:spTree>
    <p:extLst>
      <p:ext uri="{BB962C8B-B14F-4D97-AF65-F5344CB8AC3E}">
        <p14:creationId xmlns:p14="http://schemas.microsoft.com/office/powerpoint/2010/main" val="204790229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Shape 9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1" name="Shape 91"/>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commentaires 2"/>
          <p:cNvSpPr>
            <a:spLocks noGrp="1"/>
          </p:cNvSpPr>
          <p:nvPr>
            <p:ph type="body" idx="1"/>
          </p:nvPr>
        </p:nvSpPr>
        <p:spPr/>
        <p:txBody>
          <a:bodyPr/>
          <a:lstStyle/>
          <a:p>
            <a:r>
              <a:rPr lang="fr-FR" sz="1200" dirty="0" smtClean="0"/>
              <a:t>Source des chiffres concernant le plastique: Forum économique mondial/ Fondation Ellen Mc Arthur:</a:t>
            </a:r>
          </a:p>
          <a:p>
            <a:r>
              <a:rPr lang="fr-FR" sz="1200" dirty="0" smtClean="0"/>
              <a:t>http://www3.weforum.org/docs/WEF_The_New_Plastics_Economy.pdf</a:t>
            </a:r>
          </a:p>
          <a:p>
            <a:endParaRPr lang="fr-FR" sz="1200" b="0" i="0" kern="1200" dirty="0" smtClean="0">
              <a:solidFill>
                <a:schemeClr val="tx1"/>
              </a:solidFill>
              <a:effectLst/>
              <a:latin typeface="+mn-lt"/>
              <a:ea typeface="+mn-ea"/>
              <a:cs typeface="+mn-cs"/>
            </a:endParaRPr>
          </a:p>
          <a:p>
            <a:r>
              <a:rPr lang="fr-FR" sz="1200" b="0" i="0" kern="1200" dirty="0" smtClean="0">
                <a:solidFill>
                  <a:schemeClr val="tx1"/>
                </a:solidFill>
                <a:effectLst/>
                <a:latin typeface="+mn-lt"/>
                <a:ea typeface="+mn-ea"/>
                <a:cs typeface="+mn-cs"/>
              </a:rPr>
              <a:t>Si un déchet est jeté dans la nature, commence alors sa phase « aérienne ». Le déchet est emporté par des</a:t>
            </a:r>
            <a:r>
              <a:rPr lang="fr-FR" sz="1200" b="0" i="0" kern="1200" baseline="0" dirty="0" smtClean="0">
                <a:solidFill>
                  <a:schemeClr val="tx1"/>
                </a:solidFill>
                <a:effectLst/>
                <a:latin typeface="+mn-lt"/>
                <a:ea typeface="+mn-ea"/>
                <a:cs typeface="+mn-cs"/>
              </a:rPr>
              <a:t> animaux errants (pies, chiens, chats...), par le vent ou la pluie.</a:t>
            </a:r>
          </a:p>
          <a:p>
            <a:r>
              <a:rPr lang="fr-FR" sz="1200" b="0" i="0" kern="1200" baseline="0" dirty="0" smtClean="0">
                <a:solidFill>
                  <a:schemeClr val="tx1"/>
                </a:solidFill>
                <a:effectLst/>
                <a:latin typeface="+mn-lt"/>
                <a:ea typeface="+mn-ea"/>
                <a:cs typeface="+mn-cs"/>
              </a:rPr>
              <a:t>Sa phase aquatique commence s</a:t>
            </a:r>
            <a:r>
              <a:rPr lang="fr-FR" sz="1200" b="0" i="0" kern="1200" dirty="0" smtClean="0">
                <a:solidFill>
                  <a:schemeClr val="tx1"/>
                </a:solidFill>
                <a:effectLst/>
                <a:latin typeface="+mn-lt"/>
                <a:ea typeface="+mn-ea"/>
                <a:cs typeface="+mn-cs"/>
              </a:rPr>
              <a:t>i le déchet atteint un</a:t>
            </a:r>
            <a:r>
              <a:rPr lang="fr-FR" sz="1200" b="0" i="0" kern="1200" baseline="0" dirty="0" smtClean="0">
                <a:solidFill>
                  <a:schemeClr val="tx1"/>
                </a:solidFill>
                <a:effectLst/>
                <a:latin typeface="+mn-lt"/>
                <a:ea typeface="+mn-ea"/>
                <a:cs typeface="+mn-cs"/>
              </a:rPr>
              <a:t> cours d’eau. Il peut alors contaminer un océan. Les plastiques, peuvent être dégradés par les UV composant la lumière solaire en micro-plastiques</a:t>
            </a:r>
            <a:r>
              <a:rPr lang="fr-FR" sz="1200" b="0" i="0" kern="1200" dirty="0" smtClean="0">
                <a:solidFill>
                  <a:schemeClr val="tx1"/>
                </a:solidFill>
                <a:effectLst/>
                <a:latin typeface="+mn-lt"/>
                <a:ea typeface="+mn-ea"/>
                <a:cs typeface="+mn-cs"/>
              </a:rPr>
              <a:t> d'un diamètre inférieur à 5 mm, en suspension à la surface ou jusqu'à 30 mètres de profondeur. Ingéré par les animaux, ce micro-plastique peut alors provoquer</a:t>
            </a:r>
            <a:r>
              <a:rPr lang="fr-FR" sz="1200" b="0" i="0" kern="1200" baseline="0" dirty="0" smtClean="0">
                <a:solidFill>
                  <a:schemeClr val="tx1"/>
                </a:solidFill>
                <a:effectLst/>
                <a:latin typeface="+mn-lt"/>
                <a:ea typeface="+mn-ea"/>
                <a:cs typeface="+mn-cs"/>
              </a:rPr>
              <a:t> blessures ou étouffements. Il peut aussi fixer des substances chimiques polluantes (pyralène, pesticides...) et accroître ainsi leur concentration et leur toxicité (effet cocktail). On a récemment découvert que le corail peut ainsi ingérer des micro-plastiques, qu’il ne digère pas, le privant de sa nourriture planctonique habituelle.</a:t>
            </a:r>
          </a:p>
          <a:p>
            <a:endParaRPr lang="fr-FR" sz="1200" b="0" i="0" kern="1200" baseline="0" dirty="0" smtClean="0">
              <a:solidFill>
                <a:schemeClr val="tx1"/>
              </a:solidFill>
              <a:effectLst/>
              <a:latin typeface="+mn-lt"/>
              <a:ea typeface="+mn-ea"/>
              <a:cs typeface="+mn-cs"/>
            </a:endParaRPr>
          </a:p>
          <a:p>
            <a:r>
              <a:rPr lang="fr-FR" sz="1200" b="0" i="0" kern="1200" baseline="0" dirty="0" smtClean="0">
                <a:solidFill>
                  <a:schemeClr val="tx1"/>
                </a:solidFill>
                <a:effectLst/>
                <a:latin typeface="+mn-lt"/>
                <a:ea typeface="+mn-ea"/>
                <a:cs typeface="+mn-cs"/>
              </a:rPr>
              <a:t>Si le déchet se retrouve dans un milieu humide qui ne communique pas avec l’océan (lac, étang, marais), ou se retrouve directement au contact du sol, commence alors sa phase endogée. Sous une litière végétale, le déchet peut être dégradé par le gel, l’humidité, les </a:t>
            </a:r>
            <a:r>
              <a:rPr lang="fr-FR" sz="1200" b="0" i="0" kern="1200" baseline="0" dirty="0" err="1" smtClean="0">
                <a:solidFill>
                  <a:schemeClr val="tx1"/>
                </a:solidFill>
                <a:effectLst/>
                <a:latin typeface="+mn-lt"/>
                <a:ea typeface="+mn-ea"/>
                <a:cs typeface="+mn-cs"/>
              </a:rPr>
              <a:t>uv</a:t>
            </a:r>
            <a:r>
              <a:rPr lang="fr-FR" sz="1200" b="0" i="0" kern="1200" baseline="0" dirty="0" smtClean="0">
                <a:solidFill>
                  <a:schemeClr val="tx1"/>
                </a:solidFill>
                <a:effectLst/>
                <a:latin typeface="+mn-lt"/>
                <a:ea typeface="+mn-ea"/>
                <a:cs typeface="+mn-cs"/>
              </a:rPr>
              <a:t>, les racines et ingérés par la petite faune du sol. On sait aujourd’hui que les vers de terre absorbent mais ne digèrent pas le micro-plastique, l’entraînant profondément sous le sol. Les chercheurs estiment que cette dispersion peut contribuer à polluer les nappes phréatiques si elles sont près de la surface et à exposer des organismes qui vivent loin de la surface.</a:t>
            </a:r>
          </a:p>
          <a:p>
            <a:endParaRPr lang="fr-FR" sz="1200" b="0" i="0" kern="1200" baseline="0" dirty="0" smtClean="0">
              <a:solidFill>
                <a:schemeClr val="tx1"/>
              </a:solidFill>
              <a:effectLst/>
              <a:latin typeface="+mn-lt"/>
              <a:ea typeface="+mn-ea"/>
              <a:cs typeface="+mn-cs"/>
            </a:endParaRPr>
          </a:p>
          <a:p>
            <a:r>
              <a:rPr lang="fr-FR" sz="1200" b="0" i="0" kern="1200" baseline="0" dirty="0" smtClean="0">
                <a:solidFill>
                  <a:schemeClr val="tx1"/>
                </a:solidFill>
                <a:effectLst/>
                <a:latin typeface="+mn-lt"/>
                <a:ea typeface="+mn-ea"/>
                <a:cs typeface="+mn-cs"/>
              </a:rPr>
              <a:t>A l’occasion d’inondation ou de tsunamis, une partie des déchets endogés peut se retrouver emportée vers les océans.</a:t>
            </a:r>
          </a:p>
          <a:p>
            <a:endParaRPr lang="fr-FR" sz="1200" b="0" i="0" kern="1200" baseline="0" dirty="0" smtClean="0">
              <a:solidFill>
                <a:schemeClr val="tx1"/>
              </a:solidFill>
              <a:effectLst/>
              <a:latin typeface="+mn-lt"/>
              <a:ea typeface="+mn-ea"/>
              <a:cs typeface="+mn-cs"/>
            </a:endParaRPr>
          </a:p>
          <a:p>
            <a:r>
              <a:rPr lang="fr-FR" sz="1200" b="0" i="0" kern="1200" baseline="0" dirty="0" smtClean="0">
                <a:solidFill>
                  <a:schemeClr val="tx1"/>
                </a:solidFill>
                <a:effectLst/>
                <a:latin typeface="+mn-lt"/>
                <a:ea typeface="+mn-ea"/>
                <a:cs typeface="+mn-cs"/>
              </a:rPr>
              <a:t>Si le déchet est non trié et déposé directement dans une poubelle à ordures ménagères résiduelles, il est alors collecté avant d’être traité de 3 manières possibles:</a:t>
            </a:r>
          </a:p>
          <a:p>
            <a:pPr marL="171450" indent="-171450">
              <a:buFontTx/>
              <a:buChar char="-"/>
            </a:pPr>
            <a:r>
              <a:rPr lang="fr-FR" sz="1200" b="0" i="0" kern="1200" baseline="0" dirty="0" smtClean="0">
                <a:solidFill>
                  <a:schemeClr val="tx1"/>
                </a:solidFill>
                <a:effectLst/>
                <a:latin typeface="+mn-lt"/>
                <a:ea typeface="+mn-ea"/>
                <a:cs typeface="+mn-cs"/>
              </a:rPr>
              <a:t>l’incinération, qui engendre des fumées (filtrées) et des résidus toxiques (mâchefers, utilisés ensuite en sous-couche routière),</a:t>
            </a:r>
          </a:p>
          <a:p>
            <a:pPr marL="171450" indent="-171450">
              <a:buFontTx/>
              <a:buChar char="-"/>
            </a:pPr>
            <a:r>
              <a:rPr lang="fr-FR" sz="1200" b="0" i="0" kern="1200" baseline="0" dirty="0" smtClean="0">
                <a:solidFill>
                  <a:schemeClr val="tx1"/>
                </a:solidFill>
                <a:effectLst/>
                <a:latin typeface="+mn-lt"/>
                <a:ea typeface="+mn-ea"/>
                <a:cs typeface="+mn-cs"/>
              </a:rPr>
              <a:t>L’enfouissement, qui engendre des </a:t>
            </a:r>
            <a:r>
              <a:rPr lang="fr-FR" sz="1200" b="0" i="0" kern="1200" baseline="0" dirty="0" err="1" smtClean="0">
                <a:solidFill>
                  <a:schemeClr val="tx1"/>
                </a:solidFill>
                <a:effectLst/>
                <a:latin typeface="+mn-lt"/>
                <a:ea typeface="+mn-ea"/>
                <a:cs typeface="+mn-cs"/>
              </a:rPr>
              <a:t>lixiviats</a:t>
            </a:r>
            <a:r>
              <a:rPr lang="fr-FR" sz="1200" b="0" i="0" kern="1200" baseline="0" dirty="0" smtClean="0">
                <a:solidFill>
                  <a:schemeClr val="tx1"/>
                </a:solidFill>
                <a:effectLst/>
                <a:latin typeface="+mn-lt"/>
                <a:ea typeface="+mn-ea"/>
                <a:cs typeface="+mn-cs"/>
              </a:rPr>
              <a:t> (jus issus de la percolation de l’eau de pluie à travers les déchets). Les </a:t>
            </a:r>
            <a:r>
              <a:rPr lang="fr-FR" sz="1200" b="0" i="0" kern="1200" baseline="0" dirty="0" err="1" smtClean="0">
                <a:solidFill>
                  <a:schemeClr val="tx1"/>
                </a:solidFill>
                <a:effectLst/>
                <a:latin typeface="+mn-lt"/>
                <a:ea typeface="+mn-ea"/>
                <a:cs typeface="+mn-cs"/>
              </a:rPr>
              <a:t>lixiviats</a:t>
            </a:r>
            <a:r>
              <a:rPr lang="fr-FR" sz="1200" b="0" i="0" kern="1200" baseline="0" dirty="0" smtClean="0">
                <a:solidFill>
                  <a:schemeClr val="tx1"/>
                </a:solidFill>
                <a:effectLst/>
                <a:latin typeface="+mn-lt"/>
                <a:ea typeface="+mn-ea"/>
                <a:cs typeface="+mn-cs"/>
              </a:rPr>
              <a:t> sont toxiques car généralement chargés de polluants en mélange (métaux lourds, résidus médicamenteux, matières organiques en décomposition...). En France, ils sont confinés en décharges et utilisés pour former un liant hydraulique et stabiliser les déchets.</a:t>
            </a:r>
            <a:endParaRPr lang="fr-FR" sz="1200" b="0" i="0" kern="1200" dirty="0" smtClean="0">
              <a:solidFill>
                <a:schemeClr val="tx1"/>
              </a:solidFill>
              <a:effectLst/>
              <a:latin typeface="+mn-lt"/>
              <a:ea typeface="+mn-ea"/>
              <a:cs typeface="+mn-cs"/>
            </a:endParaRPr>
          </a:p>
          <a:p>
            <a:pPr marL="171450" indent="-171450">
              <a:buFontTx/>
              <a:buChar char="-"/>
            </a:pPr>
            <a:r>
              <a:rPr lang="fr-FR" i="0" dirty="0" smtClean="0"/>
              <a:t>La</a:t>
            </a:r>
            <a:r>
              <a:rPr lang="fr-FR" i="0" baseline="0" dirty="0" smtClean="0"/>
              <a:t> transformation en Combustibles Solides de Récupération (CSR) qui sont mélangés à du calcaire, de l’argile, et d’autres matériaux pour produire du ciment. Les ciments sont considérés comme des agents chimiques dangereux par le code du travail.</a:t>
            </a:r>
          </a:p>
          <a:p>
            <a:pPr marL="171450" indent="-171450">
              <a:buFontTx/>
              <a:buChar char="-"/>
            </a:pPr>
            <a:endParaRPr lang="fr-FR" i="0" baseline="0" dirty="0" smtClean="0"/>
          </a:p>
          <a:p>
            <a:pPr marL="0" indent="0">
              <a:buFontTx/>
              <a:buNone/>
            </a:pPr>
            <a:r>
              <a:rPr lang="fr-FR" i="0" dirty="0" smtClean="0"/>
              <a:t>Même si en France des mesures sont prises pour limiter leur dangerosité vis-à-vis des populations et de l’environnement, les 3 modes de traitement actuels des OMR aboutissent donc tous à la formation de substances toxiques.</a:t>
            </a:r>
          </a:p>
          <a:p>
            <a:pPr marL="0" indent="0">
              <a:buFontTx/>
              <a:buNone/>
            </a:pPr>
            <a:endParaRPr lang="fr-FR" i="0" dirty="0" smtClean="0"/>
          </a:p>
          <a:p>
            <a:pPr marL="0" indent="0">
              <a:buFontTx/>
              <a:buNone/>
            </a:pPr>
            <a:r>
              <a:rPr lang="fr-FR" i="0" dirty="0" smtClean="0"/>
              <a:t>Si le déchet est correctement trié, il est collecté puis recyclé. En théorie du moins. En France,</a:t>
            </a:r>
            <a:r>
              <a:rPr lang="fr-FR" i="0" baseline="0" dirty="0" smtClean="0"/>
              <a:t> 15 à 20% de ce qui arrive en centre de tri est refusé: trop sale, trop petit, non recyclable, en mélange avec d’autres matériaux,... Il arrive que des déchets soient recyclables mais qu’ils soient refusés en raison d’une saturation du centre de tri, ou bien parce que la chaine de tri correspondante est absente ou en maintenance... Nous consommons encore trop peu de plastiques recyclés (10% du plastique consommé en France). Le recyclage permet à la matière de resservir, mais il ne constitue pas une solution durable: les pertes de matières, le coût énergétique, le coût des transports,... le rendent souvent plus cher que l’utilisation de matières premières neuves. Un objet recyclé générera quand même aussi un déchet.</a:t>
            </a:r>
          </a:p>
          <a:p>
            <a:pPr marL="0" indent="0">
              <a:buFontTx/>
              <a:buNone/>
            </a:pPr>
            <a:endParaRPr lang="fr-FR" i="0" dirty="0" smtClean="0"/>
          </a:p>
          <a:p>
            <a:pPr marL="0" indent="0">
              <a:buFontTx/>
              <a:buNone/>
            </a:pPr>
            <a:r>
              <a:rPr lang="fr-FR" i="0" dirty="0" smtClean="0"/>
              <a:t>Finalement la meilleure solution est encore d’éviter de produire un déchet à</a:t>
            </a:r>
            <a:r>
              <a:rPr lang="fr-FR" i="0" baseline="0" dirty="0" smtClean="0"/>
              <a:t> chaque fois que c’est possible.</a:t>
            </a:r>
          </a:p>
          <a:p>
            <a:pPr marL="0" indent="0">
              <a:buFontTx/>
              <a:buNone/>
            </a:pPr>
            <a:endParaRPr lang="fr-FR" i="0" baseline="0" dirty="0" smtClean="0"/>
          </a:p>
          <a:p>
            <a:pPr marL="0" indent="0">
              <a:buFontTx/>
              <a:buNone/>
            </a:pPr>
            <a:r>
              <a:rPr lang="fr-FR" i="0" baseline="0" dirty="0" smtClean="0"/>
              <a:t>On estime que 60% des mégots produits chaque année (5600 milliards de cigarettes par an) sont jetés dans la nature. Une majorité d’entre eux se retrouveraient dans les océans, où ils constituent entre 30 et 40% des déchets collectés en mer. (https://www.nbcnews.com/news/us-news/plastic-straw-ban-cigarette-butts-are-single-greatest-source-ocean-n903661)</a:t>
            </a:r>
          </a:p>
          <a:p>
            <a:pPr marL="0" indent="0">
              <a:buFontTx/>
              <a:buNone/>
            </a:pPr>
            <a:r>
              <a:rPr lang="fr-FR" i="0" baseline="0" dirty="0" smtClean="0"/>
              <a:t> </a:t>
            </a:r>
            <a:endParaRPr lang="fr-FR" i="0" dirty="0"/>
          </a:p>
        </p:txBody>
      </p:sp>
      <p:sp>
        <p:nvSpPr>
          <p:cNvPr id="4" name="Espace réservé du numéro de diapositive 3"/>
          <p:cNvSpPr>
            <a:spLocks noGrp="1"/>
          </p:cNvSpPr>
          <p:nvPr>
            <p:ph type="sldNum" sz="quarter" idx="10"/>
          </p:nvPr>
        </p:nvSpPr>
        <p:spPr/>
        <p:txBody>
          <a:bodyPr/>
          <a:lstStyle/>
          <a:p>
            <a:fld id="{01E427E7-79E6-441E-A0E7-8323ED8D047F}" type="slidenum">
              <a:rPr lang="fr-FR" smtClean="0"/>
              <a:t>2</a:t>
            </a:fld>
            <a:endParaRPr lang="fr-FR"/>
          </a:p>
        </p:txBody>
      </p:sp>
    </p:spTree>
    <p:extLst>
      <p:ext uri="{BB962C8B-B14F-4D97-AF65-F5344CB8AC3E}">
        <p14:creationId xmlns:p14="http://schemas.microsoft.com/office/powerpoint/2010/main" val="350592034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Shape 13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4" name="Shape 134"/>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Shape 14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6" name="Shape 146"/>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Shape 15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7" name="Shape 157"/>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Shape 16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4" name="Shape 164"/>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Shape 17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2" name="Shape 17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
        <p:cNvGrpSpPr/>
        <p:nvPr/>
      </p:nvGrpSpPr>
      <p:grpSpPr>
        <a:xfrm>
          <a:off x="0" y="0"/>
          <a:ext cx="0" cy="0"/>
          <a:chOff x="0" y="0"/>
          <a:chExt cx="0" cy="0"/>
        </a:xfrm>
      </p:grpSpPr>
      <p:sp>
        <p:nvSpPr>
          <p:cNvPr id="198" name="Shape 19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9" name="Shape 199"/>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Shape 20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05" name="Shape 205"/>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Shape 21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19" name="Shape 219"/>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Shape 21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19" name="Shape 219"/>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Shape 24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48" name="Shape 248"/>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commentaires 2"/>
          <p:cNvSpPr>
            <a:spLocks noGrp="1"/>
          </p:cNvSpPr>
          <p:nvPr>
            <p:ph type="body" idx="1"/>
          </p:nvPr>
        </p:nvSpPr>
        <p:spPr/>
        <p:txBody>
          <a:bodyPr/>
          <a:lstStyle/>
          <a:p>
            <a:pPr lvl="0" rtl="0">
              <a:spcBef>
                <a:spcPts val="0"/>
              </a:spcBef>
              <a:buNone/>
            </a:pPr>
            <a:r>
              <a:rPr lang="fr-FR" dirty="0" smtClean="0"/>
              <a:t>Certains parlent d’un septième continent fait de plastique. On imagine un amas compact de bouteilles et de bidons plastiques.</a:t>
            </a:r>
            <a:endParaRPr lang="fr-FR" baseline="0" dirty="0" smtClean="0"/>
          </a:p>
          <a:p>
            <a:r>
              <a:rPr lang="fr-FR" dirty="0" smtClean="0"/>
              <a:t>En réalité, il s'agit d'un ensemble de microparticules difficilement repérable, bien qu'on retrouve évidemment des bouchons et autres sacs de temps à autre. On dénombre cinq formations de ce type qui se situent au sein du Pacifique Nord, du Pacifique Sud, de l'Atlantique Nord et Sud et au milieu de l'Océan Indien. Cette pollution est le résultat à la fois de l'action de l'homme, mais aussi des courants marins qui favorisent la concentration de ces microparticules.</a:t>
            </a:r>
          </a:p>
          <a:p>
            <a:r>
              <a:rPr lang="fr-FR" dirty="0" smtClean="0"/>
              <a:t>La principale zone de concentration mondiale de microparticules se situe entre la Californie et Hawaï. Découverte en 1997, sa taille atteint aujourd'hui 3,5 millions de kilomètres carrés, l'équivalent de sept fois la superficie de la France. Chaque année, cet amas de plastique croît de 80.000 kilomètres carrés.</a:t>
            </a:r>
          </a:p>
          <a:p>
            <a:endParaRPr lang="fr-FR" dirty="0"/>
          </a:p>
        </p:txBody>
      </p:sp>
      <p:sp>
        <p:nvSpPr>
          <p:cNvPr id="4" name="Espace réservé du numéro de diapositive 3"/>
          <p:cNvSpPr>
            <a:spLocks noGrp="1"/>
          </p:cNvSpPr>
          <p:nvPr>
            <p:ph type="sldNum" sz="quarter" idx="10"/>
          </p:nvPr>
        </p:nvSpPr>
        <p:spPr/>
        <p:txBody>
          <a:bodyPr/>
          <a:lstStyle/>
          <a:p>
            <a:fld id="{01E427E7-79E6-441E-A0E7-8323ED8D047F}" type="slidenum">
              <a:rPr lang="fr-FR" smtClean="0"/>
              <a:t>3</a:t>
            </a:fld>
            <a:endParaRPr lang="fr-FR"/>
          </a:p>
        </p:txBody>
      </p:sp>
    </p:spTree>
    <p:extLst>
      <p:ext uri="{BB962C8B-B14F-4D97-AF65-F5344CB8AC3E}">
        <p14:creationId xmlns:p14="http://schemas.microsoft.com/office/powerpoint/2010/main" val="313548130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6"/>
        <p:cNvGrpSpPr/>
        <p:nvPr/>
      </p:nvGrpSpPr>
      <p:grpSpPr>
        <a:xfrm>
          <a:off x="0" y="0"/>
          <a:ext cx="0" cy="0"/>
          <a:chOff x="0" y="0"/>
          <a:chExt cx="0" cy="0"/>
        </a:xfrm>
      </p:grpSpPr>
      <p:sp>
        <p:nvSpPr>
          <p:cNvPr id="287" name="Shape 28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88" name="Shape 288"/>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0"/>
        <p:cNvGrpSpPr/>
        <p:nvPr/>
      </p:nvGrpSpPr>
      <p:grpSpPr>
        <a:xfrm>
          <a:off x="0" y="0"/>
          <a:ext cx="0" cy="0"/>
          <a:chOff x="0" y="0"/>
          <a:chExt cx="0" cy="0"/>
        </a:xfrm>
      </p:grpSpPr>
      <p:sp>
        <p:nvSpPr>
          <p:cNvPr id="301" name="Shape 30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02" name="Shape 30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4"/>
        <p:cNvGrpSpPr/>
        <p:nvPr/>
      </p:nvGrpSpPr>
      <p:grpSpPr>
        <a:xfrm>
          <a:off x="0" y="0"/>
          <a:ext cx="0" cy="0"/>
          <a:chOff x="0" y="0"/>
          <a:chExt cx="0" cy="0"/>
        </a:xfrm>
      </p:grpSpPr>
      <p:sp>
        <p:nvSpPr>
          <p:cNvPr id="315" name="Shape 31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16" name="Shape 316"/>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2"/>
        <p:cNvGrpSpPr/>
        <p:nvPr/>
      </p:nvGrpSpPr>
      <p:grpSpPr>
        <a:xfrm>
          <a:off x="0" y="0"/>
          <a:ext cx="0" cy="0"/>
          <a:chOff x="0" y="0"/>
          <a:chExt cx="0" cy="0"/>
        </a:xfrm>
      </p:grpSpPr>
      <p:sp>
        <p:nvSpPr>
          <p:cNvPr id="343" name="Shape 34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44" name="Shape 344"/>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0"/>
        <p:cNvGrpSpPr/>
        <p:nvPr/>
      </p:nvGrpSpPr>
      <p:grpSpPr>
        <a:xfrm>
          <a:off x="0" y="0"/>
          <a:ext cx="0" cy="0"/>
          <a:chOff x="0" y="0"/>
          <a:chExt cx="0" cy="0"/>
        </a:xfrm>
      </p:grpSpPr>
      <p:sp>
        <p:nvSpPr>
          <p:cNvPr id="361" name="Shape 36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62" name="Shape 36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0"/>
        <p:cNvGrpSpPr/>
        <p:nvPr/>
      </p:nvGrpSpPr>
      <p:grpSpPr>
        <a:xfrm>
          <a:off x="0" y="0"/>
          <a:ext cx="0" cy="0"/>
          <a:chOff x="0" y="0"/>
          <a:chExt cx="0" cy="0"/>
        </a:xfrm>
      </p:grpSpPr>
      <p:sp>
        <p:nvSpPr>
          <p:cNvPr id="361" name="Shape 36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62" name="Shape 36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0"/>
        <p:cNvGrpSpPr/>
        <p:nvPr/>
      </p:nvGrpSpPr>
      <p:grpSpPr>
        <a:xfrm>
          <a:off x="0" y="0"/>
          <a:ext cx="0" cy="0"/>
          <a:chOff x="0" y="0"/>
          <a:chExt cx="0" cy="0"/>
        </a:xfrm>
      </p:grpSpPr>
      <p:sp>
        <p:nvSpPr>
          <p:cNvPr id="501" name="Shape 50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02" name="Shape 50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2"/>
        <p:cNvGrpSpPr/>
        <p:nvPr/>
      </p:nvGrpSpPr>
      <p:grpSpPr>
        <a:xfrm>
          <a:off x="0" y="0"/>
          <a:ext cx="0" cy="0"/>
          <a:chOff x="0" y="0"/>
          <a:chExt cx="0" cy="0"/>
        </a:xfrm>
      </p:grpSpPr>
      <p:sp>
        <p:nvSpPr>
          <p:cNvPr id="513" name="Shape 51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14" name="Shape 514"/>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3"/>
        <p:cNvGrpSpPr/>
        <p:nvPr/>
      </p:nvGrpSpPr>
      <p:grpSpPr>
        <a:xfrm>
          <a:off x="0" y="0"/>
          <a:ext cx="0" cy="0"/>
          <a:chOff x="0" y="0"/>
          <a:chExt cx="0" cy="0"/>
        </a:xfrm>
      </p:grpSpPr>
      <p:sp>
        <p:nvSpPr>
          <p:cNvPr id="554" name="Shape 55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55" name="Shape 555"/>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1"/>
        <p:cNvGrpSpPr/>
        <p:nvPr/>
      </p:nvGrpSpPr>
      <p:grpSpPr>
        <a:xfrm>
          <a:off x="0" y="0"/>
          <a:ext cx="0" cy="0"/>
          <a:chOff x="0" y="0"/>
          <a:chExt cx="0" cy="0"/>
        </a:xfrm>
      </p:grpSpPr>
      <p:sp>
        <p:nvSpPr>
          <p:cNvPr id="562" name="Shape 56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63" name="Shape 563"/>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dirty="0" smtClean="0"/>
              <a:t>Quatrième pays le plus peuplé au monde avec quelque 255 millions d'habitants, l'Indonésie est le deuxième producteur mondial de déchets marins après la Chine, avec 1,29 million de tonnes par an jetées en mer.</a:t>
            </a:r>
          </a:p>
          <a:p>
            <a:pPr marL="0" marR="0" indent="0" algn="l" defTabSz="914400" rtl="0" eaLnBrk="1" fontAlgn="auto" latinLnBrk="0" hangingPunct="1">
              <a:lnSpc>
                <a:spcPct val="100000"/>
              </a:lnSpc>
              <a:spcBef>
                <a:spcPts val="0"/>
              </a:spcBef>
              <a:spcAft>
                <a:spcPts val="0"/>
              </a:spcAft>
              <a:buClrTx/>
              <a:buSzTx/>
              <a:buFontTx/>
              <a:buNone/>
              <a:tabLst/>
              <a:defRPr/>
            </a:pPr>
            <a:r>
              <a:rPr lang="fr-FR" dirty="0" smtClean="0"/>
              <a:t>Le gouvernement indonésien s'est engagé à réduire les déchets en plastique marins de 70% d'ici à 2025.</a:t>
            </a:r>
          </a:p>
          <a:p>
            <a:pPr marL="0" marR="0" indent="0" algn="l" defTabSz="914400" rtl="0" eaLnBrk="1" fontAlgn="auto" latinLnBrk="0" hangingPunct="1">
              <a:lnSpc>
                <a:spcPct val="100000"/>
              </a:lnSpc>
              <a:spcBef>
                <a:spcPts val="0"/>
              </a:spcBef>
              <a:spcAft>
                <a:spcPts val="0"/>
              </a:spcAft>
              <a:buClrTx/>
              <a:buSzTx/>
              <a:buFontTx/>
              <a:buNone/>
              <a:tabLst/>
              <a:defRPr/>
            </a:pPr>
            <a:endParaRPr lang="fr-FR"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fr-FR" dirty="0" smtClean="0"/>
              <a:t>"Les déchets dérangent les touristes d'un point de vue esthétique mais le problème du plastique est bien plus grave que cela", explique I </a:t>
            </a:r>
            <a:r>
              <a:rPr lang="fr-FR" dirty="0" err="1" smtClean="0"/>
              <a:t>Gede</a:t>
            </a:r>
            <a:r>
              <a:rPr lang="fr-FR" dirty="0" smtClean="0"/>
              <a:t> </a:t>
            </a:r>
            <a:r>
              <a:rPr lang="fr-FR" dirty="0" err="1" smtClean="0"/>
              <a:t>Hendrawa</a:t>
            </a:r>
            <a:r>
              <a:rPr lang="fr-FR" dirty="0" smtClean="0"/>
              <a:t>, chercheur en océanographie à l'Université </a:t>
            </a:r>
            <a:r>
              <a:rPr lang="fr-FR" dirty="0" err="1" smtClean="0"/>
              <a:t>Udayana</a:t>
            </a:r>
            <a:r>
              <a:rPr lang="fr-FR" dirty="0" smtClean="0"/>
              <a:t> de Bali. "Des </a:t>
            </a:r>
            <a:r>
              <a:rPr lang="fr-FR" dirty="0" err="1" smtClean="0"/>
              <a:t>microplastiques</a:t>
            </a:r>
            <a:r>
              <a:rPr lang="fr-FR" dirty="0" smtClean="0"/>
              <a:t> peuvent contaminer les poissons qui, s'ils sont mangés par des humains, peuvent provoquer des problèmes de santé comme le cancer."</a:t>
            </a:r>
          </a:p>
          <a:p>
            <a:pPr marL="0" marR="0" indent="0" algn="l" defTabSz="914400" rtl="0" eaLnBrk="1" fontAlgn="auto" latinLnBrk="0" hangingPunct="1">
              <a:lnSpc>
                <a:spcPct val="100000"/>
              </a:lnSpc>
              <a:spcBef>
                <a:spcPts val="0"/>
              </a:spcBef>
              <a:spcAft>
                <a:spcPts val="0"/>
              </a:spcAft>
              <a:buClrTx/>
              <a:buSzTx/>
              <a:buFontTx/>
              <a:buNone/>
              <a:tabLst/>
              <a:defRPr/>
            </a:pPr>
            <a:endParaRPr lang="fr-FR" dirty="0" smtClean="0"/>
          </a:p>
          <a:p>
            <a:r>
              <a:rPr lang="fr-FR" dirty="0" err="1" smtClean="0"/>
              <a:t>Kuta</a:t>
            </a:r>
            <a:r>
              <a:rPr lang="fr-FR" dirty="0" smtClean="0"/>
              <a:t> Beach, le 15 décembre 2017. Pour lutter contre les déchets, Jakarta entend augmenter le recyclage des détritus – quasi inexistant pour le moment –, lancer des campagnes de nettoyage, et réduire l'utilisation des sacs en plastique dans le commerce de détail.</a:t>
            </a:r>
          </a:p>
          <a:p>
            <a:endParaRPr lang="fr-FR"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fr-FR" dirty="0" smtClean="0"/>
              <a:t>Pour lutter contre ce fléau, l'Indonésie a rejoint la quarantaine de pays qui participent à la campagne de l'ONU "Océans propres" lancée début 2017 pour lutter contre les déchets marins.</a:t>
            </a:r>
          </a:p>
          <a:p>
            <a:endParaRPr lang="fr-FR"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fr-FR" dirty="0" smtClean="0"/>
              <a:t>http://www.nouvelobs.com/galeries-photos/photo/20171228.OBS9865/photos-bali-la-mythique-kuta-beach-ressemble-a-une-decharge.html</a:t>
            </a:r>
          </a:p>
          <a:p>
            <a:endParaRPr lang="fr-FR" dirty="0" smtClean="0"/>
          </a:p>
          <a:p>
            <a:endParaRPr lang="fr-FR" dirty="0" smtClean="0"/>
          </a:p>
          <a:p>
            <a:r>
              <a:rPr lang="fr-FR" dirty="0" err="1" smtClean="0"/>
              <a:t>Feldian</a:t>
            </a:r>
            <a:r>
              <a:rPr lang="fr-FR" dirty="0" smtClean="0"/>
              <a:t> Michael/PACIFIC PRESS/SIPA</a:t>
            </a:r>
          </a:p>
          <a:p>
            <a:r>
              <a:rPr lang="fr-FR" dirty="0" smtClean="0"/>
              <a:t>Publié le </a:t>
            </a:r>
            <a:r>
              <a:rPr lang="fr-FR" dirty="0" smtClean="0">
                <a:hlinkClick r:id="rId3" tooltip="Tous les articles du 28-12-2017"/>
              </a:rPr>
              <a:t>28-12-2017</a:t>
            </a:r>
            <a:r>
              <a:rPr lang="fr-FR" dirty="0" smtClean="0"/>
              <a:t> à 16h36 par </a:t>
            </a:r>
            <a:r>
              <a:rPr lang="fr-FR" dirty="0" smtClean="0">
                <a:hlinkClick r:id="rId4" tooltip="L'Obs avec AFP"/>
              </a:rPr>
              <a:t>L'</a:t>
            </a:r>
            <a:r>
              <a:rPr lang="fr-FR" dirty="0" err="1" smtClean="0">
                <a:hlinkClick r:id="rId4" tooltip="L'Obs avec AFP"/>
              </a:rPr>
              <a:t>Obs</a:t>
            </a:r>
            <a:r>
              <a:rPr lang="fr-FR" dirty="0" smtClean="0">
                <a:hlinkClick r:id="rId4" tooltip="L'Obs avec AFP"/>
              </a:rPr>
              <a:t> avec AF</a:t>
            </a:r>
            <a:r>
              <a:rPr lang="fr-FR" dirty="0" smtClean="0"/>
              <a:t>P</a:t>
            </a:r>
          </a:p>
          <a:p>
            <a:pPr marL="0" marR="0" indent="0" algn="l" defTabSz="914400" rtl="0" eaLnBrk="1" fontAlgn="auto" latinLnBrk="0" hangingPunct="1">
              <a:lnSpc>
                <a:spcPct val="100000"/>
              </a:lnSpc>
              <a:spcBef>
                <a:spcPts val="0"/>
              </a:spcBef>
              <a:spcAft>
                <a:spcPts val="0"/>
              </a:spcAft>
              <a:buClrTx/>
              <a:buSzTx/>
              <a:buFontTx/>
              <a:buNone/>
              <a:tabLst/>
              <a:defRPr/>
            </a:pPr>
            <a:endParaRPr lang="fr-FR" dirty="0" smtClean="0"/>
          </a:p>
          <a:p>
            <a:endParaRPr lang="fr-FR" dirty="0" smtClean="0"/>
          </a:p>
          <a:p>
            <a:endParaRPr lang="fr-FR" dirty="0"/>
          </a:p>
        </p:txBody>
      </p:sp>
      <p:sp>
        <p:nvSpPr>
          <p:cNvPr id="4" name="Espace réservé du numéro de diapositive 3"/>
          <p:cNvSpPr>
            <a:spLocks noGrp="1"/>
          </p:cNvSpPr>
          <p:nvPr>
            <p:ph type="sldNum" sz="quarter" idx="10"/>
          </p:nvPr>
        </p:nvSpPr>
        <p:spPr/>
        <p:txBody>
          <a:bodyPr/>
          <a:lstStyle/>
          <a:p>
            <a:fld id="{01E427E7-79E6-441E-A0E7-8323ED8D047F}" type="slidenum">
              <a:rPr lang="fr-FR" smtClean="0"/>
              <a:t>4</a:t>
            </a:fld>
            <a:endParaRPr lang="fr-FR"/>
          </a:p>
        </p:txBody>
      </p:sp>
    </p:spTree>
    <p:extLst>
      <p:ext uri="{BB962C8B-B14F-4D97-AF65-F5344CB8AC3E}">
        <p14:creationId xmlns:p14="http://schemas.microsoft.com/office/powerpoint/2010/main" val="129977213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1"/>
        <p:cNvGrpSpPr/>
        <p:nvPr/>
      </p:nvGrpSpPr>
      <p:grpSpPr>
        <a:xfrm>
          <a:off x="0" y="0"/>
          <a:ext cx="0" cy="0"/>
          <a:chOff x="0" y="0"/>
          <a:chExt cx="0" cy="0"/>
        </a:xfrm>
      </p:grpSpPr>
      <p:sp>
        <p:nvSpPr>
          <p:cNvPr id="562" name="Shape 56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63" name="Shape 563"/>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8"/>
        <p:cNvGrpSpPr/>
        <p:nvPr/>
      </p:nvGrpSpPr>
      <p:grpSpPr>
        <a:xfrm>
          <a:off x="0" y="0"/>
          <a:ext cx="0" cy="0"/>
          <a:chOff x="0" y="0"/>
          <a:chExt cx="0" cy="0"/>
        </a:xfrm>
      </p:grpSpPr>
      <p:sp>
        <p:nvSpPr>
          <p:cNvPr id="569" name="Shape 56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70" name="Shape 570"/>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1"/>
        <p:cNvGrpSpPr/>
        <p:nvPr/>
      </p:nvGrpSpPr>
      <p:grpSpPr>
        <a:xfrm>
          <a:off x="0" y="0"/>
          <a:ext cx="0" cy="0"/>
          <a:chOff x="0" y="0"/>
          <a:chExt cx="0" cy="0"/>
        </a:xfrm>
      </p:grpSpPr>
      <p:sp>
        <p:nvSpPr>
          <p:cNvPr id="562" name="Shape 56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63" name="Shape 563"/>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6"/>
        <p:cNvGrpSpPr/>
        <p:nvPr/>
      </p:nvGrpSpPr>
      <p:grpSpPr>
        <a:xfrm>
          <a:off x="0" y="0"/>
          <a:ext cx="0" cy="0"/>
          <a:chOff x="0" y="0"/>
          <a:chExt cx="0" cy="0"/>
        </a:xfrm>
      </p:grpSpPr>
      <p:sp>
        <p:nvSpPr>
          <p:cNvPr id="447" name="Shape 44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448" name="Shape 448"/>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8"/>
        <p:cNvGrpSpPr/>
        <p:nvPr/>
      </p:nvGrpSpPr>
      <p:grpSpPr>
        <a:xfrm>
          <a:off x="0" y="0"/>
          <a:ext cx="0" cy="0"/>
          <a:chOff x="0" y="0"/>
          <a:chExt cx="0" cy="0"/>
        </a:xfrm>
      </p:grpSpPr>
      <p:sp>
        <p:nvSpPr>
          <p:cNvPr id="429" name="Shape 42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430" name="Shape 430"/>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5"/>
        <p:cNvGrpSpPr/>
        <p:nvPr/>
      </p:nvGrpSpPr>
      <p:grpSpPr>
        <a:xfrm>
          <a:off x="0" y="0"/>
          <a:ext cx="0" cy="0"/>
          <a:chOff x="0" y="0"/>
          <a:chExt cx="0" cy="0"/>
        </a:xfrm>
      </p:grpSpPr>
      <p:sp>
        <p:nvSpPr>
          <p:cNvPr id="486" name="Shape 48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487" name="Shape 487"/>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5"/>
        <p:cNvGrpSpPr/>
        <p:nvPr/>
      </p:nvGrpSpPr>
      <p:grpSpPr>
        <a:xfrm>
          <a:off x="0" y="0"/>
          <a:ext cx="0" cy="0"/>
          <a:chOff x="0" y="0"/>
          <a:chExt cx="0" cy="0"/>
        </a:xfrm>
      </p:grpSpPr>
      <p:sp>
        <p:nvSpPr>
          <p:cNvPr id="486" name="Shape 48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487" name="Shape 487"/>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dirty="0" smtClean="0"/>
              <a:t>Quatrième pays le plus peuplé au monde avec quelque 255 millions d'habitants, l'Indonésie est le deuxième producteur mondial de déchets marins après la Chine, avec 1,29 million de tonnes par an jetées en mer.</a:t>
            </a:r>
          </a:p>
          <a:p>
            <a:pPr marL="0" marR="0" indent="0" algn="l" defTabSz="914400" rtl="0" eaLnBrk="1" fontAlgn="auto" latinLnBrk="0" hangingPunct="1">
              <a:lnSpc>
                <a:spcPct val="100000"/>
              </a:lnSpc>
              <a:spcBef>
                <a:spcPts val="0"/>
              </a:spcBef>
              <a:spcAft>
                <a:spcPts val="0"/>
              </a:spcAft>
              <a:buClrTx/>
              <a:buSzTx/>
              <a:buFontTx/>
              <a:buNone/>
              <a:tabLst/>
              <a:defRPr/>
            </a:pPr>
            <a:r>
              <a:rPr lang="fr-FR" dirty="0" smtClean="0"/>
              <a:t>Le gouvernement indonésien s'est engagé à réduire les déchets en plastique marins de 70% d'ici à 2025.</a:t>
            </a:r>
          </a:p>
          <a:p>
            <a:pPr marL="0" marR="0" indent="0" algn="l" defTabSz="914400" rtl="0" eaLnBrk="1" fontAlgn="auto" latinLnBrk="0" hangingPunct="1">
              <a:lnSpc>
                <a:spcPct val="100000"/>
              </a:lnSpc>
              <a:spcBef>
                <a:spcPts val="0"/>
              </a:spcBef>
              <a:spcAft>
                <a:spcPts val="0"/>
              </a:spcAft>
              <a:buClrTx/>
              <a:buSzTx/>
              <a:buFontTx/>
              <a:buNone/>
              <a:tabLst/>
              <a:defRPr/>
            </a:pPr>
            <a:endParaRPr lang="fr-FR"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fr-FR" dirty="0" smtClean="0"/>
              <a:t>"Les déchets dérangent les touristes d'un point de vue esthétique mais le problème du plastique est bien plus grave que cela", explique I </a:t>
            </a:r>
            <a:r>
              <a:rPr lang="fr-FR" dirty="0" err="1" smtClean="0"/>
              <a:t>Gede</a:t>
            </a:r>
            <a:r>
              <a:rPr lang="fr-FR" dirty="0" smtClean="0"/>
              <a:t> </a:t>
            </a:r>
            <a:r>
              <a:rPr lang="fr-FR" dirty="0" err="1" smtClean="0"/>
              <a:t>Hendrawa</a:t>
            </a:r>
            <a:r>
              <a:rPr lang="fr-FR" dirty="0" smtClean="0"/>
              <a:t>, chercheur en océanographie à l'Université </a:t>
            </a:r>
            <a:r>
              <a:rPr lang="fr-FR" dirty="0" err="1" smtClean="0"/>
              <a:t>Udayana</a:t>
            </a:r>
            <a:r>
              <a:rPr lang="fr-FR" dirty="0" smtClean="0"/>
              <a:t> de Bali. "Des </a:t>
            </a:r>
            <a:r>
              <a:rPr lang="fr-FR" dirty="0" err="1" smtClean="0"/>
              <a:t>microplastiques</a:t>
            </a:r>
            <a:r>
              <a:rPr lang="fr-FR" dirty="0" smtClean="0"/>
              <a:t> peuvent contaminer les poissons qui, s'ils sont mangés par des humains, peuvent provoquer des problèmes de santé comme le cancer."</a:t>
            </a:r>
          </a:p>
          <a:p>
            <a:pPr marL="0" marR="0" indent="0" algn="l" defTabSz="914400" rtl="0" eaLnBrk="1" fontAlgn="auto" latinLnBrk="0" hangingPunct="1">
              <a:lnSpc>
                <a:spcPct val="100000"/>
              </a:lnSpc>
              <a:spcBef>
                <a:spcPts val="0"/>
              </a:spcBef>
              <a:spcAft>
                <a:spcPts val="0"/>
              </a:spcAft>
              <a:buClrTx/>
              <a:buSzTx/>
              <a:buFontTx/>
              <a:buNone/>
              <a:tabLst/>
              <a:defRPr/>
            </a:pPr>
            <a:endParaRPr lang="fr-FR" dirty="0" smtClean="0"/>
          </a:p>
          <a:p>
            <a:r>
              <a:rPr lang="fr-FR" dirty="0" err="1" smtClean="0"/>
              <a:t>Kuta</a:t>
            </a:r>
            <a:r>
              <a:rPr lang="fr-FR" dirty="0" smtClean="0"/>
              <a:t> Beach, le 15 décembre 2017. Pour lutter contre les déchets, Jakarta entend augmenter le recyclage des détritus – quasi inexistant pour le moment –, lancer des campagnes de nettoyage, et réduire l'utilisation des sacs en plastique dans le commerce de détail.</a:t>
            </a:r>
          </a:p>
          <a:p>
            <a:endParaRPr lang="fr-FR"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fr-FR" dirty="0" smtClean="0"/>
              <a:t>Pour lutter contre ce fléau, l'Indonésie a rejoint la quarantaine de pays qui participent à la campagne de l'ONU "Océans propres" lancée début 2017 pour lutter contre les déchets marins.</a:t>
            </a:r>
          </a:p>
          <a:p>
            <a:endParaRPr lang="fr-FR"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fr-FR" dirty="0" smtClean="0"/>
              <a:t>http://www.nouvelobs.com/galeries-photos/photo/20171228.OBS9865/photos-bali-la-mythique-kuta-beach-ressemble-a-une-decharge.html</a:t>
            </a:r>
          </a:p>
          <a:p>
            <a:endParaRPr lang="fr-FR" dirty="0" smtClean="0"/>
          </a:p>
          <a:p>
            <a:endParaRPr lang="fr-FR" dirty="0" smtClean="0"/>
          </a:p>
          <a:p>
            <a:r>
              <a:rPr lang="fr-FR" dirty="0" err="1" smtClean="0"/>
              <a:t>Feldian</a:t>
            </a:r>
            <a:r>
              <a:rPr lang="fr-FR" dirty="0" smtClean="0"/>
              <a:t> Michael/PACIFIC PRESS/SIPA</a:t>
            </a:r>
          </a:p>
          <a:p>
            <a:r>
              <a:rPr lang="fr-FR" dirty="0" smtClean="0"/>
              <a:t>Publié le </a:t>
            </a:r>
            <a:r>
              <a:rPr lang="fr-FR" dirty="0" smtClean="0">
                <a:hlinkClick r:id="rId3" tooltip="Tous les articles du 28-12-2017"/>
              </a:rPr>
              <a:t>28-12-2017</a:t>
            </a:r>
            <a:r>
              <a:rPr lang="fr-FR" dirty="0" smtClean="0"/>
              <a:t> à 16h36 par </a:t>
            </a:r>
            <a:r>
              <a:rPr lang="fr-FR" dirty="0" smtClean="0">
                <a:hlinkClick r:id="rId4" tooltip="L'Obs avec AFP"/>
              </a:rPr>
              <a:t>L'</a:t>
            </a:r>
            <a:r>
              <a:rPr lang="fr-FR" dirty="0" err="1" smtClean="0">
                <a:hlinkClick r:id="rId4" tooltip="L'Obs avec AFP"/>
              </a:rPr>
              <a:t>Obs</a:t>
            </a:r>
            <a:r>
              <a:rPr lang="fr-FR" dirty="0" smtClean="0">
                <a:hlinkClick r:id="rId4" tooltip="L'Obs avec AFP"/>
              </a:rPr>
              <a:t> avec AF</a:t>
            </a:r>
            <a:r>
              <a:rPr lang="fr-FR" dirty="0" smtClean="0"/>
              <a:t>P</a:t>
            </a:r>
          </a:p>
          <a:p>
            <a:pPr marL="0" marR="0" indent="0" algn="l" defTabSz="914400" rtl="0" eaLnBrk="1" fontAlgn="auto" latinLnBrk="0" hangingPunct="1">
              <a:lnSpc>
                <a:spcPct val="100000"/>
              </a:lnSpc>
              <a:spcBef>
                <a:spcPts val="0"/>
              </a:spcBef>
              <a:spcAft>
                <a:spcPts val="0"/>
              </a:spcAft>
              <a:buClrTx/>
              <a:buSzTx/>
              <a:buFontTx/>
              <a:buNone/>
              <a:tabLst/>
              <a:defRPr/>
            </a:pPr>
            <a:endParaRPr lang="fr-FR" dirty="0" smtClean="0"/>
          </a:p>
          <a:p>
            <a:endParaRPr lang="fr-FR" dirty="0" smtClean="0"/>
          </a:p>
          <a:p>
            <a:endParaRPr lang="fr-FR" dirty="0" smtClean="0"/>
          </a:p>
          <a:p>
            <a:endParaRPr lang="fr-FR" dirty="0"/>
          </a:p>
        </p:txBody>
      </p:sp>
      <p:sp>
        <p:nvSpPr>
          <p:cNvPr id="4" name="Espace réservé du numéro de diapositive 3"/>
          <p:cNvSpPr>
            <a:spLocks noGrp="1"/>
          </p:cNvSpPr>
          <p:nvPr>
            <p:ph type="sldNum" sz="quarter" idx="10"/>
          </p:nvPr>
        </p:nvSpPr>
        <p:spPr/>
        <p:txBody>
          <a:bodyPr/>
          <a:lstStyle/>
          <a:p>
            <a:fld id="{01E427E7-79E6-441E-A0E7-8323ED8D047F}" type="slidenum">
              <a:rPr lang="fr-FR" smtClean="0"/>
              <a:t>5</a:t>
            </a:fld>
            <a:endParaRPr lang="fr-FR"/>
          </a:p>
        </p:txBody>
      </p:sp>
    </p:spTree>
    <p:extLst>
      <p:ext uri="{BB962C8B-B14F-4D97-AF65-F5344CB8AC3E}">
        <p14:creationId xmlns:p14="http://schemas.microsoft.com/office/powerpoint/2010/main" val="19765391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dirty="0" smtClean="0"/>
              <a:t>Quatrième pays le plus peuplé au monde avec quelque 255 millions d'habitants, l'Indonésie est le deuxième producteur mondial de déchets marins après la Chine, avec 1,29 million de tonnes par an jetées en mer.</a:t>
            </a:r>
          </a:p>
          <a:p>
            <a:pPr marL="0" marR="0" indent="0" algn="l" defTabSz="914400" rtl="0" eaLnBrk="1" fontAlgn="auto" latinLnBrk="0" hangingPunct="1">
              <a:lnSpc>
                <a:spcPct val="100000"/>
              </a:lnSpc>
              <a:spcBef>
                <a:spcPts val="0"/>
              </a:spcBef>
              <a:spcAft>
                <a:spcPts val="0"/>
              </a:spcAft>
              <a:buClrTx/>
              <a:buSzTx/>
              <a:buFontTx/>
              <a:buNone/>
              <a:tabLst/>
              <a:defRPr/>
            </a:pPr>
            <a:r>
              <a:rPr lang="fr-FR" dirty="0" smtClean="0"/>
              <a:t>Le gouvernement indonésien s'est engagé à réduire les déchets en plastique marins de 70% d'ici à 2025.</a:t>
            </a:r>
          </a:p>
          <a:p>
            <a:pPr marL="0" marR="0" indent="0" algn="l" defTabSz="914400" rtl="0" eaLnBrk="1" fontAlgn="auto" latinLnBrk="0" hangingPunct="1">
              <a:lnSpc>
                <a:spcPct val="100000"/>
              </a:lnSpc>
              <a:spcBef>
                <a:spcPts val="0"/>
              </a:spcBef>
              <a:spcAft>
                <a:spcPts val="0"/>
              </a:spcAft>
              <a:buClrTx/>
              <a:buSzTx/>
              <a:buFontTx/>
              <a:buNone/>
              <a:tabLst/>
              <a:defRPr/>
            </a:pPr>
            <a:endParaRPr lang="fr-FR"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fr-FR" dirty="0" smtClean="0"/>
              <a:t>"Les déchets dérangent les touristes d'un point de vue esthétique mais le problème du plastique est bien plus grave que cela", explique I </a:t>
            </a:r>
            <a:r>
              <a:rPr lang="fr-FR" dirty="0" err="1" smtClean="0"/>
              <a:t>Gede</a:t>
            </a:r>
            <a:r>
              <a:rPr lang="fr-FR" dirty="0" smtClean="0"/>
              <a:t> </a:t>
            </a:r>
            <a:r>
              <a:rPr lang="fr-FR" dirty="0" err="1" smtClean="0"/>
              <a:t>Hendrawa</a:t>
            </a:r>
            <a:r>
              <a:rPr lang="fr-FR" dirty="0" smtClean="0"/>
              <a:t>, chercheur en océanographie à l'Université </a:t>
            </a:r>
            <a:r>
              <a:rPr lang="fr-FR" dirty="0" err="1" smtClean="0"/>
              <a:t>Udayana</a:t>
            </a:r>
            <a:r>
              <a:rPr lang="fr-FR" dirty="0" smtClean="0"/>
              <a:t> de Bali. "Des </a:t>
            </a:r>
            <a:r>
              <a:rPr lang="fr-FR" dirty="0" err="1" smtClean="0"/>
              <a:t>microplastiques</a:t>
            </a:r>
            <a:r>
              <a:rPr lang="fr-FR" dirty="0" smtClean="0"/>
              <a:t> peuvent contaminer les poissons qui, s'ils sont mangés par des humains, peuvent provoquer des problèmes de santé comme le cancer."</a:t>
            </a:r>
          </a:p>
          <a:p>
            <a:pPr marL="0" marR="0" indent="0" algn="l" defTabSz="914400" rtl="0" eaLnBrk="1" fontAlgn="auto" latinLnBrk="0" hangingPunct="1">
              <a:lnSpc>
                <a:spcPct val="100000"/>
              </a:lnSpc>
              <a:spcBef>
                <a:spcPts val="0"/>
              </a:spcBef>
              <a:spcAft>
                <a:spcPts val="0"/>
              </a:spcAft>
              <a:buClrTx/>
              <a:buSzTx/>
              <a:buFontTx/>
              <a:buNone/>
              <a:tabLst/>
              <a:defRPr/>
            </a:pPr>
            <a:endParaRPr lang="fr-FR" dirty="0" smtClean="0"/>
          </a:p>
          <a:p>
            <a:r>
              <a:rPr lang="fr-FR" dirty="0" err="1" smtClean="0"/>
              <a:t>Kuta</a:t>
            </a:r>
            <a:r>
              <a:rPr lang="fr-FR" dirty="0" smtClean="0"/>
              <a:t> Beach, le 15 décembre 2017. Pour lutter contre les déchets, Jakarta entend augmenter le recyclage des détritus – quasi inexistant pour le moment –, lancer des campagnes de nettoyage, et réduire l'utilisation des sacs en plastique dans le commerce de détail.</a:t>
            </a:r>
          </a:p>
          <a:p>
            <a:endParaRPr lang="fr-FR"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fr-FR" dirty="0" smtClean="0"/>
              <a:t>Pour lutter contre ce fléau, l'Indonésie a rejoint la quarantaine de pays qui participent à la campagne de l'ONU "Océans propres" lancée début 2017 pour lutter contre les déchets marins.</a:t>
            </a:r>
          </a:p>
          <a:p>
            <a:endParaRPr lang="fr-FR"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fr-FR" dirty="0" smtClean="0"/>
              <a:t>http://www.nouvelobs.com/galeries-photos/photo/20171228.OBS9865/photos-bali-la-mythique-kuta-beach-ressemble-a-une-decharge.html</a:t>
            </a:r>
          </a:p>
          <a:p>
            <a:endParaRPr lang="fr-FR" dirty="0" smtClean="0"/>
          </a:p>
          <a:p>
            <a:endParaRPr lang="fr-FR" dirty="0" smtClean="0"/>
          </a:p>
          <a:p>
            <a:r>
              <a:rPr lang="fr-FR" dirty="0" err="1" smtClean="0"/>
              <a:t>Feldian</a:t>
            </a:r>
            <a:r>
              <a:rPr lang="fr-FR" dirty="0" smtClean="0"/>
              <a:t> Michael/PACIFIC PRESS/SIPA</a:t>
            </a:r>
          </a:p>
          <a:p>
            <a:r>
              <a:rPr lang="fr-FR" dirty="0" smtClean="0"/>
              <a:t>Publié le </a:t>
            </a:r>
            <a:r>
              <a:rPr lang="fr-FR" dirty="0" smtClean="0">
                <a:hlinkClick r:id="rId3" tooltip="Tous les articles du 28-12-2017"/>
              </a:rPr>
              <a:t>28-12-2017</a:t>
            </a:r>
            <a:r>
              <a:rPr lang="fr-FR" dirty="0" smtClean="0"/>
              <a:t> à 16h36 par </a:t>
            </a:r>
            <a:r>
              <a:rPr lang="fr-FR" dirty="0" smtClean="0">
                <a:hlinkClick r:id="rId4" tooltip="L'Obs avec AFP"/>
              </a:rPr>
              <a:t>L'</a:t>
            </a:r>
            <a:r>
              <a:rPr lang="fr-FR" dirty="0" err="1" smtClean="0">
                <a:hlinkClick r:id="rId4" tooltip="L'Obs avec AFP"/>
              </a:rPr>
              <a:t>Obs</a:t>
            </a:r>
            <a:r>
              <a:rPr lang="fr-FR" dirty="0" smtClean="0">
                <a:hlinkClick r:id="rId4" tooltip="L'Obs avec AFP"/>
              </a:rPr>
              <a:t> avec AF</a:t>
            </a:r>
            <a:r>
              <a:rPr lang="fr-FR" dirty="0" smtClean="0"/>
              <a:t>P</a:t>
            </a:r>
          </a:p>
          <a:p>
            <a:pPr marL="0" marR="0" indent="0" algn="l" defTabSz="914400" rtl="0" eaLnBrk="1" fontAlgn="auto" latinLnBrk="0" hangingPunct="1">
              <a:lnSpc>
                <a:spcPct val="100000"/>
              </a:lnSpc>
              <a:spcBef>
                <a:spcPts val="0"/>
              </a:spcBef>
              <a:spcAft>
                <a:spcPts val="0"/>
              </a:spcAft>
              <a:buClrTx/>
              <a:buSzTx/>
              <a:buFontTx/>
              <a:buNone/>
              <a:tabLst/>
              <a:defRPr/>
            </a:pPr>
            <a:endParaRPr lang="fr-FR" dirty="0" smtClean="0"/>
          </a:p>
          <a:p>
            <a:endParaRPr lang="fr-FR" dirty="0" smtClean="0"/>
          </a:p>
          <a:p>
            <a:endParaRPr lang="fr-FR" dirty="0" smtClean="0"/>
          </a:p>
          <a:p>
            <a:endParaRPr lang="fr-FR" dirty="0"/>
          </a:p>
        </p:txBody>
      </p:sp>
      <p:sp>
        <p:nvSpPr>
          <p:cNvPr id="4" name="Espace réservé du numéro de diapositive 3"/>
          <p:cNvSpPr>
            <a:spLocks noGrp="1"/>
          </p:cNvSpPr>
          <p:nvPr>
            <p:ph type="sldNum" sz="quarter" idx="10"/>
          </p:nvPr>
        </p:nvSpPr>
        <p:spPr/>
        <p:txBody>
          <a:bodyPr/>
          <a:lstStyle/>
          <a:p>
            <a:fld id="{01E427E7-79E6-441E-A0E7-8323ED8D047F}" type="slidenum">
              <a:rPr lang="fr-FR" smtClean="0"/>
              <a:t>6</a:t>
            </a:fld>
            <a:endParaRPr lang="fr-FR"/>
          </a:p>
        </p:txBody>
      </p:sp>
    </p:spTree>
    <p:extLst>
      <p:ext uri="{BB962C8B-B14F-4D97-AF65-F5344CB8AC3E}">
        <p14:creationId xmlns:p14="http://schemas.microsoft.com/office/powerpoint/2010/main" val="2187787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lvl="0" rtl="0">
              <a:spcBef>
                <a:spcPts val="0"/>
              </a:spcBef>
              <a:buNone/>
            </a:pPr>
            <a:r>
              <a:rPr lang="fr-FR" dirty="0" smtClean="0"/>
              <a:t>Selon une étude de 2015 publiée dans PNAS (http://www.pnas.org/content/112/38/11899.abstract), 90% des espèces d’oiseaux de mer ingèrent</a:t>
            </a:r>
            <a:r>
              <a:rPr lang="fr-FR" baseline="0" dirty="0" smtClean="0"/>
              <a:t> actuellement des débris synthétiques (+</a:t>
            </a:r>
            <a:r>
              <a:rPr lang="fr-FR" baseline="0" dirty="0" err="1" smtClean="0"/>
              <a:t>elastomères</a:t>
            </a:r>
            <a:r>
              <a:rPr lang="fr-FR" baseline="0" dirty="0" smtClean="0"/>
              <a:t>). Les parents donnent en effet à leurs petits des débris plastiques qu’ils confondent avec de la nourriture. D’ici 2050, 99% des espèces d’oiseaux de mer seraient concernés. Selon une autre étude menée dans le Pacific nord, 30% des espèces de poisson ingèreraient du plastique (Laurence Maurice, IRD). L’étude de Franco-</a:t>
            </a:r>
            <a:r>
              <a:rPr lang="fr-FR" baseline="0" dirty="0" err="1" smtClean="0"/>
              <a:t>Trecu</a:t>
            </a:r>
            <a:r>
              <a:rPr lang="fr-FR" baseline="0" dirty="0" smtClean="0"/>
              <a:t> et al. de 2017 sur des otaries de l’Atlantique sud ouest indique qu’environ 40% des objets mis en cause dans des blessures d’otaries étaient des filets de pêche en plastique, le restant étant notamment constitués d’emballages industriels.</a:t>
            </a:r>
          </a:p>
          <a:p>
            <a:pPr lvl="0" rtl="0">
              <a:spcBef>
                <a:spcPts val="0"/>
              </a:spcBef>
              <a:buNone/>
            </a:pPr>
            <a:endParaRPr lang="fr-FR" baseline="0" dirty="0" smtClean="0"/>
          </a:p>
          <a:p>
            <a:pPr lvl="0" rtl="0">
              <a:spcBef>
                <a:spcPts val="0"/>
              </a:spcBef>
              <a:buNone/>
            </a:pPr>
            <a:r>
              <a:rPr lang="fr-FR" baseline="0" dirty="0" smtClean="0"/>
              <a:t>Selon une étude du magazine Que Choisir (numéro 572, mardi 28 août 2018), </a:t>
            </a:r>
            <a:r>
              <a:rPr lang="fr-FR" sz="1200" b="0" i="0" kern="1200" dirty="0" smtClean="0">
                <a:solidFill>
                  <a:schemeClr val="tx1"/>
                </a:solidFill>
                <a:effectLst/>
                <a:latin typeface="+mn-lt"/>
                <a:ea typeface="+mn-ea"/>
                <a:cs typeface="+mn-cs"/>
              </a:rPr>
              <a:t>71% des mollusques, 66% du sel et des crustacés testés contenaient du  micro-plastique.</a:t>
            </a:r>
            <a:endParaRPr lang="fr-FR" baseline="0" dirty="0" smtClean="0"/>
          </a:p>
          <a:p>
            <a:pPr lvl="0" rtl="0">
              <a:spcBef>
                <a:spcPts val="0"/>
              </a:spcBef>
              <a:buNone/>
            </a:pPr>
            <a:endParaRPr lang="fr-FR" baseline="0" dirty="0" smtClean="0"/>
          </a:p>
          <a:p>
            <a:pPr lvl="0" rtl="0">
              <a:spcBef>
                <a:spcPts val="0"/>
              </a:spcBef>
              <a:buNone/>
            </a:pPr>
            <a:r>
              <a:rPr lang="fr-FR" baseline="0" dirty="0" smtClean="0"/>
              <a:t>Les débris emportés par les océans peuvent aussi servir à des espèces invasives pour traverser les océans. Ainsi, 54 espèces nouvelles sont arrivées sur les côtes du Canada, fixées sur des débris de grosse taille, ayant circulé des mois dans le Pacifique Nord après le tsunami de 2011 au Japon (https://www.futura-sciences.com/planete/dossiers/pollution-dechets-plastique-mer-septieme-continent-1898/page/4/).</a:t>
            </a:r>
          </a:p>
          <a:p>
            <a:pPr lvl="0" rtl="0">
              <a:spcBef>
                <a:spcPts val="0"/>
              </a:spcBef>
              <a:buNone/>
            </a:pPr>
            <a:endParaRPr lang="fr-FR" dirty="0" smtClean="0"/>
          </a:p>
          <a:p>
            <a:endParaRPr lang="fr-FR" dirty="0"/>
          </a:p>
        </p:txBody>
      </p:sp>
      <p:sp>
        <p:nvSpPr>
          <p:cNvPr id="4" name="Espace réservé du numéro de diapositive 3"/>
          <p:cNvSpPr>
            <a:spLocks noGrp="1"/>
          </p:cNvSpPr>
          <p:nvPr>
            <p:ph type="sldNum" sz="quarter" idx="10"/>
          </p:nvPr>
        </p:nvSpPr>
        <p:spPr/>
        <p:txBody>
          <a:bodyPr/>
          <a:lstStyle/>
          <a:p>
            <a:fld id="{01E427E7-79E6-441E-A0E7-8323ED8D047F}" type="slidenum">
              <a:rPr lang="fr-FR" smtClean="0"/>
              <a:t>7</a:t>
            </a:fld>
            <a:endParaRPr lang="fr-FR"/>
          </a:p>
        </p:txBody>
      </p:sp>
    </p:spTree>
    <p:extLst>
      <p:ext uri="{BB962C8B-B14F-4D97-AF65-F5344CB8AC3E}">
        <p14:creationId xmlns:p14="http://schemas.microsoft.com/office/powerpoint/2010/main" val="29837160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dirty="0" smtClean="0"/>
              <a:t>Le festival Glastonbury (Angleterre) est l’un des plus grands festivals au monde. L’édition 2014 vient de se terminer avec les performances de Metallica, Arcade </a:t>
            </a:r>
            <a:r>
              <a:rPr lang="fr-FR" dirty="0" err="1" smtClean="0"/>
              <a:t>Fire</a:t>
            </a:r>
            <a:r>
              <a:rPr lang="fr-FR" dirty="0" smtClean="0"/>
              <a:t>, Ed </a:t>
            </a:r>
            <a:r>
              <a:rPr lang="fr-FR" dirty="0" err="1" smtClean="0"/>
              <a:t>Sheeran</a:t>
            </a:r>
            <a:r>
              <a:rPr lang="fr-FR" dirty="0" smtClean="0"/>
              <a:t>, Lana Del Rey, </a:t>
            </a:r>
            <a:r>
              <a:rPr lang="fr-FR" dirty="0" err="1" smtClean="0"/>
              <a:t>Skrillex</a:t>
            </a:r>
            <a:r>
              <a:rPr lang="fr-FR" dirty="0" smtClean="0"/>
              <a:t> et autres. C’est maintenant un océan de déchets qu’ils restent après le festival.</a:t>
            </a:r>
          </a:p>
          <a:p>
            <a:endParaRPr lang="fr-FR" dirty="0" smtClean="0"/>
          </a:p>
          <a:p>
            <a:r>
              <a:rPr lang="fr-FR" dirty="0" smtClean="0"/>
              <a:t>Les photos parlent d’elles-mêmes. Au total, en déchets, il restera :</a:t>
            </a:r>
          </a:p>
          <a:p>
            <a:r>
              <a:rPr lang="fr-FR" dirty="0" smtClean="0"/>
              <a:t>11 tonnes de vêtements;</a:t>
            </a:r>
            <a:br>
              <a:rPr lang="fr-FR" dirty="0" smtClean="0"/>
            </a:br>
            <a:r>
              <a:rPr lang="fr-FR" dirty="0" smtClean="0"/>
              <a:t>6 500 sacs de couchage;</a:t>
            </a:r>
            <a:br>
              <a:rPr lang="fr-FR" dirty="0" smtClean="0"/>
            </a:br>
            <a:r>
              <a:rPr lang="fr-FR" dirty="0" smtClean="0"/>
              <a:t>5 500 tentes;</a:t>
            </a:r>
            <a:br>
              <a:rPr lang="fr-FR" dirty="0" smtClean="0"/>
            </a:br>
            <a:r>
              <a:rPr lang="fr-FR" dirty="0" smtClean="0"/>
              <a:t>3 500 lits de camp;</a:t>
            </a:r>
            <a:br>
              <a:rPr lang="fr-FR" dirty="0" smtClean="0"/>
            </a:br>
            <a:r>
              <a:rPr lang="fr-FR" dirty="0" smtClean="0"/>
              <a:t>2 200 chaises de camping;</a:t>
            </a:r>
            <a:br>
              <a:rPr lang="fr-FR" dirty="0" smtClean="0"/>
            </a:br>
            <a:r>
              <a:rPr lang="fr-FR" dirty="0" smtClean="0"/>
              <a:t>950 tapis de sol;</a:t>
            </a:r>
            <a:br>
              <a:rPr lang="fr-FR" dirty="0" smtClean="0"/>
            </a:br>
            <a:r>
              <a:rPr lang="fr-FR" dirty="0" smtClean="0"/>
              <a:t>400 abris de jardin;</a:t>
            </a:r>
            <a:br>
              <a:rPr lang="fr-FR" dirty="0" smtClean="0"/>
            </a:br>
            <a:r>
              <a:rPr lang="fr-FR" dirty="0" smtClean="0"/>
              <a:t>Près de 200 tonnes de déchets;</a:t>
            </a:r>
            <a:br>
              <a:rPr lang="fr-FR" dirty="0" smtClean="0"/>
            </a:br>
            <a:r>
              <a:rPr lang="fr-FR" dirty="0" smtClean="0"/>
              <a:t>9 tonnes de verre;</a:t>
            </a:r>
            <a:br>
              <a:rPr lang="fr-FR" dirty="0" smtClean="0"/>
            </a:br>
            <a:r>
              <a:rPr lang="fr-FR" dirty="0" smtClean="0"/>
              <a:t>54 tonnes de canettes et bouteilles plastiques;</a:t>
            </a:r>
            <a:br>
              <a:rPr lang="fr-FR" dirty="0" smtClean="0"/>
            </a:br>
            <a:r>
              <a:rPr lang="fr-FR" dirty="0" smtClean="0"/>
              <a:t>41 tonnes de carton;</a:t>
            </a:r>
            <a:br>
              <a:rPr lang="fr-FR" dirty="0" smtClean="0"/>
            </a:br>
            <a:r>
              <a:rPr lang="fr-FR" dirty="0" smtClean="0"/>
              <a:t>66 tonnes de ferraille.</a:t>
            </a:r>
          </a:p>
          <a:p>
            <a:r>
              <a:rPr lang="fr-FR" dirty="0" smtClean="0"/>
              <a:t>Tout ça sur une superficie de 5 kilomètres carrés. Il faut dire que les 175 000 festivaliers couchent tous à Glastonbury. C’est pourquoi il y a autant de matériel de camping.</a:t>
            </a:r>
          </a:p>
          <a:p>
            <a:endParaRPr lang="fr-FR"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fr-FR" dirty="0" smtClean="0"/>
              <a:t>http://www.konbini.com/fr/tendances-2/glastonbury-apres-le-festival-ocean-de-dechets/</a:t>
            </a:r>
          </a:p>
          <a:p>
            <a:endParaRPr lang="fr-FR" dirty="0" smtClean="0"/>
          </a:p>
          <a:p>
            <a:endParaRPr lang="fr-FR" dirty="0" smtClean="0"/>
          </a:p>
          <a:p>
            <a:endParaRPr lang="fr-FR" dirty="0"/>
          </a:p>
        </p:txBody>
      </p:sp>
      <p:sp>
        <p:nvSpPr>
          <p:cNvPr id="4" name="Espace réservé du numéro de diapositive 3"/>
          <p:cNvSpPr>
            <a:spLocks noGrp="1"/>
          </p:cNvSpPr>
          <p:nvPr>
            <p:ph type="sldNum" sz="quarter" idx="10"/>
          </p:nvPr>
        </p:nvSpPr>
        <p:spPr/>
        <p:txBody>
          <a:bodyPr/>
          <a:lstStyle/>
          <a:p>
            <a:fld id="{01E427E7-79E6-441E-A0E7-8323ED8D047F}" type="slidenum">
              <a:rPr lang="fr-FR" smtClean="0"/>
              <a:t>8</a:t>
            </a:fld>
            <a:endParaRPr lang="fr-FR"/>
          </a:p>
        </p:txBody>
      </p:sp>
    </p:spTree>
    <p:extLst>
      <p:ext uri="{BB962C8B-B14F-4D97-AF65-F5344CB8AC3E}">
        <p14:creationId xmlns:p14="http://schemas.microsoft.com/office/powerpoint/2010/main" val="36298213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dirty="0" smtClean="0"/>
              <a:t>Le festival Glastonbury (Angleterre) est l’un des plus grands festivals au monde. L’édition 2014 vient de se terminer avec les performances de Metallica, Arcade </a:t>
            </a:r>
            <a:r>
              <a:rPr lang="fr-FR" dirty="0" err="1" smtClean="0"/>
              <a:t>Fire</a:t>
            </a:r>
            <a:r>
              <a:rPr lang="fr-FR" dirty="0" smtClean="0"/>
              <a:t>, Ed </a:t>
            </a:r>
            <a:r>
              <a:rPr lang="fr-FR" dirty="0" err="1" smtClean="0"/>
              <a:t>Sheeran</a:t>
            </a:r>
            <a:r>
              <a:rPr lang="fr-FR" dirty="0" smtClean="0"/>
              <a:t>, Lana Del Rey, </a:t>
            </a:r>
            <a:r>
              <a:rPr lang="fr-FR" dirty="0" err="1" smtClean="0"/>
              <a:t>Skrillex</a:t>
            </a:r>
            <a:r>
              <a:rPr lang="fr-FR" dirty="0" smtClean="0"/>
              <a:t> et autres. C’est maintenant un océan de déchets qu’ils restent après le festival.</a:t>
            </a:r>
          </a:p>
          <a:p>
            <a:endParaRPr lang="fr-FR" dirty="0" smtClean="0"/>
          </a:p>
          <a:p>
            <a:r>
              <a:rPr lang="fr-FR" dirty="0" smtClean="0"/>
              <a:t>Les photos parlent d’elles-mêmes. Au total, en déchets, il restera :</a:t>
            </a:r>
          </a:p>
          <a:p>
            <a:r>
              <a:rPr lang="fr-FR" dirty="0" smtClean="0"/>
              <a:t>11 tonnes de vêtements;</a:t>
            </a:r>
            <a:br>
              <a:rPr lang="fr-FR" dirty="0" smtClean="0"/>
            </a:br>
            <a:r>
              <a:rPr lang="fr-FR" dirty="0" smtClean="0"/>
              <a:t>6 500 sacs de couchage;</a:t>
            </a:r>
            <a:br>
              <a:rPr lang="fr-FR" dirty="0" smtClean="0"/>
            </a:br>
            <a:r>
              <a:rPr lang="fr-FR" dirty="0" smtClean="0"/>
              <a:t>5 500 tentes;</a:t>
            </a:r>
            <a:br>
              <a:rPr lang="fr-FR" dirty="0" smtClean="0"/>
            </a:br>
            <a:r>
              <a:rPr lang="fr-FR" dirty="0" smtClean="0"/>
              <a:t>3 500 lits de camp;</a:t>
            </a:r>
            <a:br>
              <a:rPr lang="fr-FR" dirty="0" smtClean="0"/>
            </a:br>
            <a:r>
              <a:rPr lang="fr-FR" dirty="0" smtClean="0"/>
              <a:t>2 200 chaises de camping;</a:t>
            </a:r>
            <a:br>
              <a:rPr lang="fr-FR" dirty="0" smtClean="0"/>
            </a:br>
            <a:r>
              <a:rPr lang="fr-FR" dirty="0" smtClean="0"/>
              <a:t>950 tapis de sol;</a:t>
            </a:r>
            <a:br>
              <a:rPr lang="fr-FR" dirty="0" smtClean="0"/>
            </a:br>
            <a:r>
              <a:rPr lang="fr-FR" dirty="0" smtClean="0"/>
              <a:t>400 abris de jardin;</a:t>
            </a:r>
            <a:br>
              <a:rPr lang="fr-FR" dirty="0" smtClean="0"/>
            </a:br>
            <a:r>
              <a:rPr lang="fr-FR" dirty="0" smtClean="0"/>
              <a:t>Près de 200 tonnes de déchets;</a:t>
            </a:r>
            <a:br>
              <a:rPr lang="fr-FR" dirty="0" smtClean="0"/>
            </a:br>
            <a:r>
              <a:rPr lang="fr-FR" dirty="0" smtClean="0"/>
              <a:t>9 tonnes de verre;</a:t>
            </a:r>
            <a:br>
              <a:rPr lang="fr-FR" dirty="0" smtClean="0"/>
            </a:br>
            <a:r>
              <a:rPr lang="fr-FR" dirty="0" smtClean="0"/>
              <a:t>54 tonnes de canettes et bouteilles plastiques;</a:t>
            </a:r>
            <a:br>
              <a:rPr lang="fr-FR" dirty="0" smtClean="0"/>
            </a:br>
            <a:r>
              <a:rPr lang="fr-FR" dirty="0" smtClean="0"/>
              <a:t>41 tonnes de carton;</a:t>
            </a:r>
            <a:br>
              <a:rPr lang="fr-FR" dirty="0" smtClean="0"/>
            </a:br>
            <a:r>
              <a:rPr lang="fr-FR" dirty="0" smtClean="0"/>
              <a:t>66 tonnes de ferraille.</a:t>
            </a:r>
          </a:p>
          <a:p>
            <a:r>
              <a:rPr lang="fr-FR" dirty="0" smtClean="0"/>
              <a:t>Tout ça sur une superficie de 5 kilomètres carrés. Il faut dire que les 175 000 festivaliers couchent tous à Glastonbury. C’est pourquoi il y a autant de matériel de camping.</a:t>
            </a:r>
          </a:p>
          <a:p>
            <a:endParaRPr lang="fr-FR"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fr-FR" dirty="0" smtClean="0"/>
              <a:t>http://www.konbini.com/fr/tendances-2/glastonbury-apres-le-festival-ocean-de-dechets/</a:t>
            </a:r>
          </a:p>
          <a:p>
            <a:endParaRPr lang="fr-FR" dirty="0" smtClean="0"/>
          </a:p>
          <a:p>
            <a:endParaRPr lang="fr-FR" dirty="0" smtClean="0"/>
          </a:p>
          <a:p>
            <a:endParaRPr lang="fr-FR" dirty="0"/>
          </a:p>
        </p:txBody>
      </p:sp>
      <p:sp>
        <p:nvSpPr>
          <p:cNvPr id="4" name="Espace réservé du numéro de diapositive 3"/>
          <p:cNvSpPr>
            <a:spLocks noGrp="1"/>
          </p:cNvSpPr>
          <p:nvPr>
            <p:ph type="sldNum" sz="quarter" idx="10"/>
          </p:nvPr>
        </p:nvSpPr>
        <p:spPr/>
        <p:txBody>
          <a:bodyPr/>
          <a:lstStyle/>
          <a:p>
            <a:fld id="{01E427E7-79E6-441E-A0E7-8323ED8D047F}" type="slidenum">
              <a:rPr lang="fr-FR" smtClean="0"/>
              <a:t>9</a:t>
            </a:fld>
            <a:endParaRPr lang="fr-FR"/>
          </a:p>
        </p:txBody>
      </p:sp>
    </p:spTree>
    <p:extLst>
      <p:ext uri="{BB962C8B-B14F-4D97-AF65-F5344CB8AC3E}">
        <p14:creationId xmlns:p14="http://schemas.microsoft.com/office/powerpoint/2010/main" val="31856272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9"/>
        <p:cNvGrpSpPr/>
        <p:nvPr/>
      </p:nvGrpSpPr>
      <p:grpSpPr>
        <a:xfrm>
          <a:off x="0" y="0"/>
          <a:ext cx="0" cy="0"/>
          <a:chOff x="0" y="0"/>
          <a:chExt cx="0" cy="0"/>
        </a:xfrm>
      </p:grpSpPr>
      <p:sp>
        <p:nvSpPr>
          <p:cNvPr id="10" name="Shape 10"/>
          <p:cNvSpPr/>
          <p:nvPr/>
        </p:nvSpPr>
        <p:spPr>
          <a:xfrm>
            <a:off x="2744012" y="756700"/>
            <a:ext cx="1081625" cy="1124950"/>
          </a:xfrm>
          <a:custGeom>
            <a:avLst/>
            <a:gdLst/>
            <a:ahLst/>
            <a:cxnLst/>
            <a:rect l="0" t="0" r="0" b="0"/>
            <a:pathLst>
              <a:path w="43265" h="44998" extrusionOk="0">
                <a:moveTo>
                  <a:pt x="0" y="44998"/>
                </a:moveTo>
                <a:lnTo>
                  <a:pt x="0" y="0"/>
                </a:lnTo>
                <a:lnTo>
                  <a:pt x="43265" y="0"/>
                </a:lnTo>
              </a:path>
            </a:pathLst>
          </a:custGeom>
          <a:noFill/>
          <a:ln w="28575" cap="flat" cmpd="sng">
            <a:solidFill>
              <a:schemeClr val="lt2"/>
            </a:solidFill>
            <a:prstDash val="solid"/>
            <a:miter/>
            <a:headEnd type="none" w="med" len="med"/>
            <a:tailEnd type="none" w="med" len="med"/>
          </a:ln>
        </p:spPr>
      </p:sp>
      <p:sp>
        <p:nvSpPr>
          <p:cNvPr id="11" name="Shape 11"/>
          <p:cNvSpPr/>
          <p:nvPr/>
        </p:nvSpPr>
        <p:spPr>
          <a:xfrm rot="10800000">
            <a:off x="5318350" y="3266725"/>
            <a:ext cx="1081625" cy="1124950"/>
          </a:xfrm>
          <a:custGeom>
            <a:avLst/>
            <a:gdLst/>
            <a:ahLst/>
            <a:cxnLst/>
            <a:rect l="0" t="0" r="0" b="0"/>
            <a:pathLst>
              <a:path w="43265" h="44998" extrusionOk="0">
                <a:moveTo>
                  <a:pt x="0" y="44998"/>
                </a:moveTo>
                <a:lnTo>
                  <a:pt x="0" y="0"/>
                </a:lnTo>
                <a:lnTo>
                  <a:pt x="43265" y="0"/>
                </a:lnTo>
              </a:path>
            </a:pathLst>
          </a:custGeom>
          <a:noFill/>
          <a:ln w="28575" cap="flat" cmpd="sng">
            <a:solidFill>
              <a:schemeClr val="lt2"/>
            </a:solidFill>
            <a:prstDash val="solid"/>
            <a:miter/>
            <a:headEnd type="none" w="med" len="med"/>
            <a:tailEnd type="none" w="med" len="med"/>
          </a:ln>
        </p:spPr>
      </p:sp>
      <p:sp>
        <p:nvSpPr>
          <p:cNvPr id="12" name="Shape 12"/>
          <p:cNvSpPr txBox="1">
            <a:spLocks noGrp="1"/>
          </p:cNvSpPr>
          <p:nvPr>
            <p:ph type="ctrTitle"/>
          </p:nvPr>
        </p:nvSpPr>
        <p:spPr>
          <a:xfrm>
            <a:off x="3044700" y="1444255"/>
            <a:ext cx="3054600" cy="1537199"/>
          </a:xfrm>
          <a:prstGeom prst="rect">
            <a:avLst/>
          </a:prstGeom>
        </p:spPr>
        <p:txBody>
          <a:bodyPr lIns="91425" tIns="91425" rIns="91425" bIns="91425" anchor="b" anchorCtr="0"/>
          <a:lstStyle>
            <a:lvl1pPr lvl="0" algn="ctr">
              <a:spcBef>
                <a:spcPts val="0"/>
              </a:spcBef>
              <a:defRPr/>
            </a:lvl1pPr>
            <a:lvl2pPr lvl="1" algn="ctr">
              <a:spcBef>
                <a:spcPts val="0"/>
              </a:spcBef>
              <a:defRPr/>
            </a:lvl2pPr>
            <a:lvl3pPr lvl="2" algn="ctr">
              <a:spcBef>
                <a:spcPts val="0"/>
              </a:spcBef>
              <a:defRPr/>
            </a:lvl3pPr>
            <a:lvl4pPr lvl="3" algn="ctr">
              <a:spcBef>
                <a:spcPts val="0"/>
              </a:spcBef>
              <a:defRPr/>
            </a:lvl4pPr>
            <a:lvl5pPr lvl="4" algn="ctr">
              <a:spcBef>
                <a:spcPts val="0"/>
              </a:spcBef>
              <a:defRPr/>
            </a:lvl5pPr>
            <a:lvl6pPr lvl="5" algn="ctr">
              <a:spcBef>
                <a:spcPts val="0"/>
              </a:spcBef>
              <a:defRPr/>
            </a:lvl6pPr>
            <a:lvl7pPr lvl="6" algn="ctr">
              <a:spcBef>
                <a:spcPts val="0"/>
              </a:spcBef>
              <a:defRPr/>
            </a:lvl7pPr>
            <a:lvl8pPr lvl="7" algn="ctr">
              <a:spcBef>
                <a:spcPts val="0"/>
              </a:spcBef>
              <a:defRPr/>
            </a:lvl8pPr>
            <a:lvl9pPr lvl="8" algn="ctr">
              <a:spcBef>
                <a:spcPts val="0"/>
              </a:spcBef>
              <a:defRPr/>
            </a:lvl9pPr>
          </a:lstStyle>
          <a:p>
            <a:endParaRPr/>
          </a:p>
        </p:txBody>
      </p:sp>
      <p:sp>
        <p:nvSpPr>
          <p:cNvPr id="13" name="Shape 13"/>
          <p:cNvSpPr txBox="1">
            <a:spLocks noGrp="1"/>
          </p:cNvSpPr>
          <p:nvPr>
            <p:ph type="subTitle" idx="1"/>
          </p:nvPr>
        </p:nvSpPr>
        <p:spPr>
          <a:xfrm>
            <a:off x="3044700" y="3116580"/>
            <a:ext cx="3054600" cy="701400"/>
          </a:xfrm>
          <a:prstGeom prst="rect">
            <a:avLst/>
          </a:prstGeom>
        </p:spPr>
        <p:txBody>
          <a:bodyPr lIns="91425" tIns="91425" rIns="91425" bIns="91425" anchor="t" anchorCtr="0"/>
          <a:lstStyle>
            <a:lvl1pPr lvl="0" algn="ctr">
              <a:lnSpc>
                <a:spcPct val="100000"/>
              </a:lnSpc>
              <a:spcBef>
                <a:spcPts val="0"/>
              </a:spcBef>
              <a:spcAft>
                <a:spcPts val="0"/>
              </a:spcAft>
              <a:buSzPct val="100000"/>
              <a:buFont typeface="Economica"/>
              <a:buNone/>
              <a:defRPr sz="2100">
                <a:latin typeface="Economica"/>
                <a:ea typeface="Economica"/>
                <a:cs typeface="Economica"/>
                <a:sym typeface="Economica"/>
              </a:defRPr>
            </a:lvl1pPr>
            <a:lvl2pPr lvl="1" algn="ctr">
              <a:lnSpc>
                <a:spcPct val="100000"/>
              </a:lnSpc>
              <a:spcBef>
                <a:spcPts val="0"/>
              </a:spcBef>
              <a:spcAft>
                <a:spcPts val="0"/>
              </a:spcAft>
              <a:buSzPct val="100000"/>
              <a:buFont typeface="Economica"/>
              <a:buNone/>
              <a:defRPr sz="2100">
                <a:latin typeface="Economica"/>
                <a:ea typeface="Economica"/>
                <a:cs typeface="Economica"/>
                <a:sym typeface="Economica"/>
              </a:defRPr>
            </a:lvl2pPr>
            <a:lvl3pPr lvl="2" algn="ctr">
              <a:lnSpc>
                <a:spcPct val="100000"/>
              </a:lnSpc>
              <a:spcBef>
                <a:spcPts val="0"/>
              </a:spcBef>
              <a:spcAft>
                <a:spcPts val="0"/>
              </a:spcAft>
              <a:buSzPct val="100000"/>
              <a:buFont typeface="Economica"/>
              <a:buNone/>
              <a:defRPr sz="2100">
                <a:latin typeface="Economica"/>
                <a:ea typeface="Economica"/>
                <a:cs typeface="Economica"/>
                <a:sym typeface="Economica"/>
              </a:defRPr>
            </a:lvl3pPr>
            <a:lvl4pPr lvl="3" algn="ctr">
              <a:lnSpc>
                <a:spcPct val="100000"/>
              </a:lnSpc>
              <a:spcBef>
                <a:spcPts val="0"/>
              </a:spcBef>
              <a:spcAft>
                <a:spcPts val="0"/>
              </a:spcAft>
              <a:buSzPct val="100000"/>
              <a:buFont typeface="Economica"/>
              <a:buNone/>
              <a:defRPr sz="2100">
                <a:latin typeface="Economica"/>
                <a:ea typeface="Economica"/>
                <a:cs typeface="Economica"/>
                <a:sym typeface="Economica"/>
              </a:defRPr>
            </a:lvl4pPr>
            <a:lvl5pPr lvl="4" algn="ctr">
              <a:lnSpc>
                <a:spcPct val="100000"/>
              </a:lnSpc>
              <a:spcBef>
                <a:spcPts val="0"/>
              </a:spcBef>
              <a:spcAft>
                <a:spcPts val="0"/>
              </a:spcAft>
              <a:buSzPct val="100000"/>
              <a:buFont typeface="Economica"/>
              <a:buNone/>
              <a:defRPr sz="2100">
                <a:latin typeface="Economica"/>
                <a:ea typeface="Economica"/>
                <a:cs typeface="Economica"/>
                <a:sym typeface="Economica"/>
              </a:defRPr>
            </a:lvl5pPr>
            <a:lvl6pPr lvl="5" algn="ctr">
              <a:lnSpc>
                <a:spcPct val="100000"/>
              </a:lnSpc>
              <a:spcBef>
                <a:spcPts val="0"/>
              </a:spcBef>
              <a:spcAft>
                <a:spcPts val="0"/>
              </a:spcAft>
              <a:buSzPct val="100000"/>
              <a:buFont typeface="Economica"/>
              <a:buNone/>
              <a:defRPr sz="2100">
                <a:latin typeface="Economica"/>
                <a:ea typeface="Economica"/>
                <a:cs typeface="Economica"/>
                <a:sym typeface="Economica"/>
              </a:defRPr>
            </a:lvl6pPr>
            <a:lvl7pPr lvl="6" algn="ctr">
              <a:lnSpc>
                <a:spcPct val="100000"/>
              </a:lnSpc>
              <a:spcBef>
                <a:spcPts val="0"/>
              </a:spcBef>
              <a:spcAft>
                <a:spcPts val="0"/>
              </a:spcAft>
              <a:buSzPct val="100000"/>
              <a:buFont typeface="Economica"/>
              <a:buNone/>
              <a:defRPr sz="2100">
                <a:latin typeface="Economica"/>
                <a:ea typeface="Economica"/>
                <a:cs typeface="Economica"/>
                <a:sym typeface="Economica"/>
              </a:defRPr>
            </a:lvl7pPr>
            <a:lvl8pPr lvl="7" algn="ctr">
              <a:lnSpc>
                <a:spcPct val="100000"/>
              </a:lnSpc>
              <a:spcBef>
                <a:spcPts val="0"/>
              </a:spcBef>
              <a:spcAft>
                <a:spcPts val="0"/>
              </a:spcAft>
              <a:buSzPct val="100000"/>
              <a:buFont typeface="Economica"/>
              <a:buNone/>
              <a:defRPr sz="2100">
                <a:latin typeface="Economica"/>
                <a:ea typeface="Economica"/>
                <a:cs typeface="Economica"/>
                <a:sym typeface="Economica"/>
              </a:defRPr>
            </a:lvl8pPr>
            <a:lvl9pPr lvl="8" algn="ctr">
              <a:lnSpc>
                <a:spcPct val="100000"/>
              </a:lnSpc>
              <a:spcBef>
                <a:spcPts val="0"/>
              </a:spcBef>
              <a:spcAft>
                <a:spcPts val="0"/>
              </a:spcAft>
              <a:buSzPct val="100000"/>
              <a:buFont typeface="Economica"/>
              <a:buNone/>
              <a:defRPr sz="2100">
                <a:latin typeface="Economica"/>
                <a:ea typeface="Economica"/>
                <a:cs typeface="Economica"/>
                <a:sym typeface="Economica"/>
              </a:defRPr>
            </a:lvl9pPr>
          </a:lstStyle>
          <a:p>
            <a:endParaRPr/>
          </a:p>
        </p:txBody>
      </p:sp>
      <p:sp>
        <p:nvSpPr>
          <p:cNvPr id="14" name="Shape 14"/>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GB"/>
              <a:t>‹N°›</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Big number">
    <p:spTree>
      <p:nvGrpSpPr>
        <p:cNvPr id="1" name="Shape 51"/>
        <p:cNvGrpSpPr/>
        <p:nvPr/>
      </p:nvGrpSpPr>
      <p:grpSpPr>
        <a:xfrm>
          <a:off x="0" y="0"/>
          <a:ext cx="0" cy="0"/>
          <a:chOff x="0" y="0"/>
          <a:chExt cx="0" cy="0"/>
        </a:xfrm>
      </p:grpSpPr>
      <p:sp>
        <p:nvSpPr>
          <p:cNvPr id="52" name="Shape 52"/>
          <p:cNvSpPr/>
          <p:nvPr/>
        </p:nvSpPr>
        <p:spPr>
          <a:xfrm>
            <a:off x="0" y="5045700"/>
            <a:ext cx="9144000" cy="97800"/>
          </a:xfrm>
          <a:prstGeom prst="rect">
            <a:avLst/>
          </a:prstGeom>
          <a:solidFill>
            <a:schemeClr val="lt2"/>
          </a:solidFill>
          <a:ln>
            <a:noFill/>
          </a:ln>
        </p:spPr>
        <p:txBody>
          <a:bodyPr lIns="91425" tIns="91425" rIns="91425" bIns="91425" anchor="ctr" anchorCtr="0">
            <a:noAutofit/>
          </a:bodyPr>
          <a:lstStyle/>
          <a:p>
            <a:pPr lvl="0">
              <a:spcBef>
                <a:spcPts val="0"/>
              </a:spcBef>
              <a:buNone/>
            </a:pPr>
            <a:endParaRPr/>
          </a:p>
        </p:txBody>
      </p:sp>
      <p:sp>
        <p:nvSpPr>
          <p:cNvPr id="53" name="Shape 53"/>
          <p:cNvSpPr txBox="1">
            <a:spLocks noGrp="1"/>
          </p:cNvSpPr>
          <p:nvPr>
            <p:ph type="title"/>
          </p:nvPr>
        </p:nvSpPr>
        <p:spPr>
          <a:xfrm>
            <a:off x="311700" y="957125"/>
            <a:ext cx="8520600" cy="2128800"/>
          </a:xfrm>
          <a:prstGeom prst="rect">
            <a:avLst/>
          </a:prstGeom>
        </p:spPr>
        <p:txBody>
          <a:bodyPr lIns="91425" tIns="91425" rIns="91425" bIns="91425" anchor="ctr" anchorCtr="0"/>
          <a:lstStyle>
            <a:lvl1pPr lvl="0" algn="ctr">
              <a:spcBef>
                <a:spcPts val="0"/>
              </a:spcBef>
              <a:buClr>
                <a:schemeClr val="lt2"/>
              </a:buClr>
              <a:buSzPct val="100000"/>
              <a:defRPr sz="16000">
                <a:solidFill>
                  <a:schemeClr val="lt2"/>
                </a:solidFill>
              </a:defRPr>
            </a:lvl1pPr>
            <a:lvl2pPr lvl="1" algn="ctr">
              <a:spcBef>
                <a:spcPts val="0"/>
              </a:spcBef>
              <a:buClr>
                <a:schemeClr val="lt2"/>
              </a:buClr>
              <a:buSzPct val="100000"/>
              <a:defRPr sz="16000">
                <a:solidFill>
                  <a:schemeClr val="lt2"/>
                </a:solidFill>
              </a:defRPr>
            </a:lvl2pPr>
            <a:lvl3pPr lvl="2" algn="ctr">
              <a:spcBef>
                <a:spcPts val="0"/>
              </a:spcBef>
              <a:buClr>
                <a:schemeClr val="lt2"/>
              </a:buClr>
              <a:buSzPct val="100000"/>
              <a:defRPr sz="16000">
                <a:solidFill>
                  <a:schemeClr val="lt2"/>
                </a:solidFill>
              </a:defRPr>
            </a:lvl3pPr>
            <a:lvl4pPr lvl="3" algn="ctr">
              <a:spcBef>
                <a:spcPts val="0"/>
              </a:spcBef>
              <a:buClr>
                <a:schemeClr val="lt2"/>
              </a:buClr>
              <a:buSzPct val="100000"/>
              <a:defRPr sz="16000">
                <a:solidFill>
                  <a:schemeClr val="lt2"/>
                </a:solidFill>
              </a:defRPr>
            </a:lvl4pPr>
            <a:lvl5pPr lvl="4" algn="ctr">
              <a:spcBef>
                <a:spcPts val="0"/>
              </a:spcBef>
              <a:buClr>
                <a:schemeClr val="lt2"/>
              </a:buClr>
              <a:buSzPct val="100000"/>
              <a:defRPr sz="16000">
                <a:solidFill>
                  <a:schemeClr val="lt2"/>
                </a:solidFill>
              </a:defRPr>
            </a:lvl5pPr>
            <a:lvl6pPr lvl="5" algn="ctr">
              <a:spcBef>
                <a:spcPts val="0"/>
              </a:spcBef>
              <a:buClr>
                <a:schemeClr val="lt2"/>
              </a:buClr>
              <a:buSzPct val="100000"/>
              <a:defRPr sz="16000">
                <a:solidFill>
                  <a:schemeClr val="lt2"/>
                </a:solidFill>
              </a:defRPr>
            </a:lvl6pPr>
            <a:lvl7pPr lvl="6" algn="ctr">
              <a:spcBef>
                <a:spcPts val="0"/>
              </a:spcBef>
              <a:buClr>
                <a:schemeClr val="lt2"/>
              </a:buClr>
              <a:buSzPct val="100000"/>
              <a:defRPr sz="16000">
                <a:solidFill>
                  <a:schemeClr val="lt2"/>
                </a:solidFill>
              </a:defRPr>
            </a:lvl7pPr>
            <a:lvl8pPr lvl="7" algn="ctr">
              <a:spcBef>
                <a:spcPts val="0"/>
              </a:spcBef>
              <a:buClr>
                <a:schemeClr val="lt2"/>
              </a:buClr>
              <a:buSzPct val="100000"/>
              <a:defRPr sz="16000">
                <a:solidFill>
                  <a:schemeClr val="lt2"/>
                </a:solidFill>
              </a:defRPr>
            </a:lvl8pPr>
            <a:lvl9pPr lvl="8" algn="ctr">
              <a:spcBef>
                <a:spcPts val="0"/>
              </a:spcBef>
              <a:buClr>
                <a:schemeClr val="lt2"/>
              </a:buClr>
              <a:buSzPct val="100000"/>
              <a:defRPr sz="16000">
                <a:solidFill>
                  <a:schemeClr val="lt2"/>
                </a:solidFill>
              </a:defRPr>
            </a:lvl9pPr>
          </a:lstStyle>
          <a:p>
            <a:endParaRPr/>
          </a:p>
        </p:txBody>
      </p:sp>
      <p:sp>
        <p:nvSpPr>
          <p:cNvPr id="54" name="Shape 54"/>
          <p:cNvSpPr txBox="1">
            <a:spLocks noGrp="1"/>
          </p:cNvSpPr>
          <p:nvPr>
            <p:ph type="body" idx="1"/>
          </p:nvPr>
        </p:nvSpPr>
        <p:spPr>
          <a:xfrm>
            <a:off x="311700" y="3162000"/>
            <a:ext cx="8520600" cy="1071600"/>
          </a:xfrm>
          <a:prstGeom prst="rect">
            <a:avLst/>
          </a:prstGeom>
        </p:spPr>
        <p:txBody>
          <a:bodyPr lIns="91425" tIns="91425" rIns="91425" bIns="91425" anchor="t" anchorCtr="0"/>
          <a:lstStyle>
            <a:lvl1pPr lvl="0" algn="ctr">
              <a:spcBef>
                <a:spcPts val="0"/>
              </a:spcBef>
              <a:defRPr/>
            </a:lvl1pPr>
            <a:lvl2pPr lvl="1" algn="ctr">
              <a:spcBef>
                <a:spcPts val="0"/>
              </a:spcBef>
              <a:defRPr/>
            </a:lvl2pPr>
            <a:lvl3pPr lvl="2" algn="ctr">
              <a:spcBef>
                <a:spcPts val="0"/>
              </a:spcBef>
              <a:defRPr/>
            </a:lvl3pPr>
            <a:lvl4pPr lvl="3" algn="ctr">
              <a:spcBef>
                <a:spcPts val="0"/>
              </a:spcBef>
              <a:defRPr/>
            </a:lvl4pPr>
            <a:lvl5pPr lvl="4" algn="ctr">
              <a:spcBef>
                <a:spcPts val="0"/>
              </a:spcBef>
              <a:defRPr/>
            </a:lvl5pPr>
            <a:lvl6pPr lvl="5" algn="ctr">
              <a:spcBef>
                <a:spcPts val="0"/>
              </a:spcBef>
              <a:defRPr/>
            </a:lvl6pPr>
            <a:lvl7pPr lvl="6" algn="ctr">
              <a:spcBef>
                <a:spcPts val="0"/>
              </a:spcBef>
              <a:defRPr/>
            </a:lvl7pPr>
            <a:lvl8pPr lvl="7" algn="ctr">
              <a:spcBef>
                <a:spcPts val="0"/>
              </a:spcBef>
              <a:defRPr/>
            </a:lvl8pPr>
            <a:lvl9pPr lvl="8" algn="ctr">
              <a:spcBef>
                <a:spcPts val="0"/>
              </a:spcBef>
              <a:defRPr/>
            </a:lvl9pPr>
          </a:lstStyle>
          <a:p>
            <a:endParaRPr/>
          </a:p>
        </p:txBody>
      </p:sp>
      <p:sp>
        <p:nvSpPr>
          <p:cNvPr id="55" name="Shape 55"/>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GB"/>
              <a:t>‹N°›</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56"/>
        <p:cNvGrpSpPr/>
        <p:nvPr/>
      </p:nvGrpSpPr>
      <p:grpSpPr>
        <a:xfrm>
          <a:off x="0" y="0"/>
          <a:ext cx="0" cy="0"/>
          <a:chOff x="0" y="0"/>
          <a:chExt cx="0" cy="0"/>
        </a:xfrm>
      </p:grpSpPr>
      <p:sp>
        <p:nvSpPr>
          <p:cNvPr id="57" name="Shape 57"/>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GB"/>
              <a:t>‹N°›</a:t>
            </a:fld>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Custom layout 1">
    <p:bg>
      <p:bgPr>
        <a:solidFill>
          <a:srgbClr val="FFFFFF"/>
        </a:solidFill>
        <a:effectLst/>
      </p:bgPr>
    </p:bg>
    <p:spTree>
      <p:nvGrpSpPr>
        <p:cNvPr id="1" name="Shape 58"/>
        <p:cNvGrpSpPr/>
        <p:nvPr/>
      </p:nvGrpSpPr>
      <p:grpSpPr>
        <a:xfrm>
          <a:off x="0" y="0"/>
          <a:ext cx="0" cy="0"/>
          <a:chOff x="0" y="0"/>
          <a:chExt cx="0" cy="0"/>
        </a:xfrm>
      </p:grpSpPr>
      <p:sp>
        <p:nvSpPr>
          <p:cNvPr id="59" name="Shape 59"/>
          <p:cNvSpPr/>
          <p:nvPr/>
        </p:nvSpPr>
        <p:spPr>
          <a:xfrm>
            <a:off x="0" y="0"/>
            <a:ext cx="9144000" cy="5143500"/>
          </a:xfrm>
          <a:prstGeom prst="rect">
            <a:avLst/>
          </a:prstGeom>
          <a:solidFill>
            <a:schemeClr val="lt1"/>
          </a:solidFill>
          <a:ln>
            <a:noFill/>
          </a:ln>
        </p:spPr>
        <p:txBody>
          <a:bodyPr lIns="91425" tIns="91425" rIns="91425" bIns="91425" anchor="ctr" anchorCtr="0">
            <a:noAutofit/>
          </a:bodyPr>
          <a:lstStyle/>
          <a:p>
            <a:pPr lvl="0">
              <a:spcBef>
                <a:spcPts val="0"/>
              </a:spcBef>
              <a:buNone/>
            </a:pPr>
            <a:endParaRPr/>
          </a:p>
        </p:txBody>
      </p:sp>
      <p:sp>
        <p:nvSpPr>
          <p:cNvPr id="60" name="Shape 60"/>
          <p:cNvSpPr txBox="1">
            <a:spLocks noGrp="1"/>
          </p:cNvSpPr>
          <p:nvPr>
            <p:ph type="ctrTitle"/>
          </p:nvPr>
        </p:nvSpPr>
        <p:spPr>
          <a:xfrm>
            <a:off x="390450" y="361375"/>
            <a:ext cx="8363100" cy="1001700"/>
          </a:xfrm>
          <a:prstGeom prst="rect">
            <a:avLst/>
          </a:prstGeom>
          <a:noFill/>
        </p:spPr>
        <p:txBody>
          <a:bodyPr lIns="91425" tIns="91425" rIns="91425" bIns="91425" anchor="t" anchorCtr="0"/>
          <a:lstStyle>
            <a:lvl1pPr lvl="0" algn="l">
              <a:lnSpc>
                <a:spcPct val="100000"/>
              </a:lnSpc>
              <a:spcBef>
                <a:spcPts val="0"/>
              </a:spcBef>
              <a:spcAft>
                <a:spcPts val="0"/>
              </a:spcAft>
              <a:buClr>
                <a:schemeClr val="dk1"/>
              </a:buClr>
              <a:buSzPct val="100000"/>
              <a:buNone/>
              <a:defRPr sz="3000">
                <a:solidFill>
                  <a:schemeClr val="dk1"/>
                </a:solidFill>
              </a:defRPr>
            </a:lvl1pPr>
            <a:lvl2pPr lvl="1" algn="l">
              <a:lnSpc>
                <a:spcPct val="100000"/>
              </a:lnSpc>
              <a:spcBef>
                <a:spcPts val="0"/>
              </a:spcBef>
              <a:spcAft>
                <a:spcPts val="0"/>
              </a:spcAft>
              <a:buClr>
                <a:schemeClr val="dk1"/>
              </a:buClr>
              <a:buSzPct val="100000"/>
              <a:buNone/>
              <a:defRPr sz="3000">
                <a:solidFill>
                  <a:schemeClr val="dk1"/>
                </a:solidFill>
              </a:defRPr>
            </a:lvl2pPr>
            <a:lvl3pPr lvl="2" algn="l">
              <a:lnSpc>
                <a:spcPct val="100000"/>
              </a:lnSpc>
              <a:spcBef>
                <a:spcPts val="0"/>
              </a:spcBef>
              <a:spcAft>
                <a:spcPts val="0"/>
              </a:spcAft>
              <a:buClr>
                <a:schemeClr val="dk1"/>
              </a:buClr>
              <a:buSzPct val="100000"/>
              <a:buNone/>
              <a:defRPr sz="3000">
                <a:solidFill>
                  <a:schemeClr val="dk1"/>
                </a:solidFill>
              </a:defRPr>
            </a:lvl3pPr>
            <a:lvl4pPr lvl="3" algn="l">
              <a:lnSpc>
                <a:spcPct val="100000"/>
              </a:lnSpc>
              <a:spcBef>
                <a:spcPts val="0"/>
              </a:spcBef>
              <a:spcAft>
                <a:spcPts val="0"/>
              </a:spcAft>
              <a:buClr>
                <a:schemeClr val="dk1"/>
              </a:buClr>
              <a:buSzPct val="100000"/>
              <a:buNone/>
              <a:defRPr sz="3000">
                <a:solidFill>
                  <a:schemeClr val="dk1"/>
                </a:solidFill>
              </a:defRPr>
            </a:lvl4pPr>
            <a:lvl5pPr lvl="4" algn="l">
              <a:lnSpc>
                <a:spcPct val="100000"/>
              </a:lnSpc>
              <a:spcBef>
                <a:spcPts val="0"/>
              </a:spcBef>
              <a:spcAft>
                <a:spcPts val="0"/>
              </a:spcAft>
              <a:buClr>
                <a:schemeClr val="dk1"/>
              </a:buClr>
              <a:buSzPct val="100000"/>
              <a:buNone/>
              <a:defRPr sz="3000">
                <a:solidFill>
                  <a:schemeClr val="dk1"/>
                </a:solidFill>
              </a:defRPr>
            </a:lvl5pPr>
            <a:lvl6pPr lvl="5" algn="l">
              <a:lnSpc>
                <a:spcPct val="100000"/>
              </a:lnSpc>
              <a:spcBef>
                <a:spcPts val="0"/>
              </a:spcBef>
              <a:spcAft>
                <a:spcPts val="0"/>
              </a:spcAft>
              <a:buClr>
                <a:schemeClr val="dk1"/>
              </a:buClr>
              <a:buSzPct val="100000"/>
              <a:buNone/>
              <a:defRPr sz="3000">
                <a:solidFill>
                  <a:schemeClr val="dk1"/>
                </a:solidFill>
              </a:defRPr>
            </a:lvl6pPr>
            <a:lvl7pPr lvl="6" algn="l">
              <a:lnSpc>
                <a:spcPct val="100000"/>
              </a:lnSpc>
              <a:spcBef>
                <a:spcPts val="0"/>
              </a:spcBef>
              <a:spcAft>
                <a:spcPts val="0"/>
              </a:spcAft>
              <a:buClr>
                <a:schemeClr val="dk1"/>
              </a:buClr>
              <a:buSzPct val="100000"/>
              <a:buNone/>
              <a:defRPr sz="3000">
                <a:solidFill>
                  <a:schemeClr val="dk1"/>
                </a:solidFill>
              </a:defRPr>
            </a:lvl7pPr>
            <a:lvl8pPr lvl="7" algn="l">
              <a:lnSpc>
                <a:spcPct val="100000"/>
              </a:lnSpc>
              <a:spcBef>
                <a:spcPts val="0"/>
              </a:spcBef>
              <a:spcAft>
                <a:spcPts val="0"/>
              </a:spcAft>
              <a:buClr>
                <a:schemeClr val="dk1"/>
              </a:buClr>
              <a:buSzPct val="100000"/>
              <a:buNone/>
              <a:defRPr sz="3000">
                <a:solidFill>
                  <a:schemeClr val="dk1"/>
                </a:solidFill>
              </a:defRPr>
            </a:lvl8pPr>
            <a:lvl9pPr lvl="8" algn="l">
              <a:lnSpc>
                <a:spcPct val="100000"/>
              </a:lnSpc>
              <a:spcBef>
                <a:spcPts val="0"/>
              </a:spcBef>
              <a:spcAft>
                <a:spcPts val="0"/>
              </a:spcAft>
              <a:buClr>
                <a:schemeClr val="dk1"/>
              </a:buClr>
              <a:buSzPct val="100000"/>
              <a:buNone/>
              <a:defRPr sz="3000">
                <a:solidFill>
                  <a:schemeClr val="dk1"/>
                </a:solidFill>
              </a:defRPr>
            </a:lvl9pPr>
          </a:lstStyle>
          <a:p>
            <a:endParaRPr/>
          </a:p>
        </p:txBody>
      </p:sp>
      <p:sp>
        <p:nvSpPr>
          <p:cNvPr id="61" name="Shape 61"/>
          <p:cNvSpPr txBox="1">
            <a:spLocks noGrp="1"/>
          </p:cNvSpPr>
          <p:nvPr>
            <p:ph type="sldNum" idx="12"/>
          </p:nvPr>
        </p:nvSpPr>
        <p:spPr>
          <a:xfrm>
            <a:off x="8472457" y="4663216"/>
            <a:ext cx="548700" cy="393600"/>
          </a:xfrm>
          <a:prstGeom prst="rect">
            <a:avLst/>
          </a:prstGeom>
          <a:noFill/>
        </p:spPr>
        <p:txBody>
          <a:bodyPr lIns="91425" tIns="91425" rIns="91425" bIns="91425" anchor="ctr" anchorCtr="0">
            <a:noAutofit/>
          </a:bodyPr>
          <a:lstStyle/>
          <a:p>
            <a:pPr lvl="0" algn="r">
              <a:lnSpc>
                <a:spcPct val="100000"/>
              </a:lnSpc>
              <a:spcBef>
                <a:spcPts val="0"/>
              </a:spcBef>
              <a:spcAft>
                <a:spcPts val="0"/>
              </a:spcAft>
              <a:buNone/>
            </a:pPr>
            <a:fld id="{00000000-1234-1234-1234-123412341234}" type="slidenum">
              <a:rPr lang="en-GB" sz="1000">
                <a:solidFill>
                  <a:schemeClr val="dk2"/>
                </a:solidFill>
              </a:rPr>
              <a:t>‹N°›</a:t>
            </a:fld>
            <a:endParaRPr lang="en-GB" sz="1000">
              <a:solidFill>
                <a:schemeClr val="dk2"/>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Custom layout 2">
    <p:bg>
      <p:bgPr>
        <a:solidFill>
          <a:srgbClr val="FFFFFF"/>
        </a:solidFill>
        <a:effectLst/>
      </p:bgPr>
    </p:bg>
    <p:spTree>
      <p:nvGrpSpPr>
        <p:cNvPr id="1" name="Shape 62"/>
        <p:cNvGrpSpPr/>
        <p:nvPr/>
      </p:nvGrpSpPr>
      <p:grpSpPr>
        <a:xfrm>
          <a:off x="0" y="0"/>
          <a:ext cx="0" cy="0"/>
          <a:chOff x="0" y="0"/>
          <a:chExt cx="0" cy="0"/>
        </a:xfrm>
      </p:grpSpPr>
      <p:sp>
        <p:nvSpPr>
          <p:cNvPr id="63" name="Shape 63"/>
          <p:cNvSpPr/>
          <p:nvPr/>
        </p:nvSpPr>
        <p:spPr>
          <a:xfrm>
            <a:off x="0" y="0"/>
            <a:ext cx="9144000" cy="5143500"/>
          </a:xfrm>
          <a:prstGeom prst="rect">
            <a:avLst/>
          </a:prstGeom>
          <a:solidFill>
            <a:schemeClr val="lt1"/>
          </a:solidFill>
          <a:ln>
            <a:noFill/>
          </a:ln>
        </p:spPr>
        <p:txBody>
          <a:bodyPr lIns="91425" tIns="91425" rIns="91425" bIns="91425" anchor="ctr" anchorCtr="0">
            <a:noAutofit/>
          </a:bodyPr>
          <a:lstStyle/>
          <a:p>
            <a:pPr lvl="0">
              <a:spcBef>
                <a:spcPts val="0"/>
              </a:spcBef>
              <a:buNone/>
            </a:pPr>
            <a:endParaRPr/>
          </a:p>
        </p:txBody>
      </p:sp>
      <p:sp>
        <p:nvSpPr>
          <p:cNvPr id="64" name="Shape 64"/>
          <p:cNvSpPr txBox="1">
            <a:spLocks noGrp="1"/>
          </p:cNvSpPr>
          <p:nvPr>
            <p:ph type="ctrTitle"/>
          </p:nvPr>
        </p:nvSpPr>
        <p:spPr>
          <a:xfrm>
            <a:off x="3019500" y="1662150"/>
            <a:ext cx="3105300" cy="1819200"/>
          </a:xfrm>
          <a:prstGeom prst="rect">
            <a:avLst/>
          </a:prstGeom>
          <a:noFill/>
        </p:spPr>
        <p:txBody>
          <a:bodyPr lIns="91425" tIns="91425" rIns="91425" bIns="91425" anchor="ctr" anchorCtr="0"/>
          <a:lstStyle>
            <a:lvl1pPr lvl="0" algn="ctr">
              <a:lnSpc>
                <a:spcPct val="100000"/>
              </a:lnSpc>
              <a:spcBef>
                <a:spcPts val="0"/>
              </a:spcBef>
              <a:spcAft>
                <a:spcPts val="0"/>
              </a:spcAft>
              <a:buClr>
                <a:srgbClr val="616161"/>
              </a:buClr>
              <a:buSzPct val="100000"/>
              <a:buNone/>
              <a:defRPr sz="3600">
                <a:solidFill>
                  <a:srgbClr val="616161"/>
                </a:solidFill>
              </a:defRPr>
            </a:lvl1pPr>
            <a:lvl2pPr lvl="1" algn="ctr">
              <a:lnSpc>
                <a:spcPct val="100000"/>
              </a:lnSpc>
              <a:spcBef>
                <a:spcPts val="0"/>
              </a:spcBef>
              <a:spcAft>
                <a:spcPts val="0"/>
              </a:spcAft>
              <a:buClr>
                <a:srgbClr val="616161"/>
              </a:buClr>
              <a:buSzPct val="100000"/>
              <a:buNone/>
              <a:defRPr sz="3600">
                <a:solidFill>
                  <a:srgbClr val="616161"/>
                </a:solidFill>
              </a:defRPr>
            </a:lvl2pPr>
            <a:lvl3pPr lvl="2" algn="ctr">
              <a:lnSpc>
                <a:spcPct val="100000"/>
              </a:lnSpc>
              <a:spcBef>
                <a:spcPts val="0"/>
              </a:spcBef>
              <a:spcAft>
                <a:spcPts val="0"/>
              </a:spcAft>
              <a:buClr>
                <a:srgbClr val="616161"/>
              </a:buClr>
              <a:buSzPct val="100000"/>
              <a:buNone/>
              <a:defRPr sz="3600">
                <a:solidFill>
                  <a:srgbClr val="616161"/>
                </a:solidFill>
              </a:defRPr>
            </a:lvl3pPr>
            <a:lvl4pPr lvl="3" algn="ctr">
              <a:lnSpc>
                <a:spcPct val="100000"/>
              </a:lnSpc>
              <a:spcBef>
                <a:spcPts val="0"/>
              </a:spcBef>
              <a:spcAft>
                <a:spcPts val="0"/>
              </a:spcAft>
              <a:buClr>
                <a:srgbClr val="616161"/>
              </a:buClr>
              <a:buSzPct val="100000"/>
              <a:buNone/>
              <a:defRPr sz="3600">
                <a:solidFill>
                  <a:srgbClr val="616161"/>
                </a:solidFill>
              </a:defRPr>
            </a:lvl4pPr>
            <a:lvl5pPr lvl="4" algn="ctr">
              <a:lnSpc>
                <a:spcPct val="100000"/>
              </a:lnSpc>
              <a:spcBef>
                <a:spcPts val="0"/>
              </a:spcBef>
              <a:spcAft>
                <a:spcPts val="0"/>
              </a:spcAft>
              <a:buClr>
                <a:srgbClr val="616161"/>
              </a:buClr>
              <a:buSzPct val="100000"/>
              <a:buNone/>
              <a:defRPr sz="3600">
                <a:solidFill>
                  <a:srgbClr val="616161"/>
                </a:solidFill>
              </a:defRPr>
            </a:lvl5pPr>
            <a:lvl6pPr lvl="5" algn="ctr">
              <a:lnSpc>
                <a:spcPct val="100000"/>
              </a:lnSpc>
              <a:spcBef>
                <a:spcPts val="0"/>
              </a:spcBef>
              <a:spcAft>
                <a:spcPts val="0"/>
              </a:spcAft>
              <a:buClr>
                <a:srgbClr val="616161"/>
              </a:buClr>
              <a:buSzPct val="100000"/>
              <a:buNone/>
              <a:defRPr sz="3600">
                <a:solidFill>
                  <a:srgbClr val="616161"/>
                </a:solidFill>
              </a:defRPr>
            </a:lvl6pPr>
            <a:lvl7pPr lvl="6" algn="ctr">
              <a:lnSpc>
                <a:spcPct val="100000"/>
              </a:lnSpc>
              <a:spcBef>
                <a:spcPts val="0"/>
              </a:spcBef>
              <a:spcAft>
                <a:spcPts val="0"/>
              </a:spcAft>
              <a:buClr>
                <a:srgbClr val="616161"/>
              </a:buClr>
              <a:buSzPct val="100000"/>
              <a:buNone/>
              <a:defRPr sz="3600">
                <a:solidFill>
                  <a:srgbClr val="616161"/>
                </a:solidFill>
              </a:defRPr>
            </a:lvl7pPr>
            <a:lvl8pPr lvl="7" algn="ctr">
              <a:lnSpc>
                <a:spcPct val="100000"/>
              </a:lnSpc>
              <a:spcBef>
                <a:spcPts val="0"/>
              </a:spcBef>
              <a:spcAft>
                <a:spcPts val="0"/>
              </a:spcAft>
              <a:buClr>
                <a:srgbClr val="616161"/>
              </a:buClr>
              <a:buSzPct val="100000"/>
              <a:buNone/>
              <a:defRPr sz="3600">
                <a:solidFill>
                  <a:srgbClr val="616161"/>
                </a:solidFill>
              </a:defRPr>
            </a:lvl8pPr>
            <a:lvl9pPr lvl="8" algn="ctr">
              <a:lnSpc>
                <a:spcPct val="100000"/>
              </a:lnSpc>
              <a:spcBef>
                <a:spcPts val="0"/>
              </a:spcBef>
              <a:spcAft>
                <a:spcPts val="0"/>
              </a:spcAft>
              <a:buClr>
                <a:srgbClr val="616161"/>
              </a:buClr>
              <a:buSzPct val="100000"/>
              <a:buNone/>
              <a:defRPr sz="3600">
                <a:solidFill>
                  <a:srgbClr val="616161"/>
                </a:solidFill>
              </a:defRPr>
            </a:lvl9pPr>
          </a:lstStyle>
          <a:p>
            <a:endParaRPr/>
          </a:p>
        </p:txBody>
      </p:sp>
      <p:sp>
        <p:nvSpPr>
          <p:cNvPr id="65" name="Shape 65"/>
          <p:cNvSpPr txBox="1">
            <a:spLocks noGrp="1"/>
          </p:cNvSpPr>
          <p:nvPr>
            <p:ph type="sldNum" idx="12"/>
          </p:nvPr>
        </p:nvSpPr>
        <p:spPr>
          <a:xfrm>
            <a:off x="8472457" y="4663216"/>
            <a:ext cx="548700" cy="393600"/>
          </a:xfrm>
          <a:prstGeom prst="rect">
            <a:avLst/>
          </a:prstGeom>
          <a:noFill/>
        </p:spPr>
        <p:txBody>
          <a:bodyPr lIns="91425" tIns="91425" rIns="91425" bIns="91425" anchor="ctr" anchorCtr="0">
            <a:noAutofit/>
          </a:bodyPr>
          <a:lstStyle/>
          <a:p>
            <a:pPr lvl="0" algn="r">
              <a:lnSpc>
                <a:spcPct val="100000"/>
              </a:lnSpc>
              <a:spcBef>
                <a:spcPts val="0"/>
              </a:spcBef>
              <a:spcAft>
                <a:spcPts val="0"/>
              </a:spcAft>
              <a:buNone/>
            </a:pPr>
            <a:fld id="{00000000-1234-1234-1234-123412341234}" type="slidenum">
              <a:rPr lang="en-GB" sz="1000">
                <a:solidFill>
                  <a:schemeClr val="lt1"/>
                </a:solidFill>
              </a:rPr>
              <a:t>‹N°›</a:t>
            </a:fld>
            <a:endParaRPr lang="en-GB" sz="1000">
              <a:solidFill>
                <a:schemeClr val="lt1"/>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idx="1"/>
          </p:nvPr>
        </p:nvSpPr>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6E96B4C8-2B47-4FCD-BB3D-1FBD3AC37419}" type="datetimeFigureOut">
              <a:rPr lang="fr-FR" smtClean="0"/>
              <a:t>14/07/2019</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5368206D-22AD-44E7-9DC4-6C96D3161F99}" type="slidenum">
              <a:rPr lang="fr-FR" smtClean="0"/>
              <a:t>‹N°›</a:t>
            </a:fld>
            <a:endParaRPr lang="fr-FR"/>
          </a:p>
        </p:txBody>
      </p:sp>
    </p:spTree>
    <p:extLst>
      <p:ext uri="{BB962C8B-B14F-4D97-AF65-F5344CB8AC3E}">
        <p14:creationId xmlns:p14="http://schemas.microsoft.com/office/powerpoint/2010/main" val="23417559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15"/>
        <p:cNvGrpSpPr/>
        <p:nvPr/>
      </p:nvGrpSpPr>
      <p:grpSpPr>
        <a:xfrm>
          <a:off x="0" y="0"/>
          <a:ext cx="0" cy="0"/>
          <a:chOff x="0" y="0"/>
          <a:chExt cx="0" cy="0"/>
        </a:xfrm>
      </p:grpSpPr>
      <p:sp>
        <p:nvSpPr>
          <p:cNvPr id="16" name="Shape 16"/>
          <p:cNvSpPr/>
          <p:nvPr/>
        </p:nvSpPr>
        <p:spPr>
          <a:xfrm flipH="1">
            <a:off x="7595937" y="460225"/>
            <a:ext cx="1081625" cy="1124950"/>
          </a:xfrm>
          <a:custGeom>
            <a:avLst/>
            <a:gdLst/>
            <a:ahLst/>
            <a:cxnLst/>
            <a:rect l="0" t="0" r="0" b="0"/>
            <a:pathLst>
              <a:path w="43265" h="44998" extrusionOk="0">
                <a:moveTo>
                  <a:pt x="0" y="44998"/>
                </a:moveTo>
                <a:lnTo>
                  <a:pt x="0" y="0"/>
                </a:lnTo>
                <a:lnTo>
                  <a:pt x="43265" y="0"/>
                </a:lnTo>
              </a:path>
            </a:pathLst>
          </a:custGeom>
          <a:noFill/>
          <a:ln w="28575" cap="flat" cmpd="sng">
            <a:solidFill>
              <a:schemeClr val="lt2"/>
            </a:solidFill>
            <a:prstDash val="solid"/>
            <a:miter/>
            <a:headEnd type="none" w="med" len="med"/>
            <a:tailEnd type="none" w="med" len="med"/>
          </a:ln>
        </p:spPr>
      </p:sp>
      <p:sp>
        <p:nvSpPr>
          <p:cNvPr id="17" name="Shape 17"/>
          <p:cNvSpPr/>
          <p:nvPr/>
        </p:nvSpPr>
        <p:spPr>
          <a:xfrm rot="10800000" flipH="1">
            <a:off x="466425" y="3558325"/>
            <a:ext cx="1081625" cy="1124950"/>
          </a:xfrm>
          <a:custGeom>
            <a:avLst/>
            <a:gdLst/>
            <a:ahLst/>
            <a:cxnLst/>
            <a:rect l="0" t="0" r="0" b="0"/>
            <a:pathLst>
              <a:path w="43265" h="44998" extrusionOk="0">
                <a:moveTo>
                  <a:pt x="0" y="44998"/>
                </a:moveTo>
                <a:lnTo>
                  <a:pt x="0" y="0"/>
                </a:lnTo>
                <a:lnTo>
                  <a:pt x="43265" y="0"/>
                </a:lnTo>
              </a:path>
            </a:pathLst>
          </a:custGeom>
          <a:noFill/>
          <a:ln w="28575" cap="flat" cmpd="sng">
            <a:solidFill>
              <a:schemeClr val="lt2"/>
            </a:solidFill>
            <a:prstDash val="solid"/>
            <a:miter/>
            <a:headEnd type="none" w="med" len="med"/>
            <a:tailEnd type="none" w="med" len="med"/>
          </a:ln>
        </p:spPr>
      </p:sp>
      <p:sp>
        <p:nvSpPr>
          <p:cNvPr id="18" name="Shape 18"/>
          <p:cNvSpPr txBox="1">
            <a:spLocks noGrp="1"/>
          </p:cNvSpPr>
          <p:nvPr>
            <p:ph type="title"/>
          </p:nvPr>
        </p:nvSpPr>
        <p:spPr>
          <a:xfrm>
            <a:off x="773700" y="1806450"/>
            <a:ext cx="7596600" cy="1530600"/>
          </a:xfrm>
          <a:prstGeom prst="rect">
            <a:avLst/>
          </a:prstGeom>
        </p:spPr>
        <p:txBody>
          <a:bodyPr lIns="91425" tIns="91425" rIns="91425" bIns="91425" anchor="ctr" anchorCtr="0"/>
          <a:lstStyle>
            <a:lvl1pPr lvl="0" algn="ctr">
              <a:spcBef>
                <a:spcPts val="0"/>
              </a:spcBef>
              <a:defRPr/>
            </a:lvl1pPr>
            <a:lvl2pPr lvl="1" algn="ctr">
              <a:spcBef>
                <a:spcPts val="0"/>
              </a:spcBef>
              <a:defRPr/>
            </a:lvl2pPr>
            <a:lvl3pPr lvl="2" algn="ctr">
              <a:spcBef>
                <a:spcPts val="0"/>
              </a:spcBef>
              <a:defRPr/>
            </a:lvl3pPr>
            <a:lvl4pPr lvl="3" algn="ctr">
              <a:spcBef>
                <a:spcPts val="0"/>
              </a:spcBef>
              <a:defRPr/>
            </a:lvl4pPr>
            <a:lvl5pPr lvl="4" algn="ctr">
              <a:spcBef>
                <a:spcPts val="0"/>
              </a:spcBef>
              <a:defRPr/>
            </a:lvl5pPr>
            <a:lvl6pPr lvl="5" algn="ctr">
              <a:spcBef>
                <a:spcPts val="0"/>
              </a:spcBef>
              <a:defRPr/>
            </a:lvl6pPr>
            <a:lvl7pPr lvl="6" algn="ctr">
              <a:spcBef>
                <a:spcPts val="0"/>
              </a:spcBef>
              <a:defRPr/>
            </a:lvl7pPr>
            <a:lvl8pPr lvl="7" algn="ctr">
              <a:spcBef>
                <a:spcPts val="0"/>
              </a:spcBef>
              <a:defRPr/>
            </a:lvl8pPr>
            <a:lvl9pPr lvl="8" algn="ctr">
              <a:spcBef>
                <a:spcPts val="0"/>
              </a:spcBef>
              <a:defRPr/>
            </a:lvl9pPr>
          </a:lstStyle>
          <a:p>
            <a:endParaRPr/>
          </a:p>
        </p:txBody>
      </p:sp>
      <p:sp>
        <p:nvSpPr>
          <p:cNvPr id="19" name="Shape 19"/>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GB"/>
              <a:t>‹N°›</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20"/>
        <p:cNvGrpSpPr/>
        <p:nvPr/>
      </p:nvGrpSpPr>
      <p:grpSpPr>
        <a:xfrm>
          <a:off x="0" y="0"/>
          <a:ext cx="0" cy="0"/>
          <a:chOff x="0" y="0"/>
          <a:chExt cx="0" cy="0"/>
        </a:xfrm>
      </p:grpSpPr>
      <p:sp>
        <p:nvSpPr>
          <p:cNvPr id="21" name="Shape 21"/>
          <p:cNvSpPr/>
          <p:nvPr/>
        </p:nvSpPr>
        <p:spPr>
          <a:xfrm>
            <a:off x="0" y="5045700"/>
            <a:ext cx="9144000" cy="97800"/>
          </a:xfrm>
          <a:prstGeom prst="rect">
            <a:avLst/>
          </a:prstGeom>
          <a:solidFill>
            <a:schemeClr val="lt2"/>
          </a:solidFill>
          <a:ln>
            <a:noFill/>
          </a:ln>
        </p:spPr>
        <p:txBody>
          <a:bodyPr lIns="91425" tIns="91425" rIns="91425" bIns="91425" anchor="ctr" anchorCtr="0">
            <a:noAutofit/>
          </a:bodyPr>
          <a:lstStyle/>
          <a:p>
            <a:pPr lvl="0">
              <a:spcBef>
                <a:spcPts val="0"/>
              </a:spcBef>
              <a:buNone/>
            </a:pPr>
            <a:endParaRPr/>
          </a:p>
        </p:txBody>
      </p:sp>
      <p:sp>
        <p:nvSpPr>
          <p:cNvPr id="22" name="Shape 22"/>
          <p:cNvSpPr txBox="1">
            <a:spLocks noGrp="1"/>
          </p:cNvSpPr>
          <p:nvPr>
            <p:ph type="title"/>
          </p:nvPr>
        </p:nvSpPr>
        <p:spPr>
          <a:xfrm>
            <a:off x="311700" y="315925"/>
            <a:ext cx="8520600" cy="831300"/>
          </a:xfrm>
          <a:prstGeom prst="rect">
            <a:avLst/>
          </a:prstGeom>
        </p:spPr>
        <p:txBody>
          <a:bodyPr lIns="91425" tIns="91425" rIns="91425" bIns="91425" anchor="b"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23" name="Shape 23"/>
          <p:cNvSpPr txBox="1">
            <a:spLocks noGrp="1"/>
          </p:cNvSpPr>
          <p:nvPr>
            <p:ph type="body" idx="1"/>
          </p:nvPr>
        </p:nvSpPr>
        <p:spPr>
          <a:xfrm>
            <a:off x="311700" y="1225225"/>
            <a:ext cx="8520600" cy="3354000"/>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24" name="Shape 24"/>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GB"/>
              <a:t>‹N°›</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ColTx">
  <p:cSld name="Title and two columns">
    <p:spTree>
      <p:nvGrpSpPr>
        <p:cNvPr id="1" name="Shape 25"/>
        <p:cNvGrpSpPr/>
        <p:nvPr/>
      </p:nvGrpSpPr>
      <p:grpSpPr>
        <a:xfrm>
          <a:off x="0" y="0"/>
          <a:ext cx="0" cy="0"/>
          <a:chOff x="0" y="0"/>
          <a:chExt cx="0" cy="0"/>
        </a:xfrm>
      </p:grpSpPr>
      <p:sp>
        <p:nvSpPr>
          <p:cNvPr id="26" name="Shape 26"/>
          <p:cNvSpPr txBox="1">
            <a:spLocks noGrp="1"/>
          </p:cNvSpPr>
          <p:nvPr>
            <p:ph type="title"/>
          </p:nvPr>
        </p:nvSpPr>
        <p:spPr>
          <a:xfrm>
            <a:off x="311700" y="315925"/>
            <a:ext cx="8520600" cy="831300"/>
          </a:xfrm>
          <a:prstGeom prst="rect">
            <a:avLst/>
          </a:prstGeom>
        </p:spPr>
        <p:txBody>
          <a:bodyPr lIns="91425" tIns="91425" rIns="91425" bIns="91425" anchor="b"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27" name="Shape 27"/>
          <p:cNvSpPr txBox="1">
            <a:spLocks noGrp="1"/>
          </p:cNvSpPr>
          <p:nvPr>
            <p:ph type="body" idx="1"/>
          </p:nvPr>
        </p:nvSpPr>
        <p:spPr>
          <a:xfrm>
            <a:off x="311700" y="1225225"/>
            <a:ext cx="3999900" cy="3354000"/>
          </a:xfrm>
          <a:prstGeom prst="rect">
            <a:avLst/>
          </a:prstGeom>
        </p:spPr>
        <p:txBody>
          <a:bodyPr lIns="91425" tIns="91425" rIns="91425" bIns="91425" anchor="t" anchorCtr="0"/>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a:endParaRPr/>
          </a:p>
        </p:txBody>
      </p:sp>
      <p:sp>
        <p:nvSpPr>
          <p:cNvPr id="28" name="Shape 28"/>
          <p:cNvSpPr txBox="1">
            <a:spLocks noGrp="1"/>
          </p:cNvSpPr>
          <p:nvPr>
            <p:ph type="body" idx="2"/>
          </p:nvPr>
        </p:nvSpPr>
        <p:spPr>
          <a:xfrm>
            <a:off x="4832400" y="1225225"/>
            <a:ext cx="3999900" cy="3354000"/>
          </a:xfrm>
          <a:prstGeom prst="rect">
            <a:avLst/>
          </a:prstGeom>
        </p:spPr>
        <p:txBody>
          <a:bodyPr lIns="91425" tIns="91425" rIns="91425" bIns="91425" anchor="t" anchorCtr="0"/>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a:endParaRPr/>
          </a:p>
        </p:txBody>
      </p:sp>
      <p:sp>
        <p:nvSpPr>
          <p:cNvPr id="29" name="Shape 29"/>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GB"/>
              <a:t>‹N°›</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30"/>
        <p:cNvGrpSpPr/>
        <p:nvPr/>
      </p:nvGrpSpPr>
      <p:grpSpPr>
        <a:xfrm>
          <a:off x="0" y="0"/>
          <a:ext cx="0" cy="0"/>
          <a:chOff x="0" y="0"/>
          <a:chExt cx="0" cy="0"/>
        </a:xfrm>
      </p:grpSpPr>
      <p:sp>
        <p:nvSpPr>
          <p:cNvPr id="31" name="Shape 31"/>
          <p:cNvSpPr txBox="1">
            <a:spLocks noGrp="1"/>
          </p:cNvSpPr>
          <p:nvPr>
            <p:ph type="title"/>
          </p:nvPr>
        </p:nvSpPr>
        <p:spPr>
          <a:xfrm>
            <a:off x="311700" y="315925"/>
            <a:ext cx="8520600" cy="831300"/>
          </a:xfrm>
          <a:prstGeom prst="rect">
            <a:avLst/>
          </a:prstGeom>
        </p:spPr>
        <p:txBody>
          <a:bodyPr lIns="91425" tIns="91425" rIns="91425" bIns="91425" anchor="b"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32" name="Shape 32"/>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GB"/>
              <a:t>‹N°›</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cSld name="One column text">
    <p:spTree>
      <p:nvGrpSpPr>
        <p:cNvPr id="1" name="Shape 33"/>
        <p:cNvGrpSpPr/>
        <p:nvPr/>
      </p:nvGrpSpPr>
      <p:grpSpPr>
        <a:xfrm>
          <a:off x="0" y="0"/>
          <a:ext cx="0" cy="0"/>
          <a:chOff x="0" y="0"/>
          <a:chExt cx="0" cy="0"/>
        </a:xfrm>
      </p:grpSpPr>
      <p:sp>
        <p:nvSpPr>
          <p:cNvPr id="34" name="Shape 34"/>
          <p:cNvSpPr txBox="1">
            <a:spLocks noGrp="1"/>
          </p:cNvSpPr>
          <p:nvPr>
            <p:ph type="title"/>
          </p:nvPr>
        </p:nvSpPr>
        <p:spPr>
          <a:xfrm>
            <a:off x="311700" y="555600"/>
            <a:ext cx="2808000" cy="755700"/>
          </a:xfrm>
          <a:prstGeom prst="rect">
            <a:avLst/>
          </a:prstGeom>
        </p:spPr>
        <p:txBody>
          <a:bodyPr lIns="91425" tIns="91425" rIns="91425" bIns="91425" anchor="b" anchorCtr="0"/>
          <a:lstStyle>
            <a:lvl1pPr lvl="0">
              <a:spcBef>
                <a:spcPts val="0"/>
              </a:spcBef>
              <a:buSzPct val="100000"/>
              <a:defRPr sz="3000"/>
            </a:lvl1pPr>
            <a:lvl2pPr lvl="1">
              <a:spcBef>
                <a:spcPts val="0"/>
              </a:spcBef>
              <a:buSzPct val="100000"/>
              <a:defRPr sz="3000"/>
            </a:lvl2pPr>
            <a:lvl3pPr lvl="2">
              <a:spcBef>
                <a:spcPts val="0"/>
              </a:spcBef>
              <a:buSzPct val="100000"/>
              <a:defRPr sz="3000"/>
            </a:lvl3pPr>
            <a:lvl4pPr lvl="3">
              <a:spcBef>
                <a:spcPts val="0"/>
              </a:spcBef>
              <a:buSzPct val="100000"/>
              <a:defRPr sz="3000"/>
            </a:lvl4pPr>
            <a:lvl5pPr lvl="4">
              <a:spcBef>
                <a:spcPts val="0"/>
              </a:spcBef>
              <a:buSzPct val="100000"/>
              <a:defRPr sz="3000"/>
            </a:lvl5pPr>
            <a:lvl6pPr lvl="5">
              <a:spcBef>
                <a:spcPts val="0"/>
              </a:spcBef>
              <a:buSzPct val="100000"/>
              <a:defRPr sz="3000"/>
            </a:lvl6pPr>
            <a:lvl7pPr lvl="6">
              <a:spcBef>
                <a:spcPts val="0"/>
              </a:spcBef>
              <a:buSzPct val="100000"/>
              <a:defRPr sz="3000"/>
            </a:lvl7pPr>
            <a:lvl8pPr lvl="7">
              <a:spcBef>
                <a:spcPts val="0"/>
              </a:spcBef>
              <a:buSzPct val="100000"/>
              <a:defRPr sz="3000"/>
            </a:lvl8pPr>
            <a:lvl9pPr lvl="8">
              <a:spcBef>
                <a:spcPts val="0"/>
              </a:spcBef>
              <a:buSzPct val="100000"/>
              <a:defRPr sz="3000"/>
            </a:lvl9pPr>
          </a:lstStyle>
          <a:p>
            <a:endParaRPr/>
          </a:p>
        </p:txBody>
      </p:sp>
      <p:sp>
        <p:nvSpPr>
          <p:cNvPr id="35" name="Shape 35"/>
          <p:cNvSpPr txBox="1">
            <a:spLocks noGrp="1"/>
          </p:cNvSpPr>
          <p:nvPr>
            <p:ph type="body" idx="1"/>
          </p:nvPr>
        </p:nvSpPr>
        <p:spPr>
          <a:xfrm>
            <a:off x="311700" y="1399399"/>
            <a:ext cx="2808000" cy="2784900"/>
          </a:xfrm>
          <a:prstGeom prst="rect">
            <a:avLst/>
          </a:prstGeom>
        </p:spPr>
        <p:txBody>
          <a:bodyPr lIns="91425" tIns="91425" rIns="91425" bIns="91425" anchor="t" anchorCtr="0"/>
          <a:lstStyle>
            <a:lvl1pPr lvl="0">
              <a:spcBef>
                <a:spcPts val="0"/>
              </a:spcBef>
              <a:buSzPct val="100000"/>
              <a:defRPr sz="12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a:endParaRPr/>
          </a:p>
        </p:txBody>
      </p:sp>
      <p:sp>
        <p:nvSpPr>
          <p:cNvPr id="36" name="Shape 36"/>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GB"/>
              <a:t>‹N°›</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cSld name="Main point">
    <p:spTree>
      <p:nvGrpSpPr>
        <p:cNvPr id="1" name="Shape 37"/>
        <p:cNvGrpSpPr/>
        <p:nvPr/>
      </p:nvGrpSpPr>
      <p:grpSpPr>
        <a:xfrm>
          <a:off x="0" y="0"/>
          <a:ext cx="0" cy="0"/>
          <a:chOff x="0" y="0"/>
          <a:chExt cx="0" cy="0"/>
        </a:xfrm>
      </p:grpSpPr>
      <p:sp>
        <p:nvSpPr>
          <p:cNvPr id="38" name="Shape 38"/>
          <p:cNvSpPr/>
          <p:nvPr/>
        </p:nvSpPr>
        <p:spPr>
          <a:xfrm>
            <a:off x="0" y="5045700"/>
            <a:ext cx="9144000" cy="97800"/>
          </a:xfrm>
          <a:prstGeom prst="rect">
            <a:avLst/>
          </a:prstGeom>
          <a:solidFill>
            <a:schemeClr val="lt2"/>
          </a:solidFill>
          <a:ln>
            <a:noFill/>
          </a:ln>
        </p:spPr>
        <p:txBody>
          <a:bodyPr lIns="91425" tIns="91425" rIns="91425" bIns="91425" anchor="ctr" anchorCtr="0">
            <a:noAutofit/>
          </a:bodyPr>
          <a:lstStyle/>
          <a:p>
            <a:pPr lvl="0">
              <a:spcBef>
                <a:spcPts val="0"/>
              </a:spcBef>
              <a:buNone/>
            </a:pPr>
            <a:endParaRPr/>
          </a:p>
        </p:txBody>
      </p:sp>
      <p:sp>
        <p:nvSpPr>
          <p:cNvPr id="39" name="Shape 39"/>
          <p:cNvSpPr txBox="1">
            <a:spLocks noGrp="1"/>
          </p:cNvSpPr>
          <p:nvPr>
            <p:ph type="title"/>
          </p:nvPr>
        </p:nvSpPr>
        <p:spPr>
          <a:xfrm>
            <a:off x="490250" y="450150"/>
            <a:ext cx="5878800" cy="4090800"/>
          </a:xfrm>
          <a:prstGeom prst="rect">
            <a:avLst/>
          </a:prstGeom>
        </p:spPr>
        <p:txBody>
          <a:bodyPr lIns="91425" tIns="91425" rIns="91425" bIns="91425" anchor="ctr" anchorCtr="0"/>
          <a:lstStyle>
            <a:lvl1pPr lvl="0">
              <a:spcBef>
                <a:spcPts val="0"/>
              </a:spcBef>
              <a:buSzPct val="100000"/>
              <a:defRPr sz="4800"/>
            </a:lvl1pPr>
            <a:lvl2pPr lvl="1">
              <a:spcBef>
                <a:spcPts val="0"/>
              </a:spcBef>
              <a:buSzPct val="100000"/>
              <a:defRPr sz="4800"/>
            </a:lvl2pPr>
            <a:lvl3pPr lvl="2">
              <a:spcBef>
                <a:spcPts val="0"/>
              </a:spcBef>
              <a:buSzPct val="100000"/>
              <a:defRPr sz="4800"/>
            </a:lvl3pPr>
            <a:lvl4pPr lvl="3">
              <a:spcBef>
                <a:spcPts val="0"/>
              </a:spcBef>
              <a:buSzPct val="100000"/>
              <a:defRPr sz="4800"/>
            </a:lvl4pPr>
            <a:lvl5pPr lvl="4">
              <a:spcBef>
                <a:spcPts val="0"/>
              </a:spcBef>
              <a:buSzPct val="100000"/>
              <a:defRPr sz="4800"/>
            </a:lvl5pPr>
            <a:lvl6pPr lvl="5">
              <a:spcBef>
                <a:spcPts val="0"/>
              </a:spcBef>
              <a:buSzPct val="100000"/>
              <a:defRPr sz="4800"/>
            </a:lvl6pPr>
            <a:lvl7pPr lvl="6">
              <a:spcBef>
                <a:spcPts val="0"/>
              </a:spcBef>
              <a:buSzPct val="100000"/>
              <a:defRPr sz="4800"/>
            </a:lvl7pPr>
            <a:lvl8pPr lvl="7">
              <a:spcBef>
                <a:spcPts val="0"/>
              </a:spcBef>
              <a:buSzPct val="100000"/>
              <a:defRPr sz="4800"/>
            </a:lvl8pPr>
            <a:lvl9pPr lvl="8">
              <a:spcBef>
                <a:spcPts val="0"/>
              </a:spcBef>
              <a:buSzPct val="100000"/>
              <a:defRPr sz="4800"/>
            </a:lvl9pPr>
          </a:lstStyle>
          <a:p>
            <a:endParaRPr/>
          </a:p>
        </p:txBody>
      </p:sp>
      <p:sp>
        <p:nvSpPr>
          <p:cNvPr id="40" name="Shape 40"/>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GB"/>
              <a:t>‹N°›</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cSld name="Section title and description">
    <p:spTree>
      <p:nvGrpSpPr>
        <p:cNvPr id="1" name="Shape 41"/>
        <p:cNvGrpSpPr/>
        <p:nvPr/>
      </p:nvGrpSpPr>
      <p:grpSpPr>
        <a:xfrm>
          <a:off x="0" y="0"/>
          <a:ext cx="0" cy="0"/>
          <a:chOff x="0" y="0"/>
          <a:chExt cx="0" cy="0"/>
        </a:xfrm>
      </p:grpSpPr>
      <p:sp>
        <p:nvSpPr>
          <p:cNvPr id="42" name="Shape 42"/>
          <p:cNvSpPr/>
          <p:nvPr/>
        </p:nvSpPr>
        <p:spPr>
          <a:xfrm>
            <a:off x="4572000" y="-25"/>
            <a:ext cx="4572000" cy="5143500"/>
          </a:xfrm>
          <a:prstGeom prst="rect">
            <a:avLst/>
          </a:prstGeom>
          <a:solidFill>
            <a:schemeClr val="lt2"/>
          </a:solidFill>
          <a:ln>
            <a:noFill/>
          </a:ln>
        </p:spPr>
        <p:txBody>
          <a:bodyPr lIns="91425" tIns="91425" rIns="91425" bIns="91425" anchor="ctr" anchorCtr="0">
            <a:noAutofit/>
          </a:bodyPr>
          <a:lstStyle/>
          <a:p>
            <a:pPr lvl="0">
              <a:spcBef>
                <a:spcPts val="0"/>
              </a:spcBef>
              <a:buNone/>
            </a:pPr>
            <a:endParaRPr/>
          </a:p>
        </p:txBody>
      </p:sp>
      <p:cxnSp>
        <p:nvCxnSpPr>
          <p:cNvPr id="43" name="Shape 43"/>
          <p:cNvCxnSpPr/>
          <p:nvPr/>
        </p:nvCxnSpPr>
        <p:spPr>
          <a:xfrm>
            <a:off x="5029675" y="4495500"/>
            <a:ext cx="468300" cy="0"/>
          </a:xfrm>
          <a:prstGeom prst="straightConnector1">
            <a:avLst/>
          </a:prstGeom>
          <a:noFill/>
          <a:ln w="19050" cap="flat" cmpd="sng">
            <a:solidFill>
              <a:schemeClr val="lt1"/>
            </a:solidFill>
            <a:prstDash val="solid"/>
            <a:round/>
            <a:headEnd type="none" w="med" len="med"/>
            <a:tailEnd type="none" w="med" len="med"/>
          </a:ln>
        </p:spPr>
      </p:cxnSp>
      <p:sp>
        <p:nvSpPr>
          <p:cNvPr id="44" name="Shape 44"/>
          <p:cNvSpPr txBox="1">
            <a:spLocks noGrp="1"/>
          </p:cNvSpPr>
          <p:nvPr>
            <p:ph type="title"/>
          </p:nvPr>
        </p:nvSpPr>
        <p:spPr>
          <a:xfrm>
            <a:off x="265500" y="929275"/>
            <a:ext cx="4045200" cy="1786200"/>
          </a:xfrm>
          <a:prstGeom prst="rect">
            <a:avLst/>
          </a:prstGeom>
        </p:spPr>
        <p:txBody>
          <a:bodyPr lIns="91425" tIns="91425" rIns="91425" bIns="91425" anchor="b" anchorCtr="0"/>
          <a:lstStyle>
            <a:lvl1pPr lvl="0" algn="ctr">
              <a:spcBef>
                <a:spcPts val="0"/>
              </a:spcBef>
              <a:buClr>
                <a:schemeClr val="lt2"/>
              </a:buClr>
              <a:defRPr>
                <a:solidFill>
                  <a:schemeClr val="lt2"/>
                </a:solidFill>
              </a:defRPr>
            </a:lvl1pPr>
            <a:lvl2pPr lvl="1" algn="ctr">
              <a:spcBef>
                <a:spcPts val="0"/>
              </a:spcBef>
              <a:buClr>
                <a:schemeClr val="lt2"/>
              </a:buClr>
              <a:defRPr>
                <a:solidFill>
                  <a:schemeClr val="lt2"/>
                </a:solidFill>
              </a:defRPr>
            </a:lvl2pPr>
            <a:lvl3pPr lvl="2" algn="ctr">
              <a:spcBef>
                <a:spcPts val="0"/>
              </a:spcBef>
              <a:buClr>
                <a:schemeClr val="lt2"/>
              </a:buClr>
              <a:defRPr>
                <a:solidFill>
                  <a:schemeClr val="lt2"/>
                </a:solidFill>
              </a:defRPr>
            </a:lvl3pPr>
            <a:lvl4pPr lvl="3" algn="ctr">
              <a:spcBef>
                <a:spcPts val="0"/>
              </a:spcBef>
              <a:buClr>
                <a:schemeClr val="lt2"/>
              </a:buClr>
              <a:defRPr>
                <a:solidFill>
                  <a:schemeClr val="lt2"/>
                </a:solidFill>
              </a:defRPr>
            </a:lvl4pPr>
            <a:lvl5pPr lvl="4" algn="ctr">
              <a:spcBef>
                <a:spcPts val="0"/>
              </a:spcBef>
              <a:buClr>
                <a:schemeClr val="lt2"/>
              </a:buClr>
              <a:defRPr>
                <a:solidFill>
                  <a:schemeClr val="lt2"/>
                </a:solidFill>
              </a:defRPr>
            </a:lvl5pPr>
            <a:lvl6pPr lvl="5" algn="ctr">
              <a:spcBef>
                <a:spcPts val="0"/>
              </a:spcBef>
              <a:buClr>
                <a:schemeClr val="lt2"/>
              </a:buClr>
              <a:defRPr>
                <a:solidFill>
                  <a:schemeClr val="lt2"/>
                </a:solidFill>
              </a:defRPr>
            </a:lvl6pPr>
            <a:lvl7pPr lvl="6" algn="ctr">
              <a:spcBef>
                <a:spcPts val="0"/>
              </a:spcBef>
              <a:buClr>
                <a:schemeClr val="lt2"/>
              </a:buClr>
              <a:defRPr>
                <a:solidFill>
                  <a:schemeClr val="lt2"/>
                </a:solidFill>
              </a:defRPr>
            </a:lvl7pPr>
            <a:lvl8pPr lvl="7" algn="ctr">
              <a:spcBef>
                <a:spcPts val="0"/>
              </a:spcBef>
              <a:buClr>
                <a:schemeClr val="lt2"/>
              </a:buClr>
              <a:defRPr>
                <a:solidFill>
                  <a:schemeClr val="lt2"/>
                </a:solidFill>
              </a:defRPr>
            </a:lvl8pPr>
            <a:lvl9pPr lvl="8" algn="ctr">
              <a:spcBef>
                <a:spcPts val="0"/>
              </a:spcBef>
              <a:buClr>
                <a:schemeClr val="lt2"/>
              </a:buClr>
              <a:defRPr>
                <a:solidFill>
                  <a:schemeClr val="lt2"/>
                </a:solidFill>
              </a:defRPr>
            </a:lvl9pPr>
          </a:lstStyle>
          <a:p>
            <a:endParaRPr/>
          </a:p>
        </p:txBody>
      </p:sp>
      <p:sp>
        <p:nvSpPr>
          <p:cNvPr id="45" name="Shape 45"/>
          <p:cNvSpPr txBox="1">
            <a:spLocks noGrp="1"/>
          </p:cNvSpPr>
          <p:nvPr>
            <p:ph type="subTitle" idx="1"/>
          </p:nvPr>
        </p:nvSpPr>
        <p:spPr>
          <a:xfrm>
            <a:off x="265500" y="2769000"/>
            <a:ext cx="4045200" cy="1574100"/>
          </a:xfrm>
          <a:prstGeom prst="rect">
            <a:avLst/>
          </a:prstGeom>
        </p:spPr>
        <p:txBody>
          <a:bodyPr lIns="91425" tIns="91425" rIns="91425" bIns="91425" anchor="t" anchorCtr="0"/>
          <a:lstStyle>
            <a:lvl1pPr lvl="0" algn="ctr">
              <a:lnSpc>
                <a:spcPct val="100000"/>
              </a:lnSpc>
              <a:spcBef>
                <a:spcPts val="0"/>
              </a:spcBef>
              <a:spcAft>
                <a:spcPts val="0"/>
              </a:spcAft>
              <a:buSzPct val="100000"/>
              <a:buFont typeface="Economica"/>
              <a:buNone/>
              <a:defRPr sz="2400">
                <a:latin typeface="Economica"/>
                <a:ea typeface="Economica"/>
                <a:cs typeface="Economica"/>
                <a:sym typeface="Economica"/>
              </a:defRPr>
            </a:lvl1pPr>
            <a:lvl2pPr lvl="1" algn="ctr">
              <a:lnSpc>
                <a:spcPct val="100000"/>
              </a:lnSpc>
              <a:spcBef>
                <a:spcPts val="0"/>
              </a:spcBef>
              <a:spcAft>
                <a:spcPts val="0"/>
              </a:spcAft>
              <a:buSzPct val="100000"/>
              <a:buFont typeface="Economica"/>
              <a:buNone/>
              <a:defRPr sz="2400">
                <a:latin typeface="Economica"/>
                <a:ea typeface="Economica"/>
                <a:cs typeface="Economica"/>
                <a:sym typeface="Economica"/>
              </a:defRPr>
            </a:lvl2pPr>
            <a:lvl3pPr lvl="2" algn="ctr">
              <a:lnSpc>
                <a:spcPct val="100000"/>
              </a:lnSpc>
              <a:spcBef>
                <a:spcPts val="0"/>
              </a:spcBef>
              <a:spcAft>
                <a:spcPts val="0"/>
              </a:spcAft>
              <a:buSzPct val="100000"/>
              <a:buFont typeface="Economica"/>
              <a:buNone/>
              <a:defRPr sz="2400">
                <a:latin typeface="Economica"/>
                <a:ea typeface="Economica"/>
                <a:cs typeface="Economica"/>
                <a:sym typeface="Economica"/>
              </a:defRPr>
            </a:lvl3pPr>
            <a:lvl4pPr lvl="3" algn="ctr">
              <a:lnSpc>
                <a:spcPct val="100000"/>
              </a:lnSpc>
              <a:spcBef>
                <a:spcPts val="0"/>
              </a:spcBef>
              <a:spcAft>
                <a:spcPts val="0"/>
              </a:spcAft>
              <a:buSzPct val="100000"/>
              <a:buFont typeface="Economica"/>
              <a:buNone/>
              <a:defRPr sz="2400">
                <a:latin typeface="Economica"/>
                <a:ea typeface="Economica"/>
                <a:cs typeface="Economica"/>
                <a:sym typeface="Economica"/>
              </a:defRPr>
            </a:lvl4pPr>
            <a:lvl5pPr lvl="4" algn="ctr">
              <a:lnSpc>
                <a:spcPct val="100000"/>
              </a:lnSpc>
              <a:spcBef>
                <a:spcPts val="0"/>
              </a:spcBef>
              <a:spcAft>
                <a:spcPts val="0"/>
              </a:spcAft>
              <a:buSzPct val="100000"/>
              <a:buFont typeface="Economica"/>
              <a:buNone/>
              <a:defRPr sz="2400">
                <a:latin typeface="Economica"/>
                <a:ea typeface="Economica"/>
                <a:cs typeface="Economica"/>
                <a:sym typeface="Economica"/>
              </a:defRPr>
            </a:lvl5pPr>
            <a:lvl6pPr lvl="5" algn="ctr">
              <a:lnSpc>
                <a:spcPct val="100000"/>
              </a:lnSpc>
              <a:spcBef>
                <a:spcPts val="0"/>
              </a:spcBef>
              <a:spcAft>
                <a:spcPts val="0"/>
              </a:spcAft>
              <a:buSzPct val="100000"/>
              <a:buFont typeface="Economica"/>
              <a:buNone/>
              <a:defRPr sz="2400">
                <a:latin typeface="Economica"/>
                <a:ea typeface="Economica"/>
                <a:cs typeface="Economica"/>
                <a:sym typeface="Economica"/>
              </a:defRPr>
            </a:lvl6pPr>
            <a:lvl7pPr lvl="6" algn="ctr">
              <a:lnSpc>
                <a:spcPct val="100000"/>
              </a:lnSpc>
              <a:spcBef>
                <a:spcPts val="0"/>
              </a:spcBef>
              <a:spcAft>
                <a:spcPts val="0"/>
              </a:spcAft>
              <a:buSzPct val="100000"/>
              <a:buFont typeface="Economica"/>
              <a:buNone/>
              <a:defRPr sz="2400">
                <a:latin typeface="Economica"/>
                <a:ea typeface="Economica"/>
                <a:cs typeface="Economica"/>
                <a:sym typeface="Economica"/>
              </a:defRPr>
            </a:lvl7pPr>
            <a:lvl8pPr lvl="7" algn="ctr">
              <a:lnSpc>
                <a:spcPct val="100000"/>
              </a:lnSpc>
              <a:spcBef>
                <a:spcPts val="0"/>
              </a:spcBef>
              <a:spcAft>
                <a:spcPts val="0"/>
              </a:spcAft>
              <a:buSzPct val="100000"/>
              <a:buFont typeface="Economica"/>
              <a:buNone/>
              <a:defRPr sz="2400">
                <a:latin typeface="Economica"/>
                <a:ea typeface="Economica"/>
                <a:cs typeface="Economica"/>
                <a:sym typeface="Economica"/>
              </a:defRPr>
            </a:lvl8pPr>
            <a:lvl9pPr lvl="8" algn="ctr">
              <a:lnSpc>
                <a:spcPct val="100000"/>
              </a:lnSpc>
              <a:spcBef>
                <a:spcPts val="0"/>
              </a:spcBef>
              <a:spcAft>
                <a:spcPts val="0"/>
              </a:spcAft>
              <a:buSzPct val="100000"/>
              <a:buFont typeface="Economica"/>
              <a:buNone/>
              <a:defRPr sz="2400">
                <a:latin typeface="Economica"/>
                <a:ea typeface="Economica"/>
                <a:cs typeface="Economica"/>
                <a:sym typeface="Economica"/>
              </a:defRPr>
            </a:lvl9pPr>
          </a:lstStyle>
          <a:p>
            <a:endParaRPr/>
          </a:p>
        </p:txBody>
      </p:sp>
      <p:sp>
        <p:nvSpPr>
          <p:cNvPr id="46" name="Shape 46"/>
          <p:cNvSpPr txBox="1">
            <a:spLocks noGrp="1"/>
          </p:cNvSpPr>
          <p:nvPr>
            <p:ph type="body" idx="2"/>
          </p:nvPr>
        </p:nvSpPr>
        <p:spPr>
          <a:xfrm>
            <a:off x="4939500" y="724200"/>
            <a:ext cx="3837000" cy="3695100"/>
          </a:xfrm>
          <a:prstGeom prst="rect">
            <a:avLst/>
          </a:prstGeom>
        </p:spPr>
        <p:txBody>
          <a:bodyPr lIns="91425" tIns="91425" rIns="91425" bIns="91425" anchor="ctr" anchorCtr="0"/>
          <a:lstStyle>
            <a:lvl1pPr lvl="0">
              <a:spcBef>
                <a:spcPts val="0"/>
              </a:spcBef>
              <a:buClr>
                <a:schemeClr val="lt1"/>
              </a:buClr>
              <a:defRPr>
                <a:solidFill>
                  <a:schemeClr val="lt1"/>
                </a:solidFill>
              </a:defRPr>
            </a:lvl1pPr>
            <a:lvl2pPr lvl="1">
              <a:spcBef>
                <a:spcPts val="0"/>
              </a:spcBef>
              <a:buClr>
                <a:schemeClr val="lt1"/>
              </a:buClr>
              <a:defRPr>
                <a:solidFill>
                  <a:schemeClr val="lt1"/>
                </a:solidFill>
              </a:defRPr>
            </a:lvl2pPr>
            <a:lvl3pPr lvl="2">
              <a:spcBef>
                <a:spcPts val="0"/>
              </a:spcBef>
              <a:buClr>
                <a:schemeClr val="lt1"/>
              </a:buClr>
              <a:defRPr>
                <a:solidFill>
                  <a:schemeClr val="lt1"/>
                </a:solidFill>
              </a:defRPr>
            </a:lvl3pPr>
            <a:lvl4pPr lvl="3">
              <a:spcBef>
                <a:spcPts val="0"/>
              </a:spcBef>
              <a:buClr>
                <a:schemeClr val="lt1"/>
              </a:buClr>
              <a:defRPr>
                <a:solidFill>
                  <a:schemeClr val="lt1"/>
                </a:solidFill>
              </a:defRPr>
            </a:lvl4pPr>
            <a:lvl5pPr lvl="4">
              <a:spcBef>
                <a:spcPts val="0"/>
              </a:spcBef>
              <a:buClr>
                <a:schemeClr val="lt1"/>
              </a:buClr>
              <a:defRPr>
                <a:solidFill>
                  <a:schemeClr val="lt1"/>
                </a:solidFill>
              </a:defRPr>
            </a:lvl5pPr>
            <a:lvl6pPr lvl="5">
              <a:spcBef>
                <a:spcPts val="0"/>
              </a:spcBef>
              <a:buClr>
                <a:schemeClr val="lt1"/>
              </a:buClr>
              <a:defRPr>
                <a:solidFill>
                  <a:schemeClr val="lt1"/>
                </a:solidFill>
              </a:defRPr>
            </a:lvl6pPr>
            <a:lvl7pPr lvl="6">
              <a:spcBef>
                <a:spcPts val="0"/>
              </a:spcBef>
              <a:buClr>
                <a:schemeClr val="lt1"/>
              </a:buClr>
              <a:defRPr>
                <a:solidFill>
                  <a:schemeClr val="lt1"/>
                </a:solidFill>
              </a:defRPr>
            </a:lvl7pPr>
            <a:lvl8pPr lvl="7">
              <a:spcBef>
                <a:spcPts val="0"/>
              </a:spcBef>
              <a:buClr>
                <a:schemeClr val="lt1"/>
              </a:buClr>
              <a:defRPr>
                <a:solidFill>
                  <a:schemeClr val="lt1"/>
                </a:solidFill>
              </a:defRPr>
            </a:lvl8pPr>
            <a:lvl9pPr lvl="8">
              <a:spcBef>
                <a:spcPts val="0"/>
              </a:spcBef>
              <a:buClr>
                <a:schemeClr val="lt1"/>
              </a:buClr>
              <a:defRPr>
                <a:solidFill>
                  <a:schemeClr val="lt1"/>
                </a:solidFill>
              </a:defRPr>
            </a:lvl9pPr>
          </a:lstStyle>
          <a:p>
            <a:endParaRPr/>
          </a:p>
        </p:txBody>
      </p:sp>
      <p:sp>
        <p:nvSpPr>
          <p:cNvPr id="47" name="Shape 47"/>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GB">
                <a:solidFill>
                  <a:schemeClr val="lt1"/>
                </a:solidFill>
              </a:rPr>
              <a:t>‹N°›</a:t>
            </a:fld>
            <a:endParaRPr lang="en-GB">
              <a:solidFill>
                <a:schemeClr val="lt1"/>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cSld name="Caption">
    <p:spTree>
      <p:nvGrpSpPr>
        <p:cNvPr id="1" name="Shape 48"/>
        <p:cNvGrpSpPr/>
        <p:nvPr/>
      </p:nvGrpSpPr>
      <p:grpSpPr>
        <a:xfrm>
          <a:off x="0" y="0"/>
          <a:ext cx="0" cy="0"/>
          <a:chOff x="0" y="0"/>
          <a:chExt cx="0" cy="0"/>
        </a:xfrm>
      </p:grpSpPr>
      <p:sp>
        <p:nvSpPr>
          <p:cNvPr id="49" name="Shape 49"/>
          <p:cNvSpPr txBox="1">
            <a:spLocks noGrp="1"/>
          </p:cNvSpPr>
          <p:nvPr>
            <p:ph type="body" idx="1"/>
          </p:nvPr>
        </p:nvSpPr>
        <p:spPr>
          <a:xfrm>
            <a:off x="319500" y="4218925"/>
            <a:ext cx="5998800" cy="598800"/>
          </a:xfrm>
          <a:prstGeom prst="rect">
            <a:avLst/>
          </a:prstGeom>
        </p:spPr>
        <p:txBody>
          <a:bodyPr lIns="91425" tIns="91425" rIns="91425" bIns="91425" anchor="ctr" anchorCtr="0"/>
          <a:lstStyle>
            <a:lvl1pPr lvl="0">
              <a:lnSpc>
                <a:spcPct val="100000"/>
              </a:lnSpc>
              <a:spcBef>
                <a:spcPts val="0"/>
              </a:spcBef>
              <a:spcAft>
                <a:spcPts val="0"/>
              </a:spcAft>
              <a:buSzPct val="100000"/>
              <a:buFont typeface="Economica"/>
              <a:buNone/>
              <a:defRPr sz="2400">
                <a:latin typeface="Economica"/>
                <a:ea typeface="Economica"/>
                <a:cs typeface="Economica"/>
                <a:sym typeface="Economica"/>
              </a:defRPr>
            </a:lvl1pPr>
          </a:lstStyle>
          <a:p>
            <a:endParaRPr/>
          </a:p>
        </p:txBody>
      </p:sp>
      <p:sp>
        <p:nvSpPr>
          <p:cNvPr id="50" name="Shape 50"/>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GB"/>
              <a:t>‹N°›</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Shape 6"/>
          <p:cNvSpPr txBox="1">
            <a:spLocks noGrp="1"/>
          </p:cNvSpPr>
          <p:nvPr>
            <p:ph type="title"/>
          </p:nvPr>
        </p:nvSpPr>
        <p:spPr>
          <a:xfrm>
            <a:off x="311700" y="315925"/>
            <a:ext cx="8520600" cy="831300"/>
          </a:xfrm>
          <a:prstGeom prst="rect">
            <a:avLst/>
          </a:prstGeom>
          <a:noFill/>
          <a:ln>
            <a:noFill/>
          </a:ln>
        </p:spPr>
        <p:txBody>
          <a:bodyPr lIns="91425" tIns="91425" rIns="91425" bIns="91425" anchor="b" anchorCtr="0"/>
          <a:lstStyle>
            <a:lvl1pPr lvl="0">
              <a:spcBef>
                <a:spcPts val="0"/>
              </a:spcBef>
              <a:buClr>
                <a:schemeClr val="dk1"/>
              </a:buClr>
              <a:buSzPct val="100000"/>
              <a:buFont typeface="Economica"/>
              <a:buNone/>
              <a:defRPr sz="4200">
                <a:solidFill>
                  <a:schemeClr val="dk1"/>
                </a:solidFill>
                <a:latin typeface="Economica"/>
                <a:ea typeface="Economica"/>
                <a:cs typeface="Economica"/>
                <a:sym typeface="Economica"/>
              </a:defRPr>
            </a:lvl1pPr>
            <a:lvl2pPr lvl="1">
              <a:spcBef>
                <a:spcPts val="0"/>
              </a:spcBef>
              <a:buClr>
                <a:schemeClr val="dk1"/>
              </a:buClr>
              <a:buSzPct val="100000"/>
              <a:buFont typeface="Economica"/>
              <a:buNone/>
              <a:defRPr sz="4200">
                <a:solidFill>
                  <a:schemeClr val="dk1"/>
                </a:solidFill>
                <a:latin typeface="Economica"/>
                <a:ea typeface="Economica"/>
                <a:cs typeface="Economica"/>
                <a:sym typeface="Economica"/>
              </a:defRPr>
            </a:lvl2pPr>
            <a:lvl3pPr lvl="2">
              <a:spcBef>
                <a:spcPts val="0"/>
              </a:spcBef>
              <a:buClr>
                <a:schemeClr val="dk1"/>
              </a:buClr>
              <a:buSzPct val="100000"/>
              <a:buFont typeface="Economica"/>
              <a:buNone/>
              <a:defRPr sz="4200">
                <a:solidFill>
                  <a:schemeClr val="dk1"/>
                </a:solidFill>
                <a:latin typeface="Economica"/>
                <a:ea typeface="Economica"/>
                <a:cs typeface="Economica"/>
                <a:sym typeface="Economica"/>
              </a:defRPr>
            </a:lvl3pPr>
            <a:lvl4pPr lvl="3">
              <a:spcBef>
                <a:spcPts val="0"/>
              </a:spcBef>
              <a:buClr>
                <a:schemeClr val="dk1"/>
              </a:buClr>
              <a:buSzPct val="100000"/>
              <a:buFont typeface="Economica"/>
              <a:buNone/>
              <a:defRPr sz="4200">
                <a:solidFill>
                  <a:schemeClr val="dk1"/>
                </a:solidFill>
                <a:latin typeface="Economica"/>
                <a:ea typeface="Economica"/>
                <a:cs typeface="Economica"/>
                <a:sym typeface="Economica"/>
              </a:defRPr>
            </a:lvl4pPr>
            <a:lvl5pPr lvl="4">
              <a:spcBef>
                <a:spcPts val="0"/>
              </a:spcBef>
              <a:buClr>
                <a:schemeClr val="dk1"/>
              </a:buClr>
              <a:buSzPct val="100000"/>
              <a:buFont typeface="Economica"/>
              <a:buNone/>
              <a:defRPr sz="4200">
                <a:solidFill>
                  <a:schemeClr val="dk1"/>
                </a:solidFill>
                <a:latin typeface="Economica"/>
                <a:ea typeface="Economica"/>
                <a:cs typeface="Economica"/>
                <a:sym typeface="Economica"/>
              </a:defRPr>
            </a:lvl5pPr>
            <a:lvl6pPr lvl="5">
              <a:spcBef>
                <a:spcPts val="0"/>
              </a:spcBef>
              <a:buClr>
                <a:schemeClr val="dk1"/>
              </a:buClr>
              <a:buSzPct val="100000"/>
              <a:buFont typeface="Economica"/>
              <a:buNone/>
              <a:defRPr sz="4200">
                <a:solidFill>
                  <a:schemeClr val="dk1"/>
                </a:solidFill>
                <a:latin typeface="Economica"/>
                <a:ea typeface="Economica"/>
                <a:cs typeface="Economica"/>
                <a:sym typeface="Economica"/>
              </a:defRPr>
            </a:lvl6pPr>
            <a:lvl7pPr lvl="6">
              <a:spcBef>
                <a:spcPts val="0"/>
              </a:spcBef>
              <a:buClr>
                <a:schemeClr val="dk1"/>
              </a:buClr>
              <a:buSzPct val="100000"/>
              <a:buFont typeface="Economica"/>
              <a:buNone/>
              <a:defRPr sz="4200">
                <a:solidFill>
                  <a:schemeClr val="dk1"/>
                </a:solidFill>
                <a:latin typeface="Economica"/>
                <a:ea typeface="Economica"/>
                <a:cs typeface="Economica"/>
                <a:sym typeface="Economica"/>
              </a:defRPr>
            </a:lvl7pPr>
            <a:lvl8pPr lvl="7">
              <a:spcBef>
                <a:spcPts val="0"/>
              </a:spcBef>
              <a:buClr>
                <a:schemeClr val="dk1"/>
              </a:buClr>
              <a:buSzPct val="100000"/>
              <a:buFont typeface="Economica"/>
              <a:buNone/>
              <a:defRPr sz="4200">
                <a:solidFill>
                  <a:schemeClr val="dk1"/>
                </a:solidFill>
                <a:latin typeface="Economica"/>
                <a:ea typeface="Economica"/>
                <a:cs typeface="Economica"/>
                <a:sym typeface="Economica"/>
              </a:defRPr>
            </a:lvl8pPr>
            <a:lvl9pPr lvl="8">
              <a:spcBef>
                <a:spcPts val="0"/>
              </a:spcBef>
              <a:buClr>
                <a:schemeClr val="dk1"/>
              </a:buClr>
              <a:buSzPct val="100000"/>
              <a:buFont typeface="Economica"/>
              <a:buNone/>
              <a:defRPr sz="4200">
                <a:solidFill>
                  <a:schemeClr val="dk1"/>
                </a:solidFill>
                <a:latin typeface="Economica"/>
                <a:ea typeface="Economica"/>
                <a:cs typeface="Economica"/>
                <a:sym typeface="Economica"/>
              </a:defRPr>
            </a:lvl9pPr>
          </a:lstStyle>
          <a:p>
            <a:endParaRPr/>
          </a:p>
        </p:txBody>
      </p:sp>
      <p:sp>
        <p:nvSpPr>
          <p:cNvPr id="7" name="Shape 7"/>
          <p:cNvSpPr txBox="1">
            <a:spLocks noGrp="1"/>
          </p:cNvSpPr>
          <p:nvPr>
            <p:ph type="body" idx="1"/>
          </p:nvPr>
        </p:nvSpPr>
        <p:spPr>
          <a:xfrm>
            <a:off x="311700" y="1225225"/>
            <a:ext cx="8520600" cy="3354000"/>
          </a:xfrm>
          <a:prstGeom prst="rect">
            <a:avLst/>
          </a:prstGeom>
          <a:noFill/>
          <a:ln>
            <a:noFill/>
          </a:ln>
        </p:spPr>
        <p:txBody>
          <a:bodyPr lIns="91425" tIns="91425" rIns="91425" bIns="91425" anchor="t" anchorCtr="0"/>
          <a:lstStyle>
            <a:lvl1pPr lvl="0">
              <a:lnSpc>
                <a:spcPct val="115000"/>
              </a:lnSpc>
              <a:spcBef>
                <a:spcPts val="0"/>
              </a:spcBef>
              <a:spcAft>
                <a:spcPts val="1600"/>
              </a:spcAft>
              <a:buClr>
                <a:schemeClr val="dk1"/>
              </a:buClr>
              <a:buSzPct val="100000"/>
              <a:buFont typeface="Open Sans"/>
              <a:defRPr sz="1800">
                <a:solidFill>
                  <a:schemeClr val="dk1"/>
                </a:solidFill>
                <a:latin typeface="Open Sans"/>
                <a:ea typeface="Open Sans"/>
                <a:cs typeface="Open Sans"/>
                <a:sym typeface="Open Sans"/>
              </a:defRPr>
            </a:lvl1pPr>
            <a:lvl2pPr lvl="1">
              <a:lnSpc>
                <a:spcPct val="115000"/>
              </a:lnSpc>
              <a:spcBef>
                <a:spcPts val="0"/>
              </a:spcBef>
              <a:spcAft>
                <a:spcPts val="1600"/>
              </a:spcAft>
              <a:buClr>
                <a:schemeClr val="dk1"/>
              </a:buClr>
              <a:buFont typeface="Open Sans"/>
              <a:defRPr>
                <a:solidFill>
                  <a:schemeClr val="dk1"/>
                </a:solidFill>
                <a:latin typeface="Open Sans"/>
                <a:ea typeface="Open Sans"/>
                <a:cs typeface="Open Sans"/>
                <a:sym typeface="Open Sans"/>
              </a:defRPr>
            </a:lvl2pPr>
            <a:lvl3pPr lvl="2">
              <a:lnSpc>
                <a:spcPct val="115000"/>
              </a:lnSpc>
              <a:spcBef>
                <a:spcPts val="0"/>
              </a:spcBef>
              <a:spcAft>
                <a:spcPts val="1600"/>
              </a:spcAft>
              <a:buClr>
                <a:schemeClr val="dk1"/>
              </a:buClr>
              <a:buFont typeface="Open Sans"/>
              <a:defRPr>
                <a:solidFill>
                  <a:schemeClr val="dk1"/>
                </a:solidFill>
                <a:latin typeface="Open Sans"/>
                <a:ea typeface="Open Sans"/>
                <a:cs typeface="Open Sans"/>
                <a:sym typeface="Open Sans"/>
              </a:defRPr>
            </a:lvl3pPr>
            <a:lvl4pPr lvl="3">
              <a:lnSpc>
                <a:spcPct val="115000"/>
              </a:lnSpc>
              <a:spcBef>
                <a:spcPts val="0"/>
              </a:spcBef>
              <a:spcAft>
                <a:spcPts val="1600"/>
              </a:spcAft>
              <a:buClr>
                <a:schemeClr val="dk1"/>
              </a:buClr>
              <a:buFont typeface="Open Sans"/>
              <a:defRPr>
                <a:solidFill>
                  <a:schemeClr val="dk1"/>
                </a:solidFill>
                <a:latin typeface="Open Sans"/>
                <a:ea typeface="Open Sans"/>
                <a:cs typeface="Open Sans"/>
                <a:sym typeface="Open Sans"/>
              </a:defRPr>
            </a:lvl4pPr>
            <a:lvl5pPr lvl="4">
              <a:lnSpc>
                <a:spcPct val="115000"/>
              </a:lnSpc>
              <a:spcBef>
                <a:spcPts val="0"/>
              </a:spcBef>
              <a:spcAft>
                <a:spcPts val="1600"/>
              </a:spcAft>
              <a:buClr>
                <a:schemeClr val="dk1"/>
              </a:buClr>
              <a:buFont typeface="Open Sans"/>
              <a:defRPr>
                <a:solidFill>
                  <a:schemeClr val="dk1"/>
                </a:solidFill>
                <a:latin typeface="Open Sans"/>
                <a:ea typeface="Open Sans"/>
                <a:cs typeface="Open Sans"/>
                <a:sym typeface="Open Sans"/>
              </a:defRPr>
            </a:lvl5pPr>
            <a:lvl6pPr lvl="5">
              <a:lnSpc>
                <a:spcPct val="115000"/>
              </a:lnSpc>
              <a:spcBef>
                <a:spcPts val="0"/>
              </a:spcBef>
              <a:spcAft>
                <a:spcPts val="1600"/>
              </a:spcAft>
              <a:buClr>
                <a:schemeClr val="dk1"/>
              </a:buClr>
              <a:buFont typeface="Open Sans"/>
              <a:defRPr>
                <a:solidFill>
                  <a:schemeClr val="dk1"/>
                </a:solidFill>
                <a:latin typeface="Open Sans"/>
                <a:ea typeface="Open Sans"/>
                <a:cs typeface="Open Sans"/>
                <a:sym typeface="Open Sans"/>
              </a:defRPr>
            </a:lvl6pPr>
            <a:lvl7pPr lvl="6">
              <a:lnSpc>
                <a:spcPct val="115000"/>
              </a:lnSpc>
              <a:spcBef>
                <a:spcPts val="0"/>
              </a:spcBef>
              <a:spcAft>
                <a:spcPts val="1600"/>
              </a:spcAft>
              <a:buClr>
                <a:schemeClr val="dk1"/>
              </a:buClr>
              <a:buFont typeface="Open Sans"/>
              <a:defRPr>
                <a:solidFill>
                  <a:schemeClr val="dk1"/>
                </a:solidFill>
                <a:latin typeface="Open Sans"/>
                <a:ea typeface="Open Sans"/>
                <a:cs typeface="Open Sans"/>
                <a:sym typeface="Open Sans"/>
              </a:defRPr>
            </a:lvl7pPr>
            <a:lvl8pPr lvl="7">
              <a:lnSpc>
                <a:spcPct val="115000"/>
              </a:lnSpc>
              <a:spcBef>
                <a:spcPts val="0"/>
              </a:spcBef>
              <a:spcAft>
                <a:spcPts val="1600"/>
              </a:spcAft>
              <a:buClr>
                <a:schemeClr val="dk1"/>
              </a:buClr>
              <a:buFont typeface="Open Sans"/>
              <a:defRPr>
                <a:solidFill>
                  <a:schemeClr val="dk1"/>
                </a:solidFill>
                <a:latin typeface="Open Sans"/>
                <a:ea typeface="Open Sans"/>
                <a:cs typeface="Open Sans"/>
                <a:sym typeface="Open Sans"/>
              </a:defRPr>
            </a:lvl8pPr>
            <a:lvl9pPr lvl="8">
              <a:lnSpc>
                <a:spcPct val="115000"/>
              </a:lnSpc>
              <a:spcBef>
                <a:spcPts val="0"/>
              </a:spcBef>
              <a:spcAft>
                <a:spcPts val="1600"/>
              </a:spcAft>
              <a:buClr>
                <a:schemeClr val="dk1"/>
              </a:buClr>
              <a:buFont typeface="Open Sans"/>
              <a:defRPr>
                <a:solidFill>
                  <a:schemeClr val="dk1"/>
                </a:solidFill>
                <a:latin typeface="Open Sans"/>
                <a:ea typeface="Open Sans"/>
                <a:cs typeface="Open Sans"/>
                <a:sym typeface="Open Sans"/>
              </a:defRPr>
            </a:lvl9pPr>
          </a:lstStyle>
          <a:p>
            <a:endParaRPr/>
          </a:p>
        </p:txBody>
      </p:sp>
      <p:sp>
        <p:nvSpPr>
          <p:cNvPr id="8" name="Shape 8"/>
          <p:cNvSpPr txBox="1">
            <a:spLocks noGrp="1"/>
          </p:cNvSpPr>
          <p:nvPr>
            <p:ph type="sldNum" idx="12"/>
          </p:nvPr>
        </p:nvSpPr>
        <p:spPr>
          <a:xfrm>
            <a:off x="8472457" y="4663216"/>
            <a:ext cx="548700" cy="393600"/>
          </a:xfrm>
          <a:prstGeom prst="rect">
            <a:avLst/>
          </a:prstGeom>
          <a:noFill/>
          <a:ln>
            <a:noFill/>
          </a:ln>
        </p:spPr>
        <p:txBody>
          <a:bodyPr lIns="91425" tIns="91425" rIns="91425" bIns="91425" anchor="ctr" anchorCtr="0">
            <a:noAutofit/>
          </a:bodyPr>
          <a:lstStyle/>
          <a:p>
            <a:pPr lvl="0" algn="r">
              <a:spcBef>
                <a:spcPts val="0"/>
              </a:spcBef>
              <a:buNone/>
            </a:pPr>
            <a:fld id="{00000000-1234-1234-1234-123412341234}" type="slidenum">
              <a:rPr lang="en-GB" sz="1000">
                <a:solidFill>
                  <a:schemeClr val="dk1"/>
                </a:solidFill>
                <a:latin typeface="Economica"/>
                <a:ea typeface="Economica"/>
                <a:cs typeface="Economica"/>
                <a:sym typeface="Economica"/>
              </a:rPr>
              <a:t>‹N°›</a:t>
            </a:fld>
            <a:endParaRPr lang="en-GB" sz="1000">
              <a:solidFill>
                <a:schemeClr val="dk1"/>
              </a:solidFill>
              <a:latin typeface="Economica"/>
              <a:ea typeface="Economica"/>
              <a:cs typeface="Economica"/>
              <a:sym typeface="Economica"/>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2" r:id="rId1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11.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3" Type="http://schemas.openxmlformats.org/officeDocument/2006/relationships/hyperlink" Target="La%20photo%20pour%20d&#233;noncer%20notre%20consommation%20et%20nos%20d&#233;chets%20-%20Mille%20et%20une%20vies.mp4" TargetMode="External"/><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image" Target="../media/image20.png"/></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7.xml"/><Relationship Id="rId1" Type="http://schemas.openxmlformats.org/officeDocument/2006/relationships/slideLayout" Target="../slideLayouts/slideLayout12.xml"/><Relationship Id="rId4" Type="http://schemas.openxmlformats.org/officeDocument/2006/relationships/image" Target="../media/image23.png"/></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notesSlide" Target="../notesSlides/notesSlide20.xml"/><Relationship Id="rId1" Type="http://schemas.openxmlformats.org/officeDocument/2006/relationships/slideLayout" Target="../slideLayouts/slideLayout3.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2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1.xml"/><Relationship Id="rId1" Type="http://schemas.openxmlformats.org/officeDocument/2006/relationships/slideLayout" Target="../slideLayouts/slideLayout4.xml"/><Relationship Id="rId4" Type="http://schemas.openxmlformats.org/officeDocument/2006/relationships/image" Target="../media/image32.png"/></Relationships>
</file>

<file path=ppt/slides/_rels/slide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2.xml"/><Relationship Id="rId1" Type="http://schemas.openxmlformats.org/officeDocument/2006/relationships/slideLayout" Target="../slideLayouts/slideLayout8.xml"/><Relationship Id="rId4" Type="http://schemas.openxmlformats.org/officeDocument/2006/relationships/image" Target="../media/image34.jpg"/></Relationships>
</file>

<file path=ppt/slides/_rels/slide23.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23.xml"/><Relationship Id="rId1" Type="http://schemas.openxmlformats.org/officeDocument/2006/relationships/slideLayout" Target="../slideLayouts/slideLayout13.xml"/><Relationship Id="rId4" Type="http://schemas.openxmlformats.org/officeDocument/2006/relationships/image" Target="../media/image36.jpg"/></Relationships>
</file>

<file path=ppt/slides/_rels/slide24.xml.rels><?xml version="1.0" encoding="UTF-8" standalone="yes"?>
<Relationships xmlns="http://schemas.openxmlformats.org/package/2006/relationships"><Relationship Id="rId8" Type="http://schemas.openxmlformats.org/officeDocument/2006/relationships/image" Target="../media/image42.png"/><Relationship Id="rId13" Type="http://schemas.openxmlformats.org/officeDocument/2006/relationships/image" Target="../media/image47.png"/><Relationship Id="rId18" Type="http://schemas.openxmlformats.org/officeDocument/2006/relationships/image" Target="../media/image52.png"/><Relationship Id="rId3" Type="http://schemas.openxmlformats.org/officeDocument/2006/relationships/image" Target="../media/image37.png"/><Relationship Id="rId7" Type="http://schemas.openxmlformats.org/officeDocument/2006/relationships/image" Target="../media/image41.png"/><Relationship Id="rId12" Type="http://schemas.openxmlformats.org/officeDocument/2006/relationships/image" Target="../media/image46.png"/><Relationship Id="rId17" Type="http://schemas.openxmlformats.org/officeDocument/2006/relationships/image" Target="../media/image51.png"/><Relationship Id="rId2" Type="http://schemas.openxmlformats.org/officeDocument/2006/relationships/notesSlide" Target="../notesSlides/notesSlide24.xml"/><Relationship Id="rId16" Type="http://schemas.openxmlformats.org/officeDocument/2006/relationships/image" Target="../media/image50.png"/><Relationship Id="rId20" Type="http://schemas.openxmlformats.org/officeDocument/2006/relationships/image" Target="../media/image54.png"/><Relationship Id="rId1" Type="http://schemas.openxmlformats.org/officeDocument/2006/relationships/slideLayout" Target="../slideLayouts/slideLayout4.xml"/><Relationship Id="rId6" Type="http://schemas.openxmlformats.org/officeDocument/2006/relationships/image" Target="../media/image40.png"/><Relationship Id="rId11" Type="http://schemas.openxmlformats.org/officeDocument/2006/relationships/image" Target="../media/image45.png"/><Relationship Id="rId5" Type="http://schemas.openxmlformats.org/officeDocument/2006/relationships/image" Target="../media/image39.png"/><Relationship Id="rId15" Type="http://schemas.openxmlformats.org/officeDocument/2006/relationships/image" Target="../media/image49.png"/><Relationship Id="rId10" Type="http://schemas.openxmlformats.org/officeDocument/2006/relationships/image" Target="../media/image44.png"/><Relationship Id="rId19" Type="http://schemas.openxmlformats.org/officeDocument/2006/relationships/image" Target="../media/image53.png"/><Relationship Id="rId4" Type="http://schemas.openxmlformats.org/officeDocument/2006/relationships/image" Target="../media/image38.png"/><Relationship Id="rId9" Type="http://schemas.openxmlformats.org/officeDocument/2006/relationships/image" Target="../media/image43.png"/><Relationship Id="rId14" Type="http://schemas.openxmlformats.org/officeDocument/2006/relationships/image" Target="../media/image48.png"/></Relationships>
</file>

<file path=ppt/slides/_rels/slide25.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3" Type="http://schemas.openxmlformats.org/officeDocument/2006/relationships/image" Target="../media/image56.png"/><Relationship Id="rId7" Type="http://schemas.openxmlformats.org/officeDocument/2006/relationships/image" Target="../media/image60.png"/><Relationship Id="rId2" Type="http://schemas.openxmlformats.org/officeDocument/2006/relationships/notesSlide" Target="../notesSlides/notesSlide26.xml"/><Relationship Id="rId1" Type="http://schemas.openxmlformats.org/officeDocument/2006/relationships/slideLayout" Target="../slideLayouts/slideLayout4.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57.png"/></Relationships>
</file>

<file path=ppt/slides/_rels/slide27.xml.rels><?xml version="1.0" encoding="UTF-8" standalone="yes"?>
<Relationships xmlns="http://schemas.openxmlformats.org/package/2006/relationships"><Relationship Id="rId8" Type="http://schemas.openxmlformats.org/officeDocument/2006/relationships/image" Target="../media/image65.png"/><Relationship Id="rId3" Type="http://schemas.openxmlformats.org/officeDocument/2006/relationships/image" Target="../media/image60.png"/><Relationship Id="rId7" Type="http://schemas.openxmlformats.org/officeDocument/2006/relationships/image" Target="../media/image64.png"/><Relationship Id="rId2" Type="http://schemas.openxmlformats.org/officeDocument/2006/relationships/notesSlide" Target="../notesSlides/notesSlide27.xml"/><Relationship Id="rId1" Type="http://schemas.openxmlformats.org/officeDocument/2006/relationships/slideLayout" Target="../slideLayouts/slideLayout4.xml"/><Relationship Id="rId6" Type="http://schemas.openxmlformats.org/officeDocument/2006/relationships/image" Target="../media/image63.png"/><Relationship Id="rId5" Type="http://schemas.openxmlformats.org/officeDocument/2006/relationships/image" Target="../media/image62.png"/><Relationship Id="rId4" Type="http://schemas.openxmlformats.org/officeDocument/2006/relationships/image" Target="../media/image61.png"/><Relationship Id="rId9" Type="http://schemas.openxmlformats.org/officeDocument/2006/relationships/image" Target="../media/image66.png"/></Relationships>
</file>

<file path=ppt/slides/_rels/slide28.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28.xml"/><Relationship Id="rId1" Type="http://schemas.openxmlformats.org/officeDocument/2006/relationships/slideLayout" Target="../slideLayouts/slideLayout4.xml"/><Relationship Id="rId4" Type="http://schemas.openxmlformats.org/officeDocument/2006/relationships/image" Target="../media/image68.jpg"/></Relationships>
</file>

<file path=ppt/slides/_rels/slide29.xml.rels><?xml version="1.0" encoding="UTF-8" standalone="yes"?>
<Relationships xmlns="http://schemas.openxmlformats.org/package/2006/relationships"><Relationship Id="rId8" Type="http://schemas.openxmlformats.org/officeDocument/2006/relationships/image" Target="../media/image74.png"/><Relationship Id="rId13" Type="http://schemas.openxmlformats.org/officeDocument/2006/relationships/image" Target="../media/image79.png"/><Relationship Id="rId18" Type="http://schemas.openxmlformats.org/officeDocument/2006/relationships/image" Target="../media/image84.png"/><Relationship Id="rId3" Type="http://schemas.openxmlformats.org/officeDocument/2006/relationships/image" Target="../media/image69.png"/><Relationship Id="rId21" Type="http://schemas.openxmlformats.org/officeDocument/2006/relationships/image" Target="../media/image87.png"/><Relationship Id="rId7" Type="http://schemas.openxmlformats.org/officeDocument/2006/relationships/image" Target="../media/image73.png"/><Relationship Id="rId12" Type="http://schemas.openxmlformats.org/officeDocument/2006/relationships/image" Target="../media/image78.png"/><Relationship Id="rId17" Type="http://schemas.openxmlformats.org/officeDocument/2006/relationships/image" Target="../media/image83.png"/><Relationship Id="rId2" Type="http://schemas.openxmlformats.org/officeDocument/2006/relationships/notesSlide" Target="../notesSlides/notesSlide29.xml"/><Relationship Id="rId16" Type="http://schemas.openxmlformats.org/officeDocument/2006/relationships/image" Target="../media/image82.png"/><Relationship Id="rId20" Type="http://schemas.openxmlformats.org/officeDocument/2006/relationships/image" Target="../media/image86.png"/><Relationship Id="rId1" Type="http://schemas.openxmlformats.org/officeDocument/2006/relationships/slideLayout" Target="../slideLayouts/slideLayout4.xml"/><Relationship Id="rId6" Type="http://schemas.openxmlformats.org/officeDocument/2006/relationships/image" Target="../media/image72.png"/><Relationship Id="rId11" Type="http://schemas.openxmlformats.org/officeDocument/2006/relationships/image" Target="../media/image77.png"/><Relationship Id="rId5" Type="http://schemas.openxmlformats.org/officeDocument/2006/relationships/image" Target="../media/image71.png"/><Relationship Id="rId15" Type="http://schemas.openxmlformats.org/officeDocument/2006/relationships/image" Target="../media/image81.png"/><Relationship Id="rId10" Type="http://schemas.openxmlformats.org/officeDocument/2006/relationships/image" Target="../media/image76.png"/><Relationship Id="rId19" Type="http://schemas.openxmlformats.org/officeDocument/2006/relationships/image" Target="../media/image85.png"/><Relationship Id="rId4" Type="http://schemas.openxmlformats.org/officeDocument/2006/relationships/image" Target="../media/image70.png"/><Relationship Id="rId9" Type="http://schemas.openxmlformats.org/officeDocument/2006/relationships/image" Target="../media/image75.png"/><Relationship Id="rId14" Type="http://schemas.openxmlformats.org/officeDocument/2006/relationships/image" Target="../media/image80.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3" Type="http://schemas.openxmlformats.org/officeDocument/2006/relationships/image" Target="../media/image88.png"/><Relationship Id="rId7" Type="http://schemas.openxmlformats.org/officeDocument/2006/relationships/image" Target="../media/image84.png"/><Relationship Id="rId2" Type="http://schemas.openxmlformats.org/officeDocument/2006/relationships/notesSlide" Target="../notesSlides/notesSlide30.xml"/><Relationship Id="rId1" Type="http://schemas.openxmlformats.org/officeDocument/2006/relationships/slideLayout" Target="../slideLayouts/slideLayout4.xml"/><Relationship Id="rId6" Type="http://schemas.openxmlformats.org/officeDocument/2006/relationships/image" Target="../media/image90.png"/><Relationship Id="rId5" Type="http://schemas.openxmlformats.org/officeDocument/2006/relationships/image" Target="../media/image89.png"/><Relationship Id="rId4" Type="http://schemas.openxmlformats.org/officeDocument/2006/relationships/image" Target="../media/image49.png"/></Relationships>
</file>

<file path=ppt/slides/_rels/slide31.xml.rels><?xml version="1.0" encoding="UTF-8" standalone="yes"?>
<Relationships xmlns="http://schemas.openxmlformats.org/package/2006/relationships"><Relationship Id="rId3" Type="http://schemas.openxmlformats.org/officeDocument/2006/relationships/image" Target="../media/image91.png"/><Relationship Id="rId7" Type="http://schemas.openxmlformats.org/officeDocument/2006/relationships/image" Target="../media/image94.png"/><Relationship Id="rId2" Type="http://schemas.openxmlformats.org/officeDocument/2006/relationships/notesSlide" Target="../notesSlides/notesSlide31.xml"/><Relationship Id="rId1" Type="http://schemas.openxmlformats.org/officeDocument/2006/relationships/slideLayout" Target="../slideLayouts/slideLayout4.xml"/><Relationship Id="rId6" Type="http://schemas.openxmlformats.org/officeDocument/2006/relationships/image" Target="../media/image44.png"/><Relationship Id="rId5" Type="http://schemas.openxmlformats.org/officeDocument/2006/relationships/image" Target="../media/image93.png"/><Relationship Id="rId4" Type="http://schemas.openxmlformats.org/officeDocument/2006/relationships/image" Target="../media/image92.png"/></Relationships>
</file>

<file path=ppt/slides/_rels/slide32.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32.xml"/><Relationship Id="rId1" Type="http://schemas.openxmlformats.org/officeDocument/2006/relationships/slideLayout" Target="../slideLayouts/slideLayout4.xml"/><Relationship Id="rId6" Type="http://schemas.openxmlformats.org/officeDocument/2006/relationships/image" Target="../media/image98.png"/><Relationship Id="rId5" Type="http://schemas.openxmlformats.org/officeDocument/2006/relationships/image" Target="../media/image97.png"/><Relationship Id="rId4" Type="http://schemas.openxmlformats.org/officeDocument/2006/relationships/image" Target="../media/image96.png"/></Relationships>
</file>

<file path=ppt/slides/_rels/slide33.xml.rels><?xml version="1.0" encoding="UTF-8" standalone="yes"?>
<Relationships xmlns="http://schemas.openxmlformats.org/package/2006/relationships"><Relationship Id="rId8" Type="http://schemas.openxmlformats.org/officeDocument/2006/relationships/image" Target="../media/image104.png"/><Relationship Id="rId3" Type="http://schemas.openxmlformats.org/officeDocument/2006/relationships/image" Target="../media/image99.png"/><Relationship Id="rId7" Type="http://schemas.openxmlformats.org/officeDocument/2006/relationships/image" Target="../media/image103.png"/><Relationship Id="rId2" Type="http://schemas.openxmlformats.org/officeDocument/2006/relationships/notesSlide" Target="../notesSlides/notesSlide33.xml"/><Relationship Id="rId1" Type="http://schemas.openxmlformats.org/officeDocument/2006/relationships/slideLayout" Target="../slideLayouts/slideLayout4.xml"/><Relationship Id="rId6" Type="http://schemas.openxmlformats.org/officeDocument/2006/relationships/image" Target="../media/image102.png"/><Relationship Id="rId11" Type="http://schemas.openxmlformats.org/officeDocument/2006/relationships/image" Target="../media/image107.png"/><Relationship Id="rId5" Type="http://schemas.openxmlformats.org/officeDocument/2006/relationships/image" Target="../media/image101.png"/><Relationship Id="rId10" Type="http://schemas.openxmlformats.org/officeDocument/2006/relationships/image" Target="../media/image106.png"/><Relationship Id="rId4" Type="http://schemas.openxmlformats.org/officeDocument/2006/relationships/image" Target="../media/image100.png"/><Relationship Id="rId9" Type="http://schemas.openxmlformats.org/officeDocument/2006/relationships/image" Target="../media/image105.png"/></Relationships>
</file>

<file path=ppt/slides/_rels/slide34.xml.rels><?xml version="1.0" encoding="UTF-8" standalone="yes"?>
<Relationships xmlns="http://schemas.openxmlformats.org/package/2006/relationships"><Relationship Id="rId8" Type="http://schemas.openxmlformats.org/officeDocument/2006/relationships/image" Target="../media/image113.png"/><Relationship Id="rId13" Type="http://schemas.openxmlformats.org/officeDocument/2006/relationships/image" Target="../media/image118.png"/><Relationship Id="rId18" Type="http://schemas.openxmlformats.org/officeDocument/2006/relationships/image" Target="../media/image123.png"/><Relationship Id="rId3" Type="http://schemas.openxmlformats.org/officeDocument/2006/relationships/image" Target="../media/image108.png"/><Relationship Id="rId7" Type="http://schemas.openxmlformats.org/officeDocument/2006/relationships/image" Target="../media/image112.png"/><Relationship Id="rId12" Type="http://schemas.openxmlformats.org/officeDocument/2006/relationships/image" Target="../media/image117.png"/><Relationship Id="rId17" Type="http://schemas.openxmlformats.org/officeDocument/2006/relationships/image" Target="../media/image122.png"/><Relationship Id="rId2" Type="http://schemas.openxmlformats.org/officeDocument/2006/relationships/notesSlide" Target="../notesSlides/notesSlide34.xml"/><Relationship Id="rId16" Type="http://schemas.openxmlformats.org/officeDocument/2006/relationships/image" Target="../media/image121.png"/><Relationship Id="rId20" Type="http://schemas.openxmlformats.org/officeDocument/2006/relationships/image" Target="../media/image125.png"/><Relationship Id="rId1" Type="http://schemas.openxmlformats.org/officeDocument/2006/relationships/slideLayout" Target="../slideLayouts/slideLayout4.xml"/><Relationship Id="rId6" Type="http://schemas.openxmlformats.org/officeDocument/2006/relationships/image" Target="../media/image111.png"/><Relationship Id="rId11" Type="http://schemas.openxmlformats.org/officeDocument/2006/relationships/image" Target="../media/image116.png"/><Relationship Id="rId5" Type="http://schemas.openxmlformats.org/officeDocument/2006/relationships/image" Target="../media/image110.png"/><Relationship Id="rId15" Type="http://schemas.openxmlformats.org/officeDocument/2006/relationships/image" Target="../media/image120.png"/><Relationship Id="rId10" Type="http://schemas.openxmlformats.org/officeDocument/2006/relationships/image" Target="../media/image115.png"/><Relationship Id="rId19" Type="http://schemas.openxmlformats.org/officeDocument/2006/relationships/image" Target="../media/image124.png"/><Relationship Id="rId4" Type="http://schemas.openxmlformats.org/officeDocument/2006/relationships/image" Target="../media/image109.png"/><Relationship Id="rId9" Type="http://schemas.openxmlformats.org/officeDocument/2006/relationships/image" Target="../media/image114.png"/><Relationship Id="rId14" Type="http://schemas.openxmlformats.org/officeDocument/2006/relationships/image" Target="../media/image119.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notesSlide" Target="../notesSlides/notesSlide36.xml"/><Relationship Id="rId1" Type="http://schemas.openxmlformats.org/officeDocument/2006/relationships/slideLayout" Target="../slideLayouts/slideLayout4.xml"/><Relationship Id="rId5" Type="http://schemas.openxmlformats.org/officeDocument/2006/relationships/image" Target="../media/image128.png"/><Relationship Id="rId4" Type="http://schemas.openxmlformats.org/officeDocument/2006/relationships/image" Target="../media/image127.png"/></Relationships>
</file>

<file path=ppt/slides/_rels/slide37.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notesSlide" Target="../notesSlides/notesSlide37.xml"/><Relationship Id="rId1" Type="http://schemas.openxmlformats.org/officeDocument/2006/relationships/slideLayout" Target="../slideLayouts/slideLayout4.xml"/><Relationship Id="rId4" Type="http://schemas.openxmlformats.org/officeDocument/2006/relationships/image" Target="../media/image130.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131.jpeg"/><Relationship Id="rId2" Type="http://schemas.openxmlformats.org/officeDocument/2006/relationships/notesSlide" Target="../notesSlides/notesSlide39.xml"/><Relationship Id="rId1" Type="http://schemas.openxmlformats.org/officeDocument/2006/relationships/slideLayout" Target="../slideLayouts/slideLayout3.xml"/><Relationship Id="rId6" Type="http://schemas.openxmlformats.org/officeDocument/2006/relationships/image" Target="../media/image134.JPG"/><Relationship Id="rId5" Type="http://schemas.openxmlformats.org/officeDocument/2006/relationships/image" Target="../media/image133.jpeg"/><Relationship Id="rId4" Type="http://schemas.openxmlformats.org/officeDocument/2006/relationships/image" Target="../media/image132.jpeg"/></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40.xml.rels><?xml version="1.0" encoding="UTF-8" standalone="yes"?>
<Relationships xmlns="http://schemas.openxmlformats.org/package/2006/relationships"><Relationship Id="rId3" Type="http://schemas.openxmlformats.org/officeDocument/2006/relationships/image" Target="../media/image131.jpeg"/><Relationship Id="rId2" Type="http://schemas.openxmlformats.org/officeDocument/2006/relationships/notesSlide" Target="../notesSlides/notesSlide40.xml"/><Relationship Id="rId1" Type="http://schemas.openxmlformats.org/officeDocument/2006/relationships/slideLayout" Target="../slideLayouts/slideLayout3.xml"/><Relationship Id="rId5" Type="http://schemas.openxmlformats.org/officeDocument/2006/relationships/image" Target="../media/image136.png"/><Relationship Id="rId4" Type="http://schemas.openxmlformats.org/officeDocument/2006/relationships/image" Target="../media/image135.jpeg"/></Relationships>
</file>

<file path=ppt/slides/_rels/slide41.xml.rels><?xml version="1.0" encoding="UTF-8" standalone="yes"?>
<Relationships xmlns="http://schemas.openxmlformats.org/package/2006/relationships"><Relationship Id="rId3" Type="http://schemas.openxmlformats.org/officeDocument/2006/relationships/image" Target="../media/image136.png"/><Relationship Id="rId2" Type="http://schemas.openxmlformats.org/officeDocument/2006/relationships/notesSlide" Target="../notesSlides/notesSlide41.xml"/><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8" Type="http://schemas.openxmlformats.org/officeDocument/2006/relationships/image" Target="../media/image142.png"/><Relationship Id="rId13" Type="http://schemas.openxmlformats.org/officeDocument/2006/relationships/image" Target="../media/image147.png"/><Relationship Id="rId18" Type="http://schemas.openxmlformats.org/officeDocument/2006/relationships/image" Target="../media/image152.png"/><Relationship Id="rId3" Type="http://schemas.openxmlformats.org/officeDocument/2006/relationships/image" Target="../media/image137.png"/><Relationship Id="rId7" Type="http://schemas.openxmlformats.org/officeDocument/2006/relationships/image" Target="../media/image141.png"/><Relationship Id="rId12" Type="http://schemas.openxmlformats.org/officeDocument/2006/relationships/image" Target="../media/image146.png"/><Relationship Id="rId17" Type="http://schemas.openxmlformats.org/officeDocument/2006/relationships/image" Target="../media/image151.png"/><Relationship Id="rId2" Type="http://schemas.openxmlformats.org/officeDocument/2006/relationships/notesSlide" Target="../notesSlides/notesSlide43.xml"/><Relationship Id="rId16" Type="http://schemas.openxmlformats.org/officeDocument/2006/relationships/image" Target="../media/image150.png"/><Relationship Id="rId1" Type="http://schemas.openxmlformats.org/officeDocument/2006/relationships/slideLayout" Target="../slideLayouts/slideLayout4.xml"/><Relationship Id="rId6" Type="http://schemas.openxmlformats.org/officeDocument/2006/relationships/image" Target="../media/image140.png"/><Relationship Id="rId11" Type="http://schemas.openxmlformats.org/officeDocument/2006/relationships/image" Target="../media/image145.png"/><Relationship Id="rId5" Type="http://schemas.openxmlformats.org/officeDocument/2006/relationships/image" Target="../media/image139.png"/><Relationship Id="rId15" Type="http://schemas.openxmlformats.org/officeDocument/2006/relationships/image" Target="../media/image149.png"/><Relationship Id="rId10" Type="http://schemas.openxmlformats.org/officeDocument/2006/relationships/image" Target="../media/image144.png"/><Relationship Id="rId4" Type="http://schemas.openxmlformats.org/officeDocument/2006/relationships/image" Target="../media/image138.png"/><Relationship Id="rId9" Type="http://schemas.openxmlformats.org/officeDocument/2006/relationships/image" Target="../media/image143.png"/><Relationship Id="rId14" Type="http://schemas.openxmlformats.org/officeDocument/2006/relationships/image" Target="../media/image148.png"/></Relationships>
</file>

<file path=ppt/slides/_rels/slide44.xml.rels><?xml version="1.0" encoding="UTF-8" standalone="yes"?>
<Relationships xmlns="http://schemas.openxmlformats.org/package/2006/relationships"><Relationship Id="rId8" Type="http://schemas.openxmlformats.org/officeDocument/2006/relationships/image" Target="../media/image156.png"/><Relationship Id="rId3" Type="http://schemas.openxmlformats.org/officeDocument/2006/relationships/image" Target="../media/image153.png"/><Relationship Id="rId7" Type="http://schemas.openxmlformats.org/officeDocument/2006/relationships/image" Target="../media/image155.png"/><Relationship Id="rId2" Type="http://schemas.openxmlformats.org/officeDocument/2006/relationships/notesSlide" Target="../notesSlides/notesSlide44.xml"/><Relationship Id="rId1" Type="http://schemas.openxmlformats.org/officeDocument/2006/relationships/slideLayout" Target="../slideLayouts/slideLayout4.xml"/><Relationship Id="rId6" Type="http://schemas.openxmlformats.org/officeDocument/2006/relationships/image" Target="../media/image144.png"/><Relationship Id="rId11" Type="http://schemas.openxmlformats.org/officeDocument/2006/relationships/image" Target="../media/image152.png"/><Relationship Id="rId5" Type="http://schemas.openxmlformats.org/officeDocument/2006/relationships/image" Target="../media/image146.png"/><Relationship Id="rId10" Type="http://schemas.openxmlformats.org/officeDocument/2006/relationships/image" Target="../media/image158.png"/><Relationship Id="rId4" Type="http://schemas.openxmlformats.org/officeDocument/2006/relationships/image" Target="../media/image154.png"/><Relationship Id="rId9" Type="http://schemas.openxmlformats.org/officeDocument/2006/relationships/image" Target="../media/image157.png"/></Relationships>
</file>

<file path=ppt/slides/_rels/slide45.xml.rels><?xml version="1.0" encoding="UTF-8" standalone="yes"?>
<Relationships xmlns="http://schemas.openxmlformats.org/package/2006/relationships"><Relationship Id="rId8" Type="http://schemas.openxmlformats.org/officeDocument/2006/relationships/image" Target="../media/image160.png"/><Relationship Id="rId3" Type="http://schemas.openxmlformats.org/officeDocument/2006/relationships/image" Target="../media/image146.png"/><Relationship Id="rId7" Type="http://schemas.openxmlformats.org/officeDocument/2006/relationships/image" Target="../media/image159.png"/><Relationship Id="rId2" Type="http://schemas.openxmlformats.org/officeDocument/2006/relationships/notesSlide" Target="../notesSlides/notesSlide45.xml"/><Relationship Id="rId1" Type="http://schemas.openxmlformats.org/officeDocument/2006/relationships/slideLayout" Target="../slideLayouts/slideLayout4.xml"/><Relationship Id="rId6" Type="http://schemas.openxmlformats.org/officeDocument/2006/relationships/image" Target="../media/image94.png"/><Relationship Id="rId5" Type="http://schemas.openxmlformats.org/officeDocument/2006/relationships/image" Target="../media/image89.png"/><Relationship Id="rId4" Type="http://schemas.openxmlformats.org/officeDocument/2006/relationships/image" Target="../media/image156.png"/></Relationships>
</file>

<file path=ppt/slides/_rels/slide46.xml.rels><?xml version="1.0" encoding="UTF-8" standalone="yes"?>
<Relationships xmlns="http://schemas.openxmlformats.org/package/2006/relationships"><Relationship Id="rId3" Type="http://schemas.openxmlformats.org/officeDocument/2006/relationships/image" Target="../media/image161.jpeg"/><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14.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g"/></Relationships>
</file>

<file path=ppt/slides/_rels/slide8.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9"/>
        <p:cNvGrpSpPr/>
        <p:nvPr/>
      </p:nvGrpSpPr>
      <p:grpSpPr>
        <a:xfrm>
          <a:off x="0" y="0"/>
          <a:ext cx="0" cy="0"/>
          <a:chOff x="0" y="0"/>
          <a:chExt cx="0" cy="0"/>
        </a:xfrm>
      </p:grpSpPr>
      <p:sp>
        <p:nvSpPr>
          <p:cNvPr id="70" name="Shape 70"/>
          <p:cNvSpPr txBox="1">
            <a:spLocks noGrp="1"/>
          </p:cNvSpPr>
          <p:nvPr>
            <p:ph type="ctrTitle"/>
          </p:nvPr>
        </p:nvSpPr>
        <p:spPr>
          <a:xfrm>
            <a:off x="3044700" y="1444255"/>
            <a:ext cx="3054600" cy="1537199"/>
          </a:xfrm>
          <a:prstGeom prst="rect">
            <a:avLst/>
          </a:prstGeom>
        </p:spPr>
        <p:txBody>
          <a:bodyPr lIns="91425" tIns="91425" rIns="91425" bIns="91425" anchor="b" anchorCtr="0">
            <a:noAutofit/>
          </a:bodyPr>
          <a:lstStyle/>
          <a:p>
            <a:pPr lvl="0">
              <a:spcBef>
                <a:spcPts val="0"/>
              </a:spcBef>
              <a:buNone/>
            </a:pPr>
            <a:r>
              <a:rPr lang="en-GB" sz="5000" dirty="0" err="1"/>
              <a:t>Découvrez</a:t>
            </a:r>
            <a:r>
              <a:rPr lang="en-GB" sz="5000" dirty="0"/>
              <a:t> le</a:t>
            </a:r>
          </a:p>
          <a:p>
            <a:pPr lvl="0">
              <a:spcBef>
                <a:spcPts val="0"/>
              </a:spcBef>
              <a:buNone/>
            </a:pPr>
            <a:r>
              <a:rPr lang="en-GB" sz="5000" b="1" dirty="0"/>
              <a:t>ZERO DECHET</a:t>
            </a:r>
          </a:p>
        </p:txBody>
      </p:sp>
      <p:sp>
        <p:nvSpPr>
          <p:cNvPr id="71" name="Shape 71"/>
          <p:cNvSpPr txBox="1">
            <a:spLocks noGrp="1"/>
          </p:cNvSpPr>
          <p:nvPr>
            <p:ph type="subTitle" idx="1"/>
          </p:nvPr>
        </p:nvSpPr>
        <p:spPr>
          <a:xfrm>
            <a:off x="3044700" y="3116580"/>
            <a:ext cx="3054600" cy="701400"/>
          </a:xfrm>
          <a:prstGeom prst="rect">
            <a:avLst/>
          </a:prstGeom>
        </p:spPr>
        <p:txBody>
          <a:bodyPr lIns="91425" tIns="91425" rIns="91425" bIns="91425" anchor="t" anchorCtr="0">
            <a:noAutofit/>
          </a:bodyPr>
          <a:lstStyle/>
          <a:p>
            <a:pPr lvl="0">
              <a:spcBef>
                <a:spcPts val="0"/>
              </a:spcBef>
              <a:buNone/>
            </a:pPr>
            <a:r>
              <a:rPr lang="en-GB"/>
              <a:t>Par où (bien) commencer ?</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31640" y="303498"/>
            <a:ext cx="6480720" cy="4320480"/>
          </a:xfrm>
          <a:prstGeom prst="rect">
            <a:avLst/>
          </a:prstGeom>
        </p:spPr>
      </p:pic>
    </p:spTree>
    <p:extLst>
      <p:ext uri="{BB962C8B-B14F-4D97-AF65-F5344CB8AC3E}">
        <p14:creationId xmlns:p14="http://schemas.microsoft.com/office/powerpoint/2010/main" val="215589355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23629" y="519522"/>
            <a:ext cx="6660335" cy="4118307"/>
          </a:xfrm>
          <a:prstGeom prst="rect">
            <a:avLst/>
          </a:prstGeom>
        </p:spPr>
      </p:pic>
      <p:sp>
        <p:nvSpPr>
          <p:cNvPr id="2" name="Rectangle 1"/>
          <p:cNvSpPr/>
          <p:nvPr/>
        </p:nvSpPr>
        <p:spPr>
          <a:xfrm>
            <a:off x="1223628" y="4637829"/>
            <a:ext cx="5944256" cy="253916"/>
          </a:xfrm>
          <a:prstGeom prst="rect">
            <a:avLst/>
          </a:prstGeom>
        </p:spPr>
        <p:txBody>
          <a:bodyPr wrap="none">
            <a:spAutoFit/>
          </a:bodyPr>
          <a:lstStyle/>
          <a:p>
            <a:r>
              <a:rPr lang="fr-FR" sz="1050" dirty="0"/>
              <a:t>Cadmium, Mercure, Plomb, Cuivre, Etain , PVC, Chrome, Béryllium, Retardateurs de flammes ...</a:t>
            </a:r>
          </a:p>
        </p:txBody>
      </p:sp>
    </p:spTree>
    <p:extLst>
      <p:ext uri="{BB962C8B-B14F-4D97-AF65-F5344CB8AC3E}">
        <p14:creationId xmlns:p14="http://schemas.microsoft.com/office/powerpoint/2010/main" val="357061790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43466" y="519522"/>
            <a:ext cx="6220659" cy="4118307"/>
          </a:xfrm>
          <a:prstGeom prst="rect">
            <a:avLst/>
          </a:prstGeom>
        </p:spPr>
      </p:pic>
    </p:spTree>
    <p:extLst>
      <p:ext uri="{BB962C8B-B14F-4D97-AF65-F5344CB8AC3E}">
        <p14:creationId xmlns:p14="http://schemas.microsoft.com/office/powerpoint/2010/main" val="105987983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544108" y="4731990"/>
            <a:ext cx="2037737" cy="253916"/>
          </a:xfrm>
          <a:prstGeom prst="rect">
            <a:avLst/>
          </a:prstGeom>
        </p:spPr>
        <p:txBody>
          <a:bodyPr wrap="none">
            <a:spAutoFit/>
          </a:bodyPr>
          <a:lstStyle/>
          <a:p>
            <a:r>
              <a:rPr lang="fr-FR" sz="1050" i="1"/>
              <a:t>© </a:t>
            </a:r>
            <a:r>
              <a:rPr lang="fr-FR" sz="1050" dirty="0" err="1"/>
              <a:t>Mário</a:t>
            </a:r>
            <a:r>
              <a:rPr lang="fr-FR" sz="1050" dirty="0"/>
              <a:t> </a:t>
            </a:r>
            <a:r>
              <a:rPr lang="fr-FR" sz="1050" dirty="0" err="1"/>
              <a:t>Macilau</a:t>
            </a:r>
            <a:r>
              <a:rPr lang="fr-FR" sz="1050" dirty="0"/>
              <a:t>, </a:t>
            </a:r>
            <a:r>
              <a:rPr lang="fr-FR" sz="1050" i="1" dirty="0"/>
              <a:t>Profit Corner.</a:t>
            </a:r>
            <a:endParaRPr lang="fr-FR" sz="1050" dirty="0"/>
          </a:p>
        </p:txBody>
      </p:sp>
      <p:pic>
        <p:nvPicPr>
          <p:cNvPr id="5" name="Imag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77634" y="412860"/>
            <a:ext cx="6534726" cy="4353761"/>
          </a:xfrm>
          <a:prstGeom prst="rect">
            <a:avLst/>
          </a:prstGeom>
        </p:spPr>
      </p:pic>
    </p:spTree>
    <p:extLst>
      <p:ext uri="{BB962C8B-B14F-4D97-AF65-F5344CB8AC3E}">
        <p14:creationId xmlns:p14="http://schemas.microsoft.com/office/powerpoint/2010/main" val="86957647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0" name="Shape 100"/>
          <p:cNvSpPr/>
          <p:nvPr/>
        </p:nvSpPr>
        <p:spPr>
          <a:xfrm>
            <a:off x="0" y="0"/>
            <a:ext cx="4409700" cy="5143500"/>
          </a:xfrm>
          <a:prstGeom prst="rect">
            <a:avLst/>
          </a:prstGeom>
          <a:solidFill>
            <a:schemeClr val="lt2"/>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01" name="Shape 101"/>
          <p:cNvSpPr txBox="1">
            <a:spLocks noGrp="1"/>
          </p:cNvSpPr>
          <p:nvPr>
            <p:ph type="body" idx="4294967295"/>
          </p:nvPr>
        </p:nvSpPr>
        <p:spPr>
          <a:xfrm>
            <a:off x="227150" y="1107977"/>
            <a:ext cx="3837000" cy="2948700"/>
          </a:xfrm>
          <a:prstGeom prst="rect">
            <a:avLst/>
          </a:prstGeom>
        </p:spPr>
        <p:txBody>
          <a:bodyPr lIns="91425" tIns="91425" rIns="91425" bIns="91425" anchor="t" anchorCtr="0">
            <a:noAutofit/>
          </a:bodyPr>
          <a:lstStyle/>
          <a:p>
            <a:pPr lvl="0" algn="ctr" rtl="0">
              <a:lnSpc>
                <a:spcPct val="100000"/>
              </a:lnSpc>
              <a:spcBef>
                <a:spcPts val="0"/>
              </a:spcBef>
              <a:spcAft>
                <a:spcPts val="0"/>
              </a:spcAft>
              <a:buNone/>
            </a:pPr>
            <a:r>
              <a:rPr lang="en-GB" sz="3600">
                <a:solidFill>
                  <a:srgbClr val="FFFFFF"/>
                </a:solidFill>
                <a:latin typeface="Economica"/>
                <a:ea typeface="Economica"/>
                <a:cs typeface="Economica"/>
                <a:sym typeface="Economica"/>
              </a:rPr>
              <a:t>Seulement</a:t>
            </a:r>
          </a:p>
          <a:p>
            <a:pPr lvl="0" algn="ctr" rtl="0">
              <a:lnSpc>
                <a:spcPct val="100000"/>
              </a:lnSpc>
              <a:spcBef>
                <a:spcPts val="0"/>
              </a:spcBef>
              <a:spcAft>
                <a:spcPts val="0"/>
              </a:spcAft>
              <a:buNone/>
            </a:pPr>
            <a:r>
              <a:rPr lang="en-GB" sz="6000" b="1">
                <a:solidFill>
                  <a:srgbClr val="783F04"/>
                </a:solidFill>
                <a:latin typeface="Kaushan Script"/>
                <a:ea typeface="Kaushan Script"/>
                <a:cs typeface="Kaushan Script"/>
                <a:sym typeface="Kaushan Script"/>
              </a:rPr>
              <a:t>20%</a:t>
            </a:r>
            <a:r>
              <a:rPr lang="en-GB" sz="6000" b="1">
                <a:solidFill>
                  <a:srgbClr val="B45F06"/>
                </a:solidFill>
                <a:latin typeface="Kaushan Script"/>
                <a:ea typeface="Kaushan Script"/>
                <a:cs typeface="Kaushan Script"/>
                <a:sym typeface="Kaushan Script"/>
              </a:rPr>
              <a:t> </a:t>
            </a:r>
          </a:p>
          <a:p>
            <a:pPr lvl="0" algn="ctr" rtl="0">
              <a:lnSpc>
                <a:spcPct val="100000"/>
              </a:lnSpc>
              <a:spcBef>
                <a:spcPts val="0"/>
              </a:spcBef>
              <a:spcAft>
                <a:spcPts val="0"/>
              </a:spcAft>
              <a:buNone/>
            </a:pPr>
            <a:r>
              <a:rPr lang="en-GB" sz="3600">
                <a:solidFill>
                  <a:srgbClr val="FFFFFF"/>
                </a:solidFill>
                <a:latin typeface="Economica"/>
                <a:ea typeface="Economica"/>
                <a:cs typeface="Economica"/>
                <a:sym typeface="Economica"/>
              </a:rPr>
              <a:t>du plastique</a:t>
            </a:r>
          </a:p>
          <a:p>
            <a:pPr lvl="0" algn="ctr" rtl="0">
              <a:lnSpc>
                <a:spcPct val="100000"/>
              </a:lnSpc>
              <a:spcBef>
                <a:spcPts val="0"/>
              </a:spcBef>
              <a:spcAft>
                <a:spcPts val="0"/>
              </a:spcAft>
              <a:buNone/>
            </a:pPr>
            <a:r>
              <a:rPr lang="en-GB" sz="3600">
                <a:solidFill>
                  <a:srgbClr val="FFFFFF"/>
                </a:solidFill>
                <a:latin typeface="Economica"/>
                <a:ea typeface="Economica"/>
                <a:cs typeface="Economica"/>
                <a:sym typeface="Economica"/>
              </a:rPr>
              <a:t>se recycle</a:t>
            </a:r>
          </a:p>
        </p:txBody>
      </p:sp>
      <p:pic>
        <p:nvPicPr>
          <p:cNvPr id="102" name="Shape 102"/>
          <p:cNvPicPr preferRelativeResize="0"/>
          <p:nvPr/>
        </p:nvPicPr>
        <p:blipFill>
          <a:blip r:embed="rId3">
            <a:alphaModFix/>
          </a:blip>
          <a:stretch>
            <a:fillRect/>
          </a:stretch>
        </p:blipFill>
        <p:spPr>
          <a:xfrm>
            <a:off x="4462750" y="1337025"/>
            <a:ext cx="2302149" cy="1360575"/>
          </a:xfrm>
          <a:prstGeom prst="rect">
            <a:avLst/>
          </a:prstGeom>
          <a:noFill/>
          <a:ln>
            <a:noFill/>
          </a:ln>
        </p:spPr>
      </p:pic>
      <p:pic>
        <p:nvPicPr>
          <p:cNvPr id="103" name="Shape 103"/>
          <p:cNvPicPr preferRelativeResize="0"/>
          <p:nvPr/>
        </p:nvPicPr>
        <p:blipFill rotWithShape="1">
          <a:blip r:embed="rId4">
            <a:alphaModFix/>
          </a:blip>
          <a:srcRect r="9403"/>
          <a:stretch/>
        </p:blipFill>
        <p:spPr>
          <a:xfrm>
            <a:off x="6899083" y="1319375"/>
            <a:ext cx="2140491" cy="1360574"/>
          </a:xfrm>
          <a:prstGeom prst="rect">
            <a:avLst/>
          </a:prstGeom>
          <a:noFill/>
          <a:ln>
            <a:noFill/>
          </a:ln>
        </p:spPr>
      </p:pic>
      <p:pic>
        <p:nvPicPr>
          <p:cNvPr id="104" name="Shape 104"/>
          <p:cNvPicPr preferRelativeResize="0"/>
          <p:nvPr/>
        </p:nvPicPr>
        <p:blipFill>
          <a:blip r:embed="rId5">
            <a:alphaModFix/>
          </a:blip>
          <a:stretch>
            <a:fillRect/>
          </a:stretch>
        </p:blipFill>
        <p:spPr>
          <a:xfrm>
            <a:off x="4812875" y="3348529"/>
            <a:ext cx="1404999" cy="1310799"/>
          </a:xfrm>
          <a:prstGeom prst="rect">
            <a:avLst/>
          </a:prstGeom>
          <a:noFill/>
          <a:ln>
            <a:noFill/>
          </a:ln>
        </p:spPr>
      </p:pic>
      <p:pic>
        <p:nvPicPr>
          <p:cNvPr id="105" name="Shape 105"/>
          <p:cNvPicPr preferRelativeResize="0"/>
          <p:nvPr/>
        </p:nvPicPr>
        <p:blipFill>
          <a:blip r:embed="rId6">
            <a:alphaModFix/>
          </a:blip>
          <a:stretch>
            <a:fillRect/>
          </a:stretch>
        </p:blipFill>
        <p:spPr>
          <a:xfrm>
            <a:off x="6899074" y="3385893"/>
            <a:ext cx="2140499" cy="1236049"/>
          </a:xfrm>
          <a:prstGeom prst="rect">
            <a:avLst/>
          </a:prstGeom>
          <a:noFill/>
          <a:ln>
            <a:noFill/>
          </a:ln>
        </p:spPr>
      </p:pic>
      <p:cxnSp>
        <p:nvCxnSpPr>
          <p:cNvPr id="106" name="Shape 106"/>
          <p:cNvCxnSpPr/>
          <p:nvPr/>
        </p:nvCxnSpPr>
        <p:spPr>
          <a:xfrm rot="10800000" flipH="1">
            <a:off x="4844425" y="3330343"/>
            <a:ext cx="1341900" cy="1341900"/>
          </a:xfrm>
          <a:prstGeom prst="straightConnector1">
            <a:avLst/>
          </a:prstGeom>
          <a:noFill/>
          <a:ln w="38100" cap="flat" cmpd="sng">
            <a:solidFill>
              <a:srgbClr val="CC0000"/>
            </a:solidFill>
            <a:prstDash val="solid"/>
            <a:round/>
            <a:headEnd type="none" w="lg" len="lg"/>
            <a:tailEnd type="none" w="lg" len="lg"/>
          </a:ln>
        </p:spPr>
      </p:cxnSp>
      <p:cxnSp>
        <p:nvCxnSpPr>
          <p:cNvPr id="107" name="Shape 107"/>
          <p:cNvCxnSpPr/>
          <p:nvPr/>
        </p:nvCxnSpPr>
        <p:spPr>
          <a:xfrm rot="10800000">
            <a:off x="4844425" y="3330343"/>
            <a:ext cx="1341900" cy="1341900"/>
          </a:xfrm>
          <a:prstGeom prst="straightConnector1">
            <a:avLst/>
          </a:prstGeom>
          <a:noFill/>
          <a:ln w="38100" cap="flat" cmpd="sng">
            <a:solidFill>
              <a:srgbClr val="CC0000"/>
            </a:solidFill>
            <a:prstDash val="solid"/>
            <a:round/>
            <a:headEnd type="none" w="lg" len="lg"/>
            <a:tailEnd type="none" w="lg" len="lg"/>
          </a:ln>
        </p:spPr>
      </p:cxnSp>
      <p:cxnSp>
        <p:nvCxnSpPr>
          <p:cNvPr id="108" name="Shape 108"/>
          <p:cNvCxnSpPr/>
          <p:nvPr/>
        </p:nvCxnSpPr>
        <p:spPr>
          <a:xfrm rot="10800000" flipH="1">
            <a:off x="7298375" y="3330343"/>
            <a:ext cx="1341900" cy="1341900"/>
          </a:xfrm>
          <a:prstGeom prst="straightConnector1">
            <a:avLst/>
          </a:prstGeom>
          <a:noFill/>
          <a:ln w="38100" cap="flat" cmpd="sng">
            <a:solidFill>
              <a:srgbClr val="CC0000"/>
            </a:solidFill>
            <a:prstDash val="solid"/>
            <a:round/>
            <a:headEnd type="none" w="lg" len="lg"/>
            <a:tailEnd type="none" w="lg" len="lg"/>
          </a:ln>
        </p:spPr>
      </p:cxnSp>
      <p:cxnSp>
        <p:nvCxnSpPr>
          <p:cNvPr id="109" name="Shape 109"/>
          <p:cNvCxnSpPr/>
          <p:nvPr/>
        </p:nvCxnSpPr>
        <p:spPr>
          <a:xfrm rot="10800000">
            <a:off x="7298375" y="3330343"/>
            <a:ext cx="1341900" cy="1341900"/>
          </a:xfrm>
          <a:prstGeom prst="straightConnector1">
            <a:avLst/>
          </a:prstGeom>
          <a:noFill/>
          <a:ln w="38100" cap="flat" cmpd="sng">
            <a:solidFill>
              <a:srgbClr val="CC0000"/>
            </a:solidFill>
            <a:prstDash val="solid"/>
            <a:round/>
            <a:headEnd type="none" w="lg" len="lg"/>
            <a:tailEnd type="none" w="lg" len="lg"/>
          </a:ln>
        </p:spPr>
      </p:cxnSp>
      <p:sp>
        <p:nvSpPr>
          <p:cNvPr id="110" name="Shape 110"/>
          <p:cNvSpPr txBox="1">
            <a:spLocks noGrp="1"/>
          </p:cNvSpPr>
          <p:nvPr>
            <p:ph type="title" idx="4294967295"/>
          </p:nvPr>
        </p:nvSpPr>
        <p:spPr>
          <a:xfrm>
            <a:off x="4462750" y="0"/>
            <a:ext cx="4576800" cy="849600"/>
          </a:xfrm>
          <a:prstGeom prst="rect">
            <a:avLst/>
          </a:prstGeom>
          <a:noFill/>
          <a:ln>
            <a:noFill/>
          </a:ln>
        </p:spPr>
        <p:txBody>
          <a:bodyPr lIns="91425" tIns="91425" rIns="91425" bIns="91425" anchor="b" anchorCtr="0">
            <a:noAutofit/>
          </a:bodyPr>
          <a:lstStyle/>
          <a:p>
            <a:pPr lvl="0" algn="r" rtl="0">
              <a:spcBef>
                <a:spcPts val="0"/>
              </a:spcBef>
              <a:buNone/>
            </a:pPr>
            <a:r>
              <a:rPr lang="en-GB" sz="3000" b="1">
                <a:solidFill>
                  <a:schemeClr val="lt2"/>
                </a:solidFill>
              </a:rPr>
              <a:t>Le plastique, l’ennemi à abattre...</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sp>
        <p:nvSpPr>
          <p:cNvPr id="115" name="Shape 115"/>
          <p:cNvSpPr txBox="1">
            <a:spLocks noGrp="1"/>
          </p:cNvSpPr>
          <p:nvPr>
            <p:ph type="title"/>
          </p:nvPr>
        </p:nvSpPr>
        <p:spPr>
          <a:xfrm>
            <a:off x="0" y="0"/>
            <a:ext cx="9144000" cy="740400"/>
          </a:xfrm>
          <a:prstGeom prst="rect">
            <a:avLst/>
          </a:prstGeom>
          <a:noFill/>
          <a:ln>
            <a:noFill/>
          </a:ln>
        </p:spPr>
        <p:txBody>
          <a:bodyPr lIns="91425" tIns="91425" rIns="91425" bIns="91425" anchor="b" anchorCtr="0">
            <a:noAutofit/>
          </a:bodyPr>
          <a:lstStyle/>
          <a:p>
            <a:pPr lvl="0" rtl="0">
              <a:spcBef>
                <a:spcPts val="0"/>
              </a:spcBef>
              <a:buNone/>
            </a:pPr>
            <a:r>
              <a:rPr lang="en-GB" sz="2900" dirty="0">
                <a:solidFill>
                  <a:schemeClr val="lt2"/>
                </a:solidFill>
              </a:rPr>
              <a:t>Le </a:t>
            </a:r>
            <a:r>
              <a:rPr lang="en-GB" sz="2900" dirty="0" err="1">
                <a:solidFill>
                  <a:schemeClr val="lt2"/>
                </a:solidFill>
              </a:rPr>
              <a:t>plastique</a:t>
            </a:r>
            <a:r>
              <a:rPr lang="en-GB" sz="2900" dirty="0">
                <a:solidFill>
                  <a:schemeClr val="lt2"/>
                </a:solidFill>
              </a:rPr>
              <a:t>, </a:t>
            </a:r>
            <a:r>
              <a:rPr lang="en-GB" sz="2900" dirty="0" err="1">
                <a:solidFill>
                  <a:schemeClr val="lt2"/>
                </a:solidFill>
              </a:rPr>
              <a:t>c’est</a:t>
            </a:r>
            <a:r>
              <a:rPr lang="en-GB" sz="2900" dirty="0">
                <a:solidFill>
                  <a:schemeClr val="lt2"/>
                </a:solidFill>
              </a:rPr>
              <a:t> pas </a:t>
            </a:r>
            <a:r>
              <a:rPr lang="en-GB" sz="2900" dirty="0" err="1">
                <a:solidFill>
                  <a:schemeClr val="lt2"/>
                </a:solidFill>
              </a:rPr>
              <a:t>fantastique</a:t>
            </a:r>
            <a:r>
              <a:rPr lang="en-GB" sz="2900" dirty="0">
                <a:solidFill>
                  <a:schemeClr val="lt2"/>
                </a:solidFill>
              </a:rPr>
              <a:t> - 365 Unpacked - Antoine </a:t>
            </a:r>
            <a:r>
              <a:rPr lang="en-GB" sz="2900" dirty="0" err="1">
                <a:solidFill>
                  <a:schemeClr val="lt2"/>
                </a:solidFill>
              </a:rPr>
              <a:t>Repessé</a:t>
            </a:r>
            <a:endParaRPr lang="en-GB" sz="2900" dirty="0">
              <a:solidFill>
                <a:schemeClr val="lt2"/>
              </a:solidFill>
            </a:endParaRPr>
          </a:p>
        </p:txBody>
      </p:sp>
      <p:cxnSp>
        <p:nvCxnSpPr>
          <p:cNvPr id="116" name="Shape 116"/>
          <p:cNvCxnSpPr/>
          <p:nvPr/>
        </p:nvCxnSpPr>
        <p:spPr>
          <a:xfrm>
            <a:off x="0" y="684025"/>
            <a:ext cx="9152700" cy="0"/>
          </a:xfrm>
          <a:prstGeom prst="straightConnector1">
            <a:avLst/>
          </a:prstGeom>
          <a:noFill/>
          <a:ln w="9525" cap="flat" cmpd="sng">
            <a:solidFill>
              <a:schemeClr val="lt2"/>
            </a:solidFill>
            <a:prstDash val="solid"/>
            <a:round/>
            <a:headEnd type="none" w="lg" len="lg"/>
            <a:tailEnd type="none" w="lg" len="lg"/>
          </a:ln>
        </p:spPr>
      </p:cxnSp>
      <p:pic>
        <p:nvPicPr>
          <p:cNvPr id="117" name="Shape 117">
            <a:hlinkClick r:id="rId3" action="ppaction://hlinkfile"/>
          </p:cNvPr>
          <p:cNvPicPr preferRelativeResize="0"/>
          <p:nvPr/>
        </p:nvPicPr>
        <p:blipFill>
          <a:blip r:embed="rId4">
            <a:alphaModFix/>
          </a:blip>
          <a:stretch>
            <a:fillRect/>
          </a:stretch>
        </p:blipFill>
        <p:spPr>
          <a:xfrm>
            <a:off x="1149700" y="740400"/>
            <a:ext cx="6390573" cy="4262000"/>
          </a:xfrm>
          <a:prstGeom prst="rect">
            <a:avLst/>
          </a:prstGeom>
          <a:noFill/>
          <a:ln>
            <a:noFill/>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21"/>
        <p:cNvGrpSpPr/>
        <p:nvPr/>
      </p:nvGrpSpPr>
      <p:grpSpPr>
        <a:xfrm>
          <a:off x="0" y="0"/>
          <a:ext cx="0" cy="0"/>
          <a:chOff x="0" y="0"/>
          <a:chExt cx="0" cy="0"/>
        </a:xfrm>
      </p:grpSpPr>
      <p:sp>
        <p:nvSpPr>
          <p:cNvPr id="122" name="Shape 122"/>
          <p:cNvSpPr txBox="1">
            <a:spLocks noGrp="1"/>
          </p:cNvSpPr>
          <p:nvPr>
            <p:ph type="title"/>
          </p:nvPr>
        </p:nvSpPr>
        <p:spPr>
          <a:xfrm>
            <a:off x="0" y="0"/>
            <a:ext cx="9144000" cy="740400"/>
          </a:xfrm>
          <a:prstGeom prst="rect">
            <a:avLst/>
          </a:prstGeom>
          <a:noFill/>
          <a:ln>
            <a:noFill/>
          </a:ln>
        </p:spPr>
        <p:txBody>
          <a:bodyPr lIns="91425" tIns="91425" rIns="91425" bIns="91425" anchor="b" anchorCtr="0">
            <a:noAutofit/>
          </a:bodyPr>
          <a:lstStyle/>
          <a:p>
            <a:pPr lvl="0" rtl="0">
              <a:spcBef>
                <a:spcPts val="0"/>
              </a:spcBef>
              <a:buNone/>
            </a:pPr>
            <a:r>
              <a:rPr lang="en-GB" sz="2900" dirty="0">
                <a:solidFill>
                  <a:schemeClr val="lt2"/>
                </a:solidFill>
              </a:rPr>
              <a:t>Le </a:t>
            </a:r>
            <a:r>
              <a:rPr lang="en-GB" sz="2900" dirty="0" err="1">
                <a:solidFill>
                  <a:schemeClr val="lt2"/>
                </a:solidFill>
              </a:rPr>
              <a:t>plastique</a:t>
            </a:r>
            <a:r>
              <a:rPr lang="en-GB" sz="2900" dirty="0">
                <a:solidFill>
                  <a:schemeClr val="lt2"/>
                </a:solidFill>
              </a:rPr>
              <a:t>, </a:t>
            </a:r>
            <a:r>
              <a:rPr lang="en-GB" sz="2900" dirty="0" err="1">
                <a:solidFill>
                  <a:schemeClr val="lt2"/>
                </a:solidFill>
              </a:rPr>
              <a:t>c’est</a:t>
            </a:r>
            <a:r>
              <a:rPr lang="en-GB" sz="2900" dirty="0">
                <a:solidFill>
                  <a:schemeClr val="lt2"/>
                </a:solidFill>
              </a:rPr>
              <a:t> pas </a:t>
            </a:r>
            <a:r>
              <a:rPr lang="en-GB" sz="2900" dirty="0" err="1">
                <a:solidFill>
                  <a:schemeClr val="lt2"/>
                </a:solidFill>
              </a:rPr>
              <a:t>fantastique</a:t>
            </a:r>
            <a:r>
              <a:rPr lang="en-GB" sz="2900" dirty="0">
                <a:solidFill>
                  <a:schemeClr val="lt2"/>
                </a:solidFill>
              </a:rPr>
              <a:t> </a:t>
            </a:r>
            <a:r>
              <a:rPr lang="en-GB" sz="3000" dirty="0">
                <a:solidFill>
                  <a:schemeClr val="lt2"/>
                </a:solidFill>
              </a:rPr>
              <a:t>- </a:t>
            </a:r>
            <a:r>
              <a:rPr lang="en-GB" sz="3000" dirty="0" err="1">
                <a:solidFill>
                  <a:schemeClr val="lt2"/>
                </a:solidFill>
              </a:rPr>
              <a:t>Trashme</a:t>
            </a:r>
            <a:r>
              <a:rPr lang="en-GB" sz="3000" dirty="0">
                <a:solidFill>
                  <a:schemeClr val="lt2"/>
                </a:solidFill>
              </a:rPr>
              <a:t> - Rob Greenfield</a:t>
            </a:r>
          </a:p>
        </p:txBody>
      </p:sp>
      <p:cxnSp>
        <p:nvCxnSpPr>
          <p:cNvPr id="123" name="Shape 123"/>
          <p:cNvCxnSpPr/>
          <p:nvPr/>
        </p:nvCxnSpPr>
        <p:spPr>
          <a:xfrm>
            <a:off x="0" y="684025"/>
            <a:ext cx="9152700" cy="0"/>
          </a:xfrm>
          <a:prstGeom prst="straightConnector1">
            <a:avLst/>
          </a:prstGeom>
          <a:noFill/>
          <a:ln w="9525" cap="flat" cmpd="sng">
            <a:solidFill>
              <a:schemeClr val="lt2"/>
            </a:solidFill>
            <a:prstDash val="solid"/>
            <a:round/>
            <a:headEnd type="none" w="lg" len="lg"/>
            <a:tailEnd type="none" w="lg" len="lg"/>
          </a:ln>
        </p:spPr>
      </p:cxnSp>
      <p:pic>
        <p:nvPicPr>
          <p:cNvPr id="124" name="Shape 124"/>
          <p:cNvPicPr preferRelativeResize="0"/>
          <p:nvPr/>
        </p:nvPicPr>
        <p:blipFill>
          <a:blip r:embed="rId3">
            <a:alphaModFix/>
          </a:blip>
          <a:stretch>
            <a:fillRect/>
          </a:stretch>
        </p:blipFill>
        <p:spPr>
          <a:xfrm>
            <a:off x="1488887" y="968025"/>
            <a:ext cx="6067425" cy="3771900"/>
          </a:xfrm>
          <a:prstGeom prst="rect">
            <a:avLst/>
          </a:prstGeom>
          <a:noFill/>
          <a:ln>
            <a:noFill/>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84"/>
        <p:cNvGrpSpPr/>
        <p:nvPr/>
      </p:nvGrpSpPr>
      <p:grpSpPr>
        <a:xfrm>
          <a:off x="0" y="0"/>
          <a:ext cx="0" cy="0"/>
          <a:chOff x="0" y="0"/>
          <a:chExt cx="0" cy="0"/>
        </a:xfrm>
      </p:grpSpPr>
      <p:pic>
        <p:nvPicPr>
          <p:cNvPr id="85" name="Shape 85"/>
          <p:cNvPicPr preferRelativeResize="0"/>
          <p:nvPr/>
        </p:nvPicPr>
        <p:blipFill>
          <a:blip r:embed="rId3">
            <a:alphaModFix/>
          </a:blip>
          <a:stretch>
            <a:fillRect/>
          </a:stretch>
        </p:blipFill>
        <p:spPr>
          <a:xfrm>
            <a:off x="1712899" y="1029950"/>
            <a:ext cx="2796625" cy="3921499"/>
          </a:xfrm>
          <a:prstGeom prst="rect">
            <a:avLst/>
          </a:prstGeom>
          <a:noFill/>
          <a:ln>
            <a:noFill/>
          </a:ln>
        </p:spPr>
      </p:pic>
      <p:pic>
        <p:nvPicPr>
          <p:cNvPr id="86" name="Shape 86"/>
          <p:cNvPicPr preferRelativeResize="0"/>
          <p:nvPr/>
        </p:nvPicPr>
        <p:blipFill>
          <a:blip r:embed="rId4">
            <a:alphaModFix/>
          </a:blip>
          <a:stretch>
            <a:fillRect/>
          </a:stretch>
        </p:blipFill>
        <p:spPr>
          <a:xfrm>
            <a:off x="4961072" y="1029950"/>
            <a:ext cx="2840099" cy="3872275"/>
          </a:xfrm>
          <a:prstGeom prst="rect">
            <a:avLst/>
          </a:prstGeom>
          <a:noFill/>
          <a:ln>
            <a:noFill/>
          </a:ln>
        </p:spPr>
      </p:pic>
      <p:sp>
        <p:nvSpPr>
          <p:cNvPr id="87" name="Shape 87"/>
          <p:cNvSpPr txBox="1">
            <a:spLocks noGrp="1"/>
          </p:cNvSpPr>
          <p:nvPr>
            <p:ph type="title" idx="4294967295"/>
          </p:nvPr>
        </p:nvSpPr>
        <p:spPr>
          <a:xfrm>
            <a:off x="0" y="0"/>
            <a:ext cx="9144000" cy="740400"/>
          </a:xfrm>
          <a:prstGeom prst="rect">
            <a:avLst/>
          </a:prstGeom>
          <a:noFill/>
          <a:ln>
            <a:noFill/>
          </a:ln>
        </p:spPr>
        <p:txBody>
          <a:bodyPr lIns="91425" tIns="91425" rIns="91425" bIns="91425" anchor="b" anchorCtr="0">
            <a:noAutofit/>
          </a:bodyPr>
          <a:lstStyle/>
          <a:p>
            <a:pPr lvl="0" rtl="0">
              <a:spcBef>
                <a:spcPts val="0"/>
              </a:spcBef>
              <a:buNone/>
            </a:pPr>
            <a:r>
              <a:rPr lang="en-GB" sz="3000" dirty="0" err="1" smtClean="0">
                <a:solidFill>
                  <a:schemeClr val="lt2"/>
                </a:solidFill>
              </a:rPr>
              <a:t>Quelques</a:t>
            </a:r>
            <a:r>
              <a:rPr lang="en-GB" sz="3000" dirty="0" smtClean="0">
                <a:solidFill>
                  <a:schemeClr val="lt2"/>
                </a:solidFill>
              </a:rPr>
              <a:t> </a:t>
            </a:r>
            <a:r>
              <a:rPr lang="en-GB" sz="3000" dirty="0">
                <a:solidFill>
                  <a:schemeClr val="lt2"/>
                </a:solidFill>
              </a:rPr>
              <a:t>lectures</a:t>
            </a:r>
          </a:p>
        </p:txBody>
      </p:sp>
      <p:cxnSp>
        <p:nvCxnSpPr>
          <p:cNvPr id="88" name="Shape 88"/>
          <p:cNvCxnSpPr/>
          <p:nvPr/>
        </p:nvCxnSpPr>
        <p:spPr>
          <a:xfrm>
            <a:off x="0" y="684025"/>
            <a:ext cx="9152700" cy="0"/>
          </a:xfrm>
          <a:prstGeom prst="straightConnector1">
            <a:avLst/>
          </a:prstGeom>
          <a:noFill/>
          <a:ln w="9525" cap="flat" cmpd="sng">
            <a:solidFill>
              <a:schemeClr val="lt2"/>
            </a:solidFill>
            <a:prstDash val="solid"/>
            <a:round/>
            <a:headEnd type="none" w="lg" len="lg"/>
            <a:tailEnd type="none" w="lg" len="lg"/>
          </a:ln>
        </p:spPr>
      </p:cxn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60" name="Shape 160"/>
          <p:cNvSpPr txBox="1">
            <a:spLocks noGrp="1"/>
          </p:cNvSpPr>
          <p:nvPr>
            <p:ph type="title"/>
          </p:nvPr>
        </p:nvSpPr>
        <p:spPr>
          <a:xfrm>
            <a:off x="255875" y="410825"/>
            <a:ext cx="4045200" cy="810900"/>
          </a:xfrm>
          <a:prstGeom prst="rect">
            <a:avLst/>
          </a:prstGeom>
        </p:spPr>
        <p:txBody>
          <a:bodyPr lIns="91425" tIns="91425" rIns="91425" bIns="91425" anchor="t" anchorCtr="0">
            <a:noAutofit/>
          </a:bodyPr>
          <a:lstStyle/>
          <a:p>
            <a:pPr lvl="0"/>
            <a:r>
              <a:rPr lang="en-GB" sz="4400" b="1" dirty="0" err="1"/>
              <a:t>Qu’est-ce</a:t>
            </a:r>
            <a:r>
              <a:rPr lang="en-GB" sz="4400" b="1" dirty="0"/>
              <a:t> que le </a:t>
            </a:r>
            <a:r>
              <a:rPr lang="en-GB" sz="4400" b="1" dirty="0" err="1" smtClean="0"/>
              <a:t>Zéro</a:t>
            </a:r>
            <a:r>
              <a:rPr lang="en-GB" sz="4400" b="1" dirty="0" smtClean="0"/>
              <a:t> </a:t>
            </a:r>
            <a:r>
              <a:rPr lang="en-GB" sz="4400" b="1" dirty="0" err="1" smtClean="0"/>
              <a:t>déchet</a:t>
            </a:r>
            <a:r>
              <a:rPr lang="en-GB" sz="4400" b="1" dirty="0" smtClean="0"/>
              <a:t>?</a:t>
            </a:r>
            <a:endParaRPr lang="en-GB" b="1" dirty="0"/>
          </a:p>
        </p:txBody>
      </p:sp>
      <p:sp>
        <p:nvSpPr>
          <p:cNvPr id="161" name="Shape 161"/>
          <p:cNvSpPr txBox="1">
            <a:spLocks noGrp="1"/>
          </p:cNvSpPr>
          <p:nvPr>
            <p:ph type="body" idx="2"/>
          </p:nvPr>
        </p:nvSpPr>
        <p:spPr>
          <a:xfrm>
            <a:off x="4716016" y="288425"/>
            <a:ext cx="4060484" cy="4131000"/>
          </a:xfrm>
          <a:prstGeom prst="rect">
            <a:avLst/>
          </a:prstGeom>
        </p:spPr>
        <p:txBody>
          <a:bodyPr lIns="91425" tIns="91425" rIns="91425" bIns="91425" anchor="ctr" anchorCtr="0">
            <a:noAutofit/>
          </a:bodyPr>
          <a:lstStyle/>
          <a:p>
            <a:pPr lvl="0" algn="ctr" rtl="0">
              <a:lnSpc>
                <a:spcPct val="100000"/>
              </a:lnSpc>
              <a:spcBef>
                <a:spcPts val="0"/>
              </a:spcBef>
              <a:spcAft>
                <a:spcPts val="0"/>
              </a:spcAft>
              <a:buNone/>
            </a:pPr>
            <a:r>
              <a:rPr lang="en-GB" sz="4000" dirty="0" err="1" smtClean="0">
                <a:solidFill>
                  <a:srgbClr val="FFFFFF"/>
                </a:solidFill>
                <a:latin typeface="Kaushan Script" panose="020B0604020202020204" charset="0"/>
                <a:ea typeface="Economica"/>
                <a:cs typeface="Economica"/>
                <a:sym typeface="Economica"/>
              </a:rPr>
              <a:t>Une</a:t>
            </a:r>
            <a:r>
              <a:rPr lang="en-GB" sz="4000" dirty="0" smtClean="0">
                <a:solidFill>
                  <a:srgbClr val="FFFFFF"/>
                </a:solidFill>
                <a:latin typeface="Kaushan Script" panose="020B0604020202020204" charset="0"/>
                <a:ea typeface="Economica"/>
                <a:cs typeface="Economica"/>
                <a:sym typeface="Economica"/>
              </a:rPr>
              <a:t> </a:t>
            </a:r>
            <a:r>
              <a:rPr lang="en-GB" sz="4000" dirty="0" err="1" smtClean="0">
                <a:solidFill>
                  <a:srgbClr val="FFFFFF"/>
                </a:solidFill>
                <a:latin typeface="Kaushan Script" panose="020B0604020202020204" charset="0"/>
                <a:ea typeface="Economica"/>
                <a:cs typeface="Economica"/>
                <a:sym typeface="Economica"/>
              </a:rPr>
              <a:t>démarche</a:t>
            </a:r>
            <a:r>
              <a:rPr lang="en-GB" sz="4000" dirty="0" smtClean="0">
                <a:solidFill>
                  <a:srgbClr val="FFFFFF"/>
                </a:solidFill>
                <a:latin typeface="Kaushan Script" panose="020B0604020202020204" charset="0"/>
                <a:ea typeface="Economica"/>
                <a:cs typeface="Economica"/>
                <a:sym typeface="Economica"/>
              </a:rPr>
              <a:t> </a:t>
            </a:r>
            <a:r>
              <a:rPr lang="en-GB" sz="4000" u="sng" dirty="0" err="1" smtClean="0">
                <a:solidFill>
                  <a:srgbClr val="FFFFFF"/>
                </a:solidFill>
                <a:latin typeface="Kaushan Script" panose="020B0604020202020204" charset="0"/>
                <a:ea typeface="Economica"/>
                <a:cs typeface="Economica"/>
                <a:sym typeface="Economica"/>
              </a:rPr>
              <a:t>volontaire</a:t>
            </a:r>
            <a:r>
              <a:rPr lang="en-GB" sz="4000" dirty="0" smtClean="0">
                <a:solidFill>
                  <a:srgbClr val="FFFFFF"/>
                </a:solidFill>
                <a:latin typeface="Kaushan Script" panose="020B0604020202020204" charset="0"/>
                <a:ea typeface="Economica"/>
                <a:cs typeface="Economica"/>
                <a:sym typeface="Economica"/>
              </a:rPr>
              <a:t> et </a:t>
            </a:r>
            <a:r>
              <a:rPr lang="en-GB" sz="4000" u="sng" dirty="0" err="1" smtClean="0">
                <a:solidFill>
                  <a:srgbClr val="FFFFFF"/>
                </a:solidFill>
                <a:latin typeface="Kaushan Script" panose="020B0604020202020204" charset="0"/>
                <a:ea typeface="Economica"/>
                <a:cs typeface="Economica"/>
                <a:sym typeface="Economica"/>
              </a:rPr>
              <a:t>systématique</a:t>
            </a:r>
            <a:r>
              <a:rPr lang="en-GB" sz="4000" dirty="0" smtClean="0">
                <a:solidFill>
                  <a:srgbClr val="FFFFFF"/>
                </a:solidFill>
                <a:latin typeface="Kaushan Script" panose="020B0604020202020204" charset="0"/>
                <a:ea typeface="Economica"/>
                <a:cs typeface="Economica"/>
                <a:sym typeface="Economica"/>
              </a:rPr>
              <a:t> de </a:t>
            </a:r>
            <a:r>
              <a:rPr lang="en-GB" sz="4000" dirty="0" err="1" smtClean="0">
                <a:solidFill>
                  <a:srgbClr val="FFFFFF"/>
                </a:solidFill>
                <a:latin typeface="Kaushan Script" panose="020B0604020202020204" charset="0"/>
                <a:ea typeface="Economica"/>
                <a:cs typeface="Economica"/>
                <a:sym typeface="Economica"/>
              </a:rPr>
              <a:t>réduction</a:t>
            </a:r>
            <a:r>
              <a:rPr lang="en-GB" sz="4000" dirty="0" smtClean="0">
                <a:solidFill>
                  <a:srgbClr val="FFFFFF"/>
                </a:solidFill>
                <a:latin typeface="Kaushan Script" panose="020B0604020202020204" charset="0"/>
                <a:ea typeface="Economica"/>
                <a:cs typeface="Economica"/>
                <a:sym typeface="Economica"/>
              </a:rPr>
              <a:t> des </a:t>
            </a:r>
            <a:r>
              <a:rPr lang="en-GB" sz="4000" dirty="0" err="1" smtClean="0">
                <a:solidFill>
                  <a:srgbClr val="FFFFFF"/>
                </a:solidFill>
                <a:latin typeface="Kaushan Script" panose="020B0604020202020204" charset="0"/>
                <a:ea typeface="Economica"/>
                <a:cs typeface="Economica"/>
                <a:sym typeface="Economica"/>
              </a:rPr>
              <a:t>déchets</a:t>
            </a:r>
            <a:r>
              <a:rPr lang="en-GB" sz="4000" dirty="0" smtClean="0">
                <a:solidFill>
                  <a:srgbClr val="FFFFFF"/>
                </a:solidFill>
                <a:latin typeface="Kaushan Script" panose="020B0604020202020204" charset="0"/>
                <a:ea typeface="Economica"/>
                <a:cs typeface="Economica"/>
                <a:sym typeface="Economica"/>
              </a:rPr>
              <a:t> à la source</a:t>
            </a:r>
            <a:endParaRPr lang="en-GB" sz="4000" dirty="0">
              <a:solidFill>
                <a:srgbClr val="FFFFFF"/>
              </a:solidFill>
              <a:latin typeface="Kaushan Script" panose="020B0604020202020204" charset="0"/>
              <a:ea typeface="Economica"/>
              <a:cs typeface="Economica"/>
              <a:sym typeface="Economica"/>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067694"/>
            <a:ext cx="4572000" cy="28498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92415538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93" name="Shape 93"/>
          <p:cNvSpPr txBox="1">
            <a:spLocks noGrp="1"/>
          </p:cNvSpPr>
          <p:nvPr>
            <p:ph type="title"/>
          </p:nvPr>
        </p:nvSpPr>
        <p:spPr>
          <a:xfrm>
            <a:off x="265500" y="929275"/>
            <a:ext cx="4045200" cy="1786200"/>
          </a:xfrm>
          <a:prstGeom prst="rect">
            <a:avLst/>
          </a:prstGeom>
        </p:spPr>
        <p:txBody>
          <a:bodyPr lIns="91425" tIns="91425" rIns="91425" bIns="91425" anchor="b" anchorCtr="0">
            <a:noAutofit/>
          </a:bodyPr>
          <a:lstStyle/>
          <a:p>
            <a:pPr lvl="0">
              <a:spcBef>
                <a:spcPts val="0"/>
              </a:spcBef>
              <a:buNone/>
            </a:pPr>
            <a:r>
              <a:rPr lang="en-GB" b="1"/>
              <a:t>La Règle des 5 R</a:t>
            </a:r>
          </a:p>
        </p:txBody>
      </p:sp>
      <p:sp>
        <p:nvSpPr>
          <p:cNvPr id="94" name="Shape 94"/>
          <p:cNvSpPr txBox="1">
            <a:spLocks noGrp="1"/>
          </p:cNvSpPr>
          <p:nvPr>
            <p:ph type="subTitle" idx="1"/>
          </p:nvPr>
        </p:nvSpPr>
        <p:spPr>
          <a:xfrm>
            <a:off x="265500" y="2769000"/>
            <a:ext cx="4045200" cy="1574100"/>
          </a:xfrm>
          <a:prstGeom prst="rect">
            <a:avLst/>
          </a:prstGeom>
        </p:spPr>
        <p:txBody>
          <a:bodyPr lIns="91425" tIns="91425" rIns="91425" bIns="91425" anchor="t" anchorCtr="0">
            <a:noAutofit/>
          </a:bodyPr>
          <a:lstStyle/>
          <a:p>
            <a:pPr lvl="0">
              <a:spcBef>
                <a:spcPts val="0"/>
              </a:spcBef>
              <a:buNone/>
            </a:pPr>
            <a:r>
              <a:rPr lang="en-GB"/>
              <a:t>Béa Johnson</a:t>
            </a:r>
          </a:p>
        </p:txBody>
      </p:sp>
      <p:sp>
        <p:nvSpPr>
          <p:cNvPr id="95" name="Shape 95"/>
          <p:cNvSpPr txBox="1">
            <a:spLocks noGrp="1"/>
          </p:cNvSpPr>
          <p:nvPr>
            <p:ph type="body" idx="2"/>
          </p:nvPr>
        </p:nvSpPr>
        <p:spPr>
          <a:xfrm>
            <a:off x="4860032" y="483518"/>
            <a:ext cx="4204500" cy="3695100"/>
          </a:xfrm>
          <a:prstGeom prst="rect">
            <a:avLst/>
          </a:prstGeom>
        </p:spPr>
        <p:txBody>
          <a:bodyPr lIns="91425" tIns="91425" rIns="91425" bIns="91425" anchor="ctr" anchorCtr="0">
            <a:noAutofit/>
          </a:bodyPr>
          <a:lstStyle/>
          <a:p>
            <a:pPr marL="457200" lvl="0" indent="-457200">
              <a:spcBef>
                <a:spcPts val="0"/>
              </a:spcBef>
              <a:buSzPct val="100000"/>
              <a:buFont typeface="Kaushan Script"/>
              <a:buAutoNum type="arabicPeriod"/>
            </a:pPr>
            <a:r>
              <a:rPr lang="en-GB" sz="3600" dirty="0">
                <a:latin typeface="Kaushan Script"/>
                <a:ea typeface="Kaushan Script"/>
                <a:cs typeface="Kaushan Script"/>
                <a:sym typeface="Kaushan Script"/>
              </a:rPr>
              <a:t>Refuser </a:t>
            </a:r>
          </a:p>
          <a:p>
            <a:pPr marL="457200" lvl="0" indent="-457200">
              <a:spcBef>
                <a:spcPts val="0"/>
              </a:spcBef>
              <a:buSzPct val="100000"/>
              <a:buFont typeface="Kaushan Script"/>
              <a:buAutoNum type="arabicPeriod"/>
            </a:pPr>
            <a:r>
              <a:rPr lang="en-GB" sz="3600" dirty="0" err="1">
                <a:latin typeface="Kaushan Script"/>
                <a:ea typeface="Kaushan Script"/>
                <a:cs typeface="Kaushan Script"/>
                <a:sym typeface="Kaushan Script"/>
              </a:rPr>
              <a:t>Réduire</a:t>
            </a:r>
            <a:r>
              <a:rPr lang="en-GB" sz="3600" dirty="0">
                <a:latin typeface="Kaushan Script"/>
                <a:ea typeface="Kaushan Script"/>
                <a:cs typeface="Kaushan Script"/>
                <a:sym typeface="Kaushan Script"/>
              </a:rPr>
              <a:t> </a:t>
            </a:r>
          </a:p>
          <a:p>
            <a:pPr marL="457200" lvl="0" indent="-457200">
              <a:spcBef>
                <a:spcPts val="0"/>
              </a:spcBef>
              <a:buSzPct val="100000"/>
              <a:buFont typeface="Kaushan Script"/>
              <a:buAutoNum type="arabicPeriod"/>
            </a:pPr>
            <a:r>
              <a:rPr lang="en-GB" sz="3600" dirty="0" err="1">
                <a:latin typeface="Kaushan Script"/>
                <a:ea typeface="Kaushan Script"/>
                <a:cs typeface="Kaushan Script"/>
                <a:sym typeface="Kaushan Script"/>
              </a:rPr>
              <a:t>Réutiliser</a:t>
            </a:r>
            <a:endParaRPr lang="en-GB" sz="3600" dirty="0">
              <a:latin typeface="Kaushan Script"/>
              <a:ea typeface="Kaushan Script"/>
              <a:cs typeface="Kaushan Script"/>
              <a:sym typeface="Kaushan Script"/>
            </a:endParaRPr>
          </a:p>
          <a:p>
            <a:pPr marL="457200" lvl="0" indent="-457200">
              <a:spcBef>
                <a:spcPts val="0"/>
              </a:spcBef>
              <a:buSzPct val="100000"/>
              <a:buFont typeface="Kaushan Script"/>
              <a:buAutoNum type="arabicPeriod"/>
            </a:pPr>
            <a:r>
              <a:rPr lang="en-GB" sz="3600" dirty="0">
                <a:latin typeface="Kaushan Script"/>
                <a:ea typeface="Kaushan Script"/>
                <a:cs typeface="Kaushan Script"/>
                <a:sym typeface="Kaushan Script"/>
              </a:rPr>
              <a:t>Recycler </a:t>
            </a:r>
          </a:p>
          <a:p>
            <a:pPr marL="457200" lvl="0" indent="-457200">
              <a:spcBef>
                <a:spcPts val="0"/>
              </a:spcBef>
              <a:buSzPct val="100000"/>
              <a:buFont typeface="Kaushan Script"/>
              <a:buAutoNum type="arabicPeriod"/>
            </a:pPr>
            <a:r>
              <a:rPr lang="en-GB" sz="3600" dirty="0" err="1" smtClean="0">
                <a:latin typeface="Kaushan Script"/>
                <a:ea typeface="Kaushan Script"/>
                <a:cs typeface="Kaushan Script"/>
                <a:sym typeface="Kaushan Script"/>
              </a:rPr>
              <a:t>Rendre</a:t>
            </a:r>
            <a:r>
              <a:rPr lang="en-GB" sz="3600" dirty="0" smtClean="0">
                <a:latin typeface="Kaushan Script"/>
                <a:ea typeface="Kaushan Script"/>
                <a:cs typeface="Kaushan Script"/>
                <a:sym typeface="Kaushan Script"/>
              </a:rPr>
              <a:t> à la nature</a:t>
            </a:r>
            <a:endParaRPr lang="en-GB" sz="3600" dirty="0">
              <a:latin typeface="Kaushan Script"/>
              <a:ea typeface="Kaushan Script"/>
              <a:cs typeface="Kaushan Script"/>
              <a:sym typeface="Kaushan Script"/>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1226177" y="195486"/>
            <a:ext cx="1296144" cy="415498"/>
          </a:xfrm>
          <a:prstGeom prst="rect">
            <a:avLst/>
          </a:prstGeom>
          <a:solidFill>
            <a:schemeClr val="tx2">
              <a:lumMod val="20000"/>
              <a:lumOff val="80000"/>
            </a:schemeClr>
          </a:solidFill>
          <a:ln>
            <a:solidFill>
              <a:srgbClr val="0070C0"/>
            </a:solidFill>
          </a:ln>
        </p:spPr>
        <p:txBody>
          <a:bodyPr wrap="square" rtlCol="0">
            <a:spAutoFit/>
          </a:bodyPr>
          <a:lstStyle/>
          <a:p>
            <a:pPr algn="ctr"/>
            <a:r>
              <a:rPr lang="fr-FR" sz="1050" dirty="0"/>
              <a:t>Jeté</a:t>
            </a:r>
          </a:p>
          <a:p>
            <a:pPr algn="ctr"/>
            <a:r>
              <a:rPr lang="fr-FR" sz="1050" dirty="0"/>
              <a:t>dans la nature</a:t>
            </a:r>
          </a:p>
        </p:txBody>
      </p:sp>
      <p:cxnSp>
        <p:nvCxnSpPr>
          <p:cNvPr id="6" name="Connecteur droit avec flèche 5"/>
          <p:cNvCxnSpPr>
            <a:stCxn id="4" idx="2"/>
          </p:cNvCxnSpPr>
          <p:nvPr/>
        </p:nvCxnSpPr>
        <p:spPr>
          <a:xfrm>
            <a:off x="1874249" y="680234"/>
            <a:ext cx="0" cy="24368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8" name="ZoneTexte 7"/>
          <p:cNvSpPr txBox="1"/>
          <p:nvPr/>
        </p:nvSpPr>
        <p:spPr>
          <a:xfrm>
            <a:off x="1226177" y="925220"/>
            <a:ext cx="1296144" cy="415498"/>
          </a:xfrm>
          <a:prstGeom prst="rect">
            <a:avLst/>
          </a:prstGeom>
          <a:solidFill>
            <a:schemeClr val="tx2">
              <a:lumMod val="20000"/>
              <a:lumOff val="80000"/>
            </a:schemeClr>
          </a:solidFill>
          <a:ln>
            <a:solidFill>
              <a:srgbClr val="0070C0"/>
            </a:solidFill>
          </a:ln>
        </p:spPr>
        <p:txBody>
          <a:bodyPr wrap="square" rtlCol="0">
            <a:spAutoFit/>
          </a:bodyPr>
          <a:lstStyle/>
          <a:p>
            <a:pPr algn="ctr"/>
            <a:r>
              <a:rPr lang="fr-FR" sz="1050" dirty="0"/>
              <a:t>Emporté par le vent</a:t>
            </a:r>
          </a:p>
        </p:txBody>
      </p:sp>
      <p:sp>
        <p:nvSpPr>
          <p:cNvPr id="9" name="ZoneTexte 8"/>
          <p:cNvSpPr txBox="1"/>
          <p:nvPr/>
        </p:nvSpPr>
        <p:spPr>
          <a:xfrm>
            <a:off x="3332411" y="8316"/>
            <a:ext cx="1296144" cy="253916"/>
          </a:xfrm>
          <a:prstGeom prst="rect">
            <a:avLst/>
          </a:prstGeom>
          <a:noFill/>
          <a:ln>
            <a:solidFill>
              <a:srgbClr val="0070C0"/>
            </a:solidFill>
          </a:ln>
        </p:spPr>
        <p:txBody>
          <a:bodyPr wrap="square" rtlCol="0">
            <a:spAutoFit/>
          </a:bodyPr>
          <a:lstStyle/>
          <a:p>
            <a:pPr algn="ctr"/>
            <a:r>
              <a:rPr lang="fr-FR" sz="1050" dirty="0"/>
              <a:t>Le déchet est...</a:t>
            </a:r>
          </a:p>
        </p:txBody>
      </p:sp>
      <p:cxnSp>
        <p:nvCxnSpPr>
          <p:cNvPr id="10" name="Connecteur droit avec flèche 9"/>
          <p:cNvCxnSpPr>
            <a:stCxn id="9" idx="2"/>
            <a:endCxn id="4" idx="3"/>
          </p:cNvCxnSpPr>
          <p:nvPr/>
        </p:nvCxnSpPr>
        <p:spPr>
          <a:xfrm flipH="1">
            <a:off x="2522321" y="285315"/>
            <a:ext cx="1458162" cy="15254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3" name="Connecteur droit avec flèche 12"/>
          <p:cNvCxnSpPr/>
          <p:nvPr/>
        </p:nvCxnSpPr>
        <p:spPr>
          <a:xfrm>
            <a:off x="1871700" y="1409968"/>
            <a:ext cx="0" cy="24368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4" name="ZoneTexte 13"/>
          <p:cNvSpPr txBox="1"/>
          <p:nvPr/>
        </p:nvSpPr>
        <p:spPr>
          <a:xfrm>
            <a:off x="1223628" y="1654954"/>
            <a:ext cx="1296144" cy="415498"/>
          </a:xfrm>
          <a:prstGeom prst="rect">
            <a:avLst/>
          </a:prstGeom>
          <a:solidFill>
            <a:srgbClr val="0070C0"/>
          </a:solidFill>
          <a:ln>
            <a:solidFill>
              <a:srgbClr val="0070C0"/>
            </a:solidFill>
          </a:ln>
        </p:spPr>
        <p:txBody>
          <a:bodyPr wrap="square" rtlCol="0">
            <a:spAutoFit/>
          </a:bodyPr>
          <a:lstStyle/>
          <a:p>
            <a:pPr algn="ctr"/>
            <a:r>
              <a:rPr lang="fr-FR" sz="1050" dirty="0">
                <a:solidFill>
                  <a:schemeClr val="bg1"/>
                </a:solidFill>
              </a:rPr>
              <a:t>Emporté par un cours d’eau</a:t>
            </a:r>
          </a:p>
        </p:txBody>
      </p:sp>
      <p:cxnSp>
        <p:nvCxnSpPr>
          <p:cNvPr id="15" name="Connecteur droit avec flèche 14"/>
          <p:cNvCxnSpPr/>
          <p:nvPr/>
        </p:nvCxnSpPr>
        <p:spPr>
          <a:xfrm>
            <a:off x="1874249" y="2139702"/>
            <a:ext cx="0" cy="24368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6" name="ZoneTexte 15"/>
          <p:cNvSpPr txBox="1"/>
          <p:nvPr/>
        </p:nvSpPr>
        <p:spPr>
          <a:xfrm>
            <a:off x="1226177" y="2384687"/>
            <a:ext cx="1296144" cy="415498"/>
          </a:xfrm>
          <a:prstGeom prst="rect">
            <a:avLst/>
          </a:prstGeom>
          <a:solidFill>
            <a:srgbClr val="0070C0"/>
          </a:solidFill>
          <a:ln>
            <a:solidFill>
              <a:srgbClr val="0070C0"/>
            </a:solidFill>
          </a:ln>
        </p:spPr>
        <p:txBody>
          <a:bodyPr wrap="square" rtlCol="0">
            <a:spAutoFit/>
          </a:bodyPr>
          <a:lstStyle/>
          <a:p>
            <a:pPr algn="ctr"/>
            <a:r>
              <a:rPr lang="fr-FR" sz="1050" dirty="0">
                <a:solidFill>
                  <a:schemeClr val="bg1"/>
                </a:solidFill>
              </a:rPr>
              <a:t>Emporté par la mer</a:t>
            </a:r>
          </a:p>
        </p:txBody>
      </p:sp>
      <p:cxnSp>
        <p:nvCxnSpPr>
          <p:cNvPr id="17" name="Connecteur droit avec flèche 16"/>
          <p:cNvCxnSpPr/>
          <p:nvPr/>
        </p:nvCxnSpPr>
        <p:spPr>
          <a:xfrm>
            <a:off x="1875700" y="2868130"/>
            <a:ext cx="0" cy="24368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8" name="ZoneTexte 17"/>
          <p:cNvSpPr txBox="1"/>
          <p:nvPr/>
        </p:nvSpPr>
        <p:spPr>
          <a:xfrm>
            <a:off x="1227628" y="3113116"/>
            <a:ext cx="1296144" cy="415498"/>
          </a:xfrm>
          <a:prstGeom prst="rect">
            <a:avLst/>
          </a:prstGeom>
          <a:solidFill>
            <a:srgbClr val="0070C0"/>
          </a:solidFill>
          <a:ln>
            <a:solidFill>
              <a:srgbClr val="0070C0"/>
            </a:solidFill>
          </a:ln>
        </p:spPr>
        <p:txBody>
          <a:bodyPr wrap="square" rtlCol="0">
            <a:spAutoFit/>
          </a:bodyPr>
          <a:lstStyle/>
          <a:p>
            <a:pPr algn="ctr"/>
            <a:r>
              <a:rPr lang="fr-FR" sz="1050" dirty="0">
                <a:solidFill>
                  <a:schemeClr val="bg1"/>
                </a:solidFill>
              </a:rPr>
              <a:t>Dégradé par la lumière</a:t>
            </a:r>
          </a:p>
        </p:txBody>
      </p:sp>
      <p:cxnSp>
        <p:nvCxnSpPr>
          <p:cNvPr id="19" name="Connecteur droit avec flèche 18"/>
          <p:cNvCxnSpPr/>
          <p:nvPr/>
        </p:nvCxnSpPr>
        <p:spPr>
          <a:xfrm>
            <a:off x="1874249" y="3597864"/>
            <a:ext cx="0" cy="24368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0" name="ZoneTexte 19"/>
          <p:cNvSpPr txBox="1"/>
          <p:nvPr/>
        </p:nvSpPr>
        <p:spPr>
          <a:xfrm>
            <a:off x="1226177" y="3842849"/>
            <a:ext cx="1296144" cy="415498"/>
          </a:xfrm>
          <a:prstGeom prst="rect">
            <a:avLst/>
          </a:prstGeom>
          <a:solidFill>
            <a:srgbClr val="0070C0"/>
          </a:solidFill>
          <a:ln>
            <a:solidFill>
              <a:srgbClr val="0070C0"/>
            </a:solidFill>
          </a:ln>
        </p:spPr>
        <p:txBody>
          <a:bodyPr wrap="square" rtlCol="0">
            <a:spAutoFit/>
          </a:bodyPr>
          <a:lstStyle/>
          <a:p>
            <a:pPr algn="ctr"/>
            <a:r>
              <a:rPr lang="fr-FR" sz="1050" dirty="0">
                <a:solidFill>
                  <a:schemeClr val="bg1"/>
                </a:solidFill>
              </a:rPr>
              <a:t>Ingéré par des animaux</a:t>
            </a:r>
          </a:p>
        </p:txBody>
      </p:sp>
      <p:cxnSp>
        <p:nvCxnSpPr>
          <p:cNvPr id="21" name="Connecteur droit avec flèche 20"/>
          <p:cNvCxnSpPr/>
          <p:nvPr/>
        </p:nvCxnSpPr>
        <p:spPr>
          <a:xfrm>
            <a:off x="1871700" y="4353948"/>
            <a:ext cx="0" cy="24368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2" name="ZoneTexte 21"/>
          <p:cNvSpPr txBox="1"/>
          <p:nvPr/>
        </p:nvSpPr>
        <p:spPr>
          <a:xfrm>
            <a:off x="1223628" y="4598933"/>
            <a:ext cx="1296144" cy="253916"/>
          </a:xfrm>
          <a:prstGeom prst="rect">
            <a:avLst/>
          </a:prstGeom>
          <a:solidFill>
            <a:srgbClr val="FF0000"/>
          </a:solidFill>
          <a:ln>
            <a:solidFill>
              <a:srgbClr val="0070C0"/>
            </a:solidFill>
          </a:ln>
        </p:spPr>
        <p:txBody>
          <a:bodyPr wrap="square" rtlCol="0">
            <a:spAutoFit/>
          </a:bodyPr>
          <a:lstStyle/>
          <a:p>
            <a:pPr algn="ctr"/>
            <a:r>
              <a:rPr lang="fr-FR" sz="1050" dirty="0">
                <a:solidFill>
                  <a:schemeClr val="bg1"/>
                </a:solidFill>
              </a:rPr>
              <a:t>Toxique</a:t>
            </a:r>
          </a:p>
        </p:txBody>
      </p:sp>
      <p:grpSp>
        <p:nvGrpSpPr>
          <p:cNvPr id="54" name="Groupe 53"/>
          <p:cNvGrpSpPr/>
          <p:nvPr/>
        </p:nvGrpSpPr>
        <p:grpSpPr>
          <a:xfrm>
            <a:off x="4628555" y="8316"/>
            <a:ext cx="2789687" cy="253916"/>
            <a:chOff x="4647406" y="11088"/>
            <a:chExt cx="3719583" cy="338555"/>
          </a:xfrm>
        </p:grpSpPr>
        <p:sp>
          <p:nvSpPr>
            <p:cNvPr id="62" name="ZoneTexte 61"/>
            <p:cNvSpPr txBox="1"/>
            <p:nvPr/>
          </p:nvSpPr>
          <p:spPr>
            <a:xfrm>
              <a:off x="5397213" y="11088"/>
              <a:ext cx="2969776" cy="338555"/>
            </a:xfrm>
            <a:prstGeom prst="rect">
              <a:avLst/>
            </a:prstGeom>
            <a:solidFill>
              <a:srgbClr val="92D050"/>
            </a:solidFill>
            <a:ln>
              <a:solidFill>
                <a:srgbClr val="0070C0"/>
              </a:solidFill>
            </a:ln>
          </p:spPr>
          <p:txBody>
            <a:bodyPr wrap="square" rtlCol="0">
              <a:spAutoFit/>
            </a:bodyPr>
            <a:lstStyle/>
            <a:p>
              <a:pPr algn="ctr"/>
              <a:r>
                <a:rPr lang="fr-FR" sz="1050" dirty="0"/>
                <a:t>Evité grâce au zéro déchet</a:t>
              </a:r>
            </a:p>
          </p:txBody>
        </p:sp>
        <p:cxnSp>
          <p:nvCxnSpPr>
            <p:cNvPr id="64" name="Connecteur droit avec flèche 63"/>
            <p:cNvCxnSpPr>
              <a:stCxn id="9" idx="3"/>
              <a:endCxn id="62" idx="1"/>
            </p:cNvCxnSpPr>
            <p:nvPr/>
          </p:nvCxnSpPr>
          <p:spPr>
            <a:xfrm>
              <a:off x="4647406" y="195754"/>
              <a:ext cx="749807"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pic>
        <p:nvPicPr>
          <p:cNvPr id="2051" name="Picture 3" descr="E:\seb\Développement durable\Zéro déchets\ZD37\groupes\animations collège\20181009_Montbazon\pictogramme-risque-toxique.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96128" y="4475788"/>
            <a:ext cx="543875" cy="543875"/>
          </a:xfrm>
          <a:prstGeom prst="rect">
            <a:avLst/>
          </a:prstGeom>
          <a:noFill/>
          <a:extLst>
            <a:ext uri="{909E8E84-426E-40DD-AFC4-6F175D3DCCD1}">
              <a14:hiddenFill xmlns:a14="http://schemas.microsoft.com/office/drawing/2010/main">
                <a:solidFill>
                  <a:srgbClr val="FFFFFF"/>
                </a:solidFill>
              </a14:hiddenFill>
            </a:ext>
          </a:extLst>
        </p:spPr>
      </p:pic>
      <p:sp>
        <p:nvSpPr>
          <p:cNvPr id="79" name="ZoneTexte 78"/>
          <p:cNvSpPr txBox="1"/>
          <p:nvPr/>
        </p:nvSpPr>
        <p:spPr>
          <a:xfrm>
            <a:off x="1205094" y="4956289"/>
            <a:ext cx="1865756" cy="230832"/>
          </a:xfrm>
          <a:prstGeom prst="rect">
            <a:avLst/>
          </a:prstGeom>
          <a:noFill/>
        </p:spPr>
        <p:txBody>
          <a:bodyPr wrap="square" rtlCol="0">
            <a:spAutoFit/>
          </a:bodyPr>
          <a:lstStyle/>
          <a:p>
            <a:r>
              <a:rPr lang="fr-FR" sz="900" dirty="0"/>
              <a:t>10% des déchets plastiques</a:t>
            </a:r>
          </a:p>
        </p:txBody>
      </p:sp>
      <p:grpSp>
        <p:nvGrpSpPr>
          <p:cNvPr id="47" name="Groupe 46"/>
          <p:cNvGrpSpPr/>
          <p:nvPr/>
        </p:nvGrpSpPr>
        <p:grpSpPr>
          <a:xfrm>
            <a:off x="3980482" y="278301"/>
            <a:ext cx="4045268" cy="1938490"/>
            <a:chOff x="3783310" y="371068"/>
            <a:chExt cx="5393690" cy="2584653"/>
          </a:xfrm>
        </p:grpSpPr>
        <p:cxnSp>
          <p:nvCxnSpPr>
            <p:cNvPr id="46" name="Connecteur droit avec flèche 45"/>
            <p:cNvCxnSpPr>
              <a:stCxn id="9" idx="2"/>
              <a:endCxn id="48" idx="0"/>
            </p:cNvCxnSpPr>
            <p:nvPr/>
          </p:nvCxnSpPr>
          <p:spPr>
            <a:xfrm>
              <a:off x="3783310" y="380420"/>
              <a:ext cx="3621835" cy="40614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8" name="ZoneTexte 47"/>
            <p:cNvSpPr txBox="1"/>
            <p:nvPr/>
          </p:nvSpPr>
          <p:spPr>
            <a:xfrm>
              <a:off x="6541050" y="786560"/>
              <a:ext cx="1728192" cy="338555"/>
            </a:xfrm>
            <a:prstGeom prst="rect">
              <a:avLst/>
            </a:prstGeom>
            <a:solidFill>
              <a:srgbClr val="FFFF00"/>
            </a:solidFill>
            <a:ln>
              <a:solidFill>
                <a:srgbClr val="0070C0"/>
              </a:solidFill>
            </a:ln>
          </p:spPr>
          <p:txBody>
            <a:bodyPr wrap="square" rtlCol="0">
              <a:spAutoFit/>
            </a:bodyPr>
            <a:lstStyle/>
            <a:p>
              <a:pPr algn="ctr"/>
              <a:r>
                <a:rPr lang="fr-FR" sz="1050" dirty="0"/>
                <a:t>trié</a:t>
              </a:r>
            </a:p>
          </p:txBody>
        </p:sp>
        <p:cxnSp>
          <p:nvCxnSpPr>
            <p:cNvPr id="49" name="Connecteur droit avec flèche 48"/>
            <p:cNvCxnSpPr/>
            <p:nvPr/>
          </p:nvCxnSpPr>
          <p:spPr>
            <a:xfrm>
              <a:off x="7389058" y="1155892"/>
              <a:ext cx="0" cy="32490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50" name="ZoneTexte 49"/>
            <p:cNvSpPr txBox="1"/>
            <p:nvPr/>
          </p:nvSpPr>
          <p:spPr>
            <a:xfrm>
              <a:off x="6541050" y="1476329"/>
              <a:ext cx="1728192" cy="338555"/>
            </a:xfrm>
            <a:prstGeom prst="rect">
              <a:avLst/>
            </a:prstGeom>
            <a:solidFill>
              <a:srgbClr val="FFFF00"/>
            </a:solidFill>
            <a:ln>
              <a:solidFill>
                <a:srgbClr val="0070C0"/>
              </a:solidFill>
            </a:ln>
          </p:spPr>
          <p:txBody>
            <a:bodyPr wrap="square" rtlCol="0">
              <a:spAutoFit/>
            </a:bodyPr>
            <a:lstStyle/>
            <a:p>
              <a:pPr algn="ctr"/>
              <a:r>
                <a:rPr lang="fr-FR" sz="1050" dirty="0"/>
                <a:t>Collecté</a:t>
              </a:r>
            </a:p>
          </p:txBody>
        </p:sp>
        <p:cxnSp>
          <p:nvCxnSpPr>
            <p:cNvPr id="51" name="Connecteur droit avec flèche 50"/>
            <p:cNvCxnSpPr/>
            <p:nvPr/>
          </p:nvCxnSpPr>
          <p:spPr>
            <a:xfrm>
              <a:off x="7380312" y="1845661"/>
              <a:ext cx="0" cy="32490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52" name="ZoneTexte 51"/>
            <p:cNvSpPr txBox="1"/>
            <p:nvPr/>
          </p:nvSpPr>
          <p:spPr>
            <a:xfrm>
              <a:off x="6541050" y="2195202"/>
              <a:ext cx="1728192" cy="338555"/>
            </a:xfrm>
            <a:prstGeom prst="rect">
              <a:avLst/>
            </a:prstGeom>
            <a:solidFill>
              <a:srgbClr val="FFFF00"/>
            </a:solidFill>
            <a:ln>
              <a:solidFill>
                <a:srgbClr val="0070C0"/>
              </a:solidFill>
            </a:ln>
          </p:spPr>
          <p:txBody>
            <a:bodyPr wrap="square" rtlCol="0">
              <a:spAutoFit/>
            </a:bodyPr>
            <a:lstStyle/>
            <a:p>
              <a:pPr algn="ctr"/>
              <a:r>
                <a:rPr lang="fr-FR" sz="1050" dirty="0"/>
                <a:t>Recyclé</a:t>
              </a:r>
            </a:p>
          </p:txBody>
        </p:sp>
        <p:cxnSp>
          <p:nvCxnSpPr>
            <p:cNvPr id="53" name="Connecteur droit avec flèche 52"/>
            <p:cNvCxnSpPr/>
            <p:nvPr/>
          </p:nvCxnSpPr>
          <p:spPr>
            <a:xfrm rot="16200000">
              <a:off x="8441995" y="2186428"/>
              <a:ext cx="0" cy="324906"/>
            </a:xfrm>
            <a:prstGeom prst="straightConnector1">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6" name="Connecteur droit 55"/>
            <p:cNvCxnSpPr/>
            <p:nvPr/>
          </p:nvCxnSpPr>
          <p:spPr>
            <a:xfrm flipV="1">
              <a:off x="8592769" y="764704"/>
              <a:ext cx="11679" cy="1593309"/>
            </a:xfrm>
            <a:prstGeom prst="line">
              <a:avLst/>
            </a:prstGeom>
            <a:ln>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60" name="Connecteur droit avec flèche 59"/>
            <p:cNvCxnSpPr/>
            <p:nvPr/>
          </p:nvCxnSpPr>
          <p:spPr>
            <a:xfrm flipH="1" flipV="1">
              <a:off x="4647408" y="371068"/>
              <a:ext cx="3945361" cy="39363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7" name="Connecteur droit avec flèche 66"/>
            <p:cNvCxnSpPr>
              <a:stCxn id="50" idx="1"/>
              <a:endCxn id="40" idx="3"/>
            </p:cNvCxnSpPr>
            <p:nvPr/>
          </p:nvCxnSpPr>
          <p:spPr>
            <a:xfrm flipH="1">
              <a:off x="6064921" y="1660995"/>
              <a:ext cx="476128" cy="85911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72" name="ZoneTexte 71"/>
            <p:cNvSpPr txBox="1"/>
            <p:nvPr/>
          </p:nvSpPr>
          <p:spPr>
            <a:xfrm rot="17861183">
              <a:off x="5848023" y="1820568"/>
              <a:ext cx="900247" cy="276999"/>
            </a:xfrm>
            <a:prstGeom prst="rect">
              <a:avLst/>
            </a:prstGeom>
            <a:noFill/>
          </p:spPr>
          <p:txBody>
            <a:bodyPr wrap="none" rtlCol="0">
              <a:spAutoFit/>
            </a:bodyPr>
            <a:lstStyle/>
            <a:p>
              <a:r>
                <a:rPr lang="fr-FR" sz="750" dirty="0"/>
                <a:t>Refus de tri</a:t>
              </a:r>
            </a:p>
          </p:txBody>
        </p:sp>
        <p:sp>
          <p:nvSpPr>
            <p:cNvPr id="83" name="ZoneTexte 82"/>
            <p:cNvSpPr txBox="1"/>
            <p:nvPr/>
          </p:nvSpPr>
          <p:spPr>
            <a:xfrm>
              <a:off x="6660232" y="2647945"/>
              <a:ext cx="2516768" cy="307776"/>
            </a:xfrm>
            <a:prstGeom prst="rect">
              <a:avLst/>
            </a:prstGeom>
            <a:noFill/>
          </p:spPr>
          <p:txBody>
            <a:bodyPr wrap="square" rtlCol="0">
              <a:spAutoFit/>
            </a:bodyPr>
            <a:lstStyle/>
            <a:p>
              <a:r>
                <a:rPr lang="fr-FR" sz="900" dirty="0"/>
                <a:t>14% des déchets plastiques</a:t>
              </a:r>
            </a:p>
          </p:txBody>
        </p:sp>
      </p:grpSp>
      <p:grpSp>
        <p:nvGrpSpPr>
          <p:cNvPr id="43" name="Groupe 42"/>
          <p:cNvGrpSpPr/>
          <p:nvPr/>
        </p:nvGrpSpPr>
        <p:grpSpPr>
          <a:xfrm>
            <a:off x="3980482" y="285315"/>
            <a:ext cx="2265704" cy="2741566"/>
            <a:chOff x="3783310" y="380420"/>
            <a:chExt cx="3020938" cy="3655421"/>
          </a:xfrm>
        </p:grpSpPr>
        <p:cxnSp>
          <p:nvCxnSpPr>
            <p:cNvPr id="32" name="Connecteur droit avec flèche 31"/>
            <p:cNvCxnSpPr>
              <a:stCxn id="9" idx="2"/>
              <a:endCxn id="35" idx="0"/>
            </p:cNvCxnSpPr>
            <p:nvPr/>
          </p:nvCxnSpPr>
          <p:spPr>
            <a:xfrm>
              <a:off x="3783310" y="380420"/>
              <a:ext cx="1430204" cy="40614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5" name="ZoneTexte 34"/>
            <p:cNvSpPr txBox="1"/>
            <p:nvPr/>
          </p:nvSpPr>
          <p:spPr>
            <a:xfrm>
              <a:off x="4349418" y="786560"/>
              <a:ext cx="1728192" cy="338555"/>
            </a:xfrm>
            <a:prstGeom prst="rect">
              <a:avLst/>
            </a:prstGeom>
            <a:solidFill>
              <a:schemeClr val="tx1"/>
            </a:solidFill>
            <a:ln>
              <a:solidFill>
                <a:srgbClr val="0070C0"/>
              </a:solidFill>
            </a:ln>
          </p:spPr>
          <p:txBody>
            <a:bodyPr wrap="square" rtlCol="0">
              <a:spAutoFit/>
            </a:bodyPr>
            <a:lstStyle/>
            <a:p>
              <a:pPr algn="ctr"/>
              <a:r>
                <a:rPr lang="fr-FR" sz="1050" dirty="0">
                  <a:solidFill>
                    <a:schemeClr val="bg1"/>
                  </a:solidFill>
                </a:rPr>
                <a:t>Non trié</a:t>
              </a:r>
            </a:p>
          </p:txBody>
        </p:sp>
        <p:sp>
          <p:nvSpPr>
            <p:cNvPr id="38" name="ZoneTexte 37"/>
            <p:cNvSpPr txBox="1"/>
            <p:nvPr/>
          </p:nvSpPr>
          <p:spPr>
            <a:xfrm>
              <a:off x="4336729" y="1486076"/>
              <a:ext cx="1728192" cy="338555"/>
            </a:xfrm>
            <a:prstGeom prst="rect">
              <a:avLst/>
            </a:prstGeom>
            <a:solidFill>
              <a:schemeClr val="tx1"/>
            </a:solidFill>
            <a:ln>
              <a:solidFill>
                <a:srgbClr val="0070C0"/>
              </a:solidFill>
            </a:ln>
          </p:spPr>
          <p:txBody>
            <a:bodyPr wrap="square" rtlCol="0">
              <a:spAutoFit/>
            </a:bodyPr>
            <a:lstStyle/>
            <a:p>
              <a:pPr algn="ctr"/>
              <a:r>
                <a:rPr lang="fr-FR" sz="1050" dirty="0">
                  <a:solidFill>
                    <a:schemeClr val="bg1"/>
                  </a:solidFill>
                </a:rPr>
                <a:t>Collecté</a:t>
              </a:r>
            </a:p>
          </p:txBody>
        </p:sp>
        <p:cxnSp>
          <p:nvCxnSpPr>
            <p:cNvPr id="39" name="Connecteur droit avec flèche 38"/>
            <p:cNvCxnSpPr/>
            <p:nvPr/>
          </p:nvCxnSpPr>
          <p:spPr>
            <a:xfrm>
              <a:off x="5200825" y="1870297"/>
              <a:ext cx="0" cy="32490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0" name="ZoneTexte 39"/>
            <p:cNvSpPr txBox="1"/>
            <p:nvPr/>
          </p:nvSpPr>
          <p:spPr>
            <a:xfrm>
              <a:off x="4336729" y="2196944"/>
              <a:ext cx="1728192" cy="553997"/>
            </a:xfrm>
            <a:prstGeom prst="rect">
              <a:avLst/>
            </a:prstGeom>
            <a:solidFill>
              <a:schemeClr val="tx1"/>
            </a:solidFill>
            <a:ln>
              <a:solidFill>
                <a:srgbClr val="0070C0"/>
              </a:solidFill>
            </a:ln>
          </p:spPr>
          <p:txBody>
            <a:bodyPr wrap="square" rtlCol="0">
              <a:spAutoFit/>
            </a:bodyPr>
            <a:lstStyle/>
            <a:p>
              <a:pPr algn="ctr"/>
              <a:r>
                <a:rPr lang="fr-FR" sz="1050" dirty="0">
                  <a:solidFill>
                    <a:schemeClr val="bg1"/>
                  </a:solidFill>
                </a:rPr>
                <a:t>Enfouis ou incinéré</a:t>
              </a:r>
            </a:p>
          </p:txBody>
        </p:sp>
        <p:cxnSp>
          <p:nvCxnSpPr>
            <p:cNvPr id="41" name="Connecteur droit avec flèche 40"/>
            <p:cNvCxnSpPr/>
            <p:nvPr/>
          </p:nvCxnSpPr>
          <p:spPr>
            <a:xfrm>
              <a:off x="5204223" y="2843275"/>
              <a:ext cx="0" cy="32490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4" name="Connecteur droit avec flèche 43"/>
            <p:cNvCxnSpPr/>
            <p:nvPr/>
          </p:nvCxnSpPr>
          <p:spPr>
            <a:xfrm>
              <a:off x="5197427" y="1155892"/>
              <a:ext cx="0" cy="32490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5" name="ZoneTexte 44"/>
            <p:cNvSpPr txBox="1"/>
            <p:nvPr/>
          </p:nvSpPr>
          <p:spPr>
            <a:xfrm>
              <a:off x="4336729" y="3166889"/>
              <a:ext cx="1728192" cy="338555"/>
            </a:xfrm>
            <a:prstGeom prst="rect">
              <a:avLst/>
            </a:prstGeom>
            <a:solidFill>
              <a:srgbClr val="FF0000"/>
            </a:solidFill>
            <a:ln>
              <a:solidFill>
                <a:srgbClr val="0070C0"/>
              </a:solidFill>
            </a:ln>
          </p:spPr>
          <p:txBody>
            <a:bodyPr wrap="square" rtlCol="0">
              <a:spAutoFit/>
            </a:bodyPr>
            <a:lstStyle>
              <a:defPPr>
                <a:defRPr lang="fr-FR"/>
              </a:defPPr>
              <a:lvl1pPr algn="ctr"/>
            </a:lstStyle>
            <a:p>
              <a:r>
                <a:rPr lang="fr-FR" sz="1050" dirty="0">
                  <a:solidFill>
                    <a:schemeClr val="bg1"/>
                  </a:solidFill>
                </a:rPr>
                <a:t>Toxique</a:t>
              </a:r>
            </a:p>
          </p:txBody>
        </p:sp>
        <p:sp>
          <p:nvSpPr>
            <p:cNvPr id="71" name="ZoneTexte 70"/>
            <p:cNvSpPr txBox="1"/>
            <p:nvPr/>
          </p:nvSpPr>
          <p:spPr>
            <a:xfrm>
              <a:off x="4355977" y="3501008"/>
              <a:ext cx="1796596" cy="430887"/>
            </a:xfrm>
            <a:prstGeom prst="rect">
              <a:avLst/>
            </a:prstGeom>
            <a:noFill/>
          </p:spPr>
          <p:txBody>
            <a:bodyPr wrap="square" rtlCol="0">
              <a:spAutoFit/>
            </a:bodyPr>
            <a:lstStyle/>
            <a:p>
              <a:r>
                <a:rPr lang="fr-FR" sz="750" dirty="0" err="1"/>
                <a:t>Lixiviats</a:t>
              </a:r>
              <a:r>
                <a:rPr lang="fr-FR" sz="750" dirty="0"/>
                <a:t>, mâchefers, ciment</a:t>
              </a:r>
            </a:p>
          </p:txBody>
        </p:sp>
        <p:pic>
          <p:nvPicPr>
            <p:cNvPr id="76" name="Picture 3" descr="E:\seb\Développement durable\Zéro déchets\ZD37\groupes\animations collège\20181009_Montbazon\pictogramme-risque-toxique.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77610" y="3005728"/>
              <a:ext cx="725166" cy="725166"/>
            </a:xfrm>
            <a:prstGeom prst="rect">
              <a:avLst/>
            </a:prstGeom>
            <a:noFill/>
            <a:extLst>
              <a:ext uri="{909E8E84-426E-40DD-AFC4-6F175D3DCCD1}">
                <a14:hiddenFill xmlns:a14="http://schemas.microsoft.com/office/drawing/2010/main">
                  <a:solidFill>
                    <a:srgbClr val="FFFFFF"/>
                  </a:solidFill>
                </a14:hiddenFill>
              </a:ext>
            </a:extLst>
          </p:spPr>
        </p:pic>
        <p:sp>
          <p:nvSpPr>
            <p:cNvPr id="87" name="ZoneTexte 86"/>
            <p:cNvSpPr txBox="1"/>
            <p:nvPr/>
          </p:nvSpPr>
          <p:spPr>
            <a:xfrm>
              <a:off x="4287481" y="3728065"/>
              <a:ext cx="2516767" cy="307776"/>
            </a:xfrm>
            <a:prstGeom prst="rect">
              <a:avLst/>
            </a:prstGeom>
            <a:noFill/>
          </p:spPr>
          <p:txBody>
            <a:bodyPr wrap="square" rtlCol="0">
              <a:spAutoFit/>
            </a:bodyPr>
            <a:lstStyle/>
            <a:p>
              <a:r>
                <a:rPr lang="fr-FR" sz="900" dirty="0"/>
                <a:t>54% des déchets plastiques</a:t>
              </a:r>
            </a:p>
          </p:txBody>
        </p:sp>
      </p:grpSp>
      <p:grpSp>
        <p:nvGrpSpPr>
          <p:cNvPr id="42" name="Groupe 41"/>
          <p:cNvGrpSpPr/>
          <p:nvPr/>
        </p:nvGrpSpPr>
        <p:grpSpPr>
          <a:xfrm>
            <a:off x="2519772" y="870249"/>
            <a:ext cx="2108783" cy="2920289"/>
            <a:chOff x="1835696" y="1160333"/>
            <a:chExt cx="2811710" cy="3893718"/>
          </a:xfrm>
        </p:grpSpPr>
        <p:cxnSp>
          <p:nvCxnSpPr>
            <p:cNvPr id="24" name="Connecteur droit avec flèche 23"/>
            <p:cNvCxnSpPr>
              <a:stCxn id="8" idx="3"/>
              <a:endCxn id="25" idx="1"/>
            </p:cNvCxnSpPr>
            <p:nvPr/>
          </p:nvCxnSpPr>
          <p:spPr>
            <a:xfrm>
              <a:off x="1839094" y="1556792"/>
              <a:ext cx="360040" cy="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5" name="ZoneTexte 24"/>
            <p:cNvSpPr txBox="1"/>
            <p:nvPr/>
          </p:nvSpPr>
          <p:spPr>
            <a:xfrm>
              <a:off x="2199135" y="1160333"/>
              <a:ext cx="1728192" cy="338555"/>
            </a:xfrm>
            <a:prstGeom prst="rect">
              <a:avLst/>
            </a:prstGeom>
            <a:solidFill>
              <a:schemeClr val="bg2">
                <a:lumMod val="50000"/>
              </a:schemeClr>
            </a:solidFill>
            <a:ln>
              <a:solidFill>
                <a:srgbClr val="0070C0"/>
              </a:solidFill>
            </a:ln>
          </p:spPr>
          <p:txBody>
            <a:bodyPr wrap="square" rtlCol="0">
              <a:spAutoFit/>
            </a:bodyPr>
            <a:lstStyle/>
            <a:p>
              <a:pPr algn="ctr"/>
              <a:r>
                <a:rPr lang="fr-FR" sz="1050" dirty="0">
                  <a:solidFill>
                    <a:schemeClr val="bg1"/>
                  </a:solidFill>
                </a:rPr>
                <a:t>Enfoui dans le sol</a:t>
              </a:r>
            </a:p>
          </p:txBody>
        </p:sp>
        <p:cxnSp>
          <p:nvCxnSpPr>
            <p:cNvPr id="26" name="Connecteur droit avec flèche 25"/>
            <p:cNvCxnSpPr/>
            <p:nvPr/>
          </p:nvCxnSpPr>
          <p:spPr>
            <a:xfrm>
              <a:off x="3030850" y="1879958"/>
              <a:ext cx="0" cy="32490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7" name="ZoneTexte 26"/>
            <p:cNvSpPr txBox="1"/>
            <p:nvPr/>
          </p:nvSpPr>
          <p:spPr>
            <a:xfrm>
              <a:off x="2166755" y="2133312"/>
              <a:ext cx="1728192" cy="553997"/>
            </a:xfrm>
            <a:prstGeom prst="rect">
              <a:avLst/>
            </a:prstGeom>
            <a:solidFill>
              <a:schemeClr val="bg2">
                <a:lumMod val="50000"/>
              </a:schemeClr>
            </a:solidFill>
            <a:ln>
              <a:solidFill>
                <a:srgbClr val="0070C0"/>
              </a:solidFill>
            </a:ln>
          </p:spPr>
          <p:txBody>
            <a:bodyPr wrap="square" rtlCol="0">
              <a:spAutoFit/>
            </a:bodyPr>
            <a:lstStyle/>
            <a:p>
              <a:pPr algn="ctr"/>
              <a:r>
                <a:rPr lang="fr-FR" sz="1050" dirty="0">
                  <a:solidFill>
                    <a:schemeClr val="bg1"/>
                  </a:solidFill>
                </a:rPr>
                <a:t>Dégradé par le gel, l’humidité</a:t>
              </a:r>
            </a:p>
          </p:txBody>
        </p:sp>
        <p:cxnSp>
          <p:nvCxnSpPr>
            <p:cNvPr id="28" name="Connecteur droit avec flèche 27"/>
            <p:cNvCxnSpPr/>
            <p:nvPr/>
          </p:nvCxnSpPr>
          <p:spPr>
            <a:xfrm>
              <a:off x="3030031" y="2850544"/>
              <a:ext cx="0" cy="32490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9" name="ZoneTexte 28"/>
            <p:cNvSpPr txBox="1"/>
            <p:nvPr/>
          </p:nvSpPr>
          <p:spPr>
            <a:xfrm>
              <a:off x="2165935" y="3139934"/>
              <a:ext cx="1728192" cy="553997"/>
            </a:xfrm>
            <a:prstGeom prst="rect">
              <a:avLst/>
            </a:prstGeom>
            <a:solidFill>
              <a:schemeClr val="bg2">
                <a:lumMod val="50000"/>
              </a:schemeClr>
            </a:solidFill>
            <a:ln>
              <a:solidFill>
                <a:srgbClr val="0070C0"/>
              </a:solidFill>
            </a:ln>
          </p:spPr>
          <p:txBody>
            <a:bodyPr wrap="square" rtlCol="0">
              <a:spAutoFit/>
            </a:bodyPr>
            <a:lstStyle/>
            <a:p>
              <a:pPr algn="ctr"/>
              <a:r>
                <a:rPr lang="fr-FR" sz="1050" dirty="0">
                  <a:solidFill>
                    <a:schemeClr val="bg1"/>
                  </a:solidFill>
                </a:rPr>
                <a:t>Ingéré par des animaux</a:t>
              </a:r>
            </a:p>
          </p:txBody>
        </p:sp>
        <p:cxnSp>
          <p:nvCxnSpPr>
            <p:cNvPr id="30" name="Connecteur droit avec flèche 29"/>
            <p:cNvCxnSpPr/>
            <p:nvPr/>
          </p:nvCxnSpPr>
          <p:spPr>
            <a:xfrm>
              <a:off x="3026633" y="3858656"/>
              <a:ext cx="0" cy="32490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1" name="ZoneTexte 30"/>
            <p:cNvSpPr txBox="1"/>
            <p:nvPr/>
          </p:nvSpPr>
          <p:spPr>
            <a:xfrm>
              <a:off x="2162537" y="4185303"/>
              <a:ext cx="1728192" cy="338555"/>
            </a:xfrm>
            <a:prstGeom prst="rect">
              <a:avLst/>
            </a:prstGeom>
            <a:solidFill>
              <a:srgbClr val="FF0000"/>
            </a:solidFill>
            <a:ln>
              <a:solidFill>
                <a:srgbClr val="0070C0"/>
              </a:solidFill>
            </a:ln>
          </p:spPr>
          <p:txBody>
            <a:bodyPr wrap="square" rtlCol="0">
              <a:spAutoFit/>
            </a:bodyPr>
            <a:lstStyle/>
            <a:p>
              <a:pPr algn="ctr"/>
              <a:r>
                <a:rPr lang="fr-FR" sz="1050" dirty="0">
                  <a:solidFill>
                    <a:schemeClr val="bg1"/>
                  </a:solidFill>
                </a:rPr>
                <a:t>Toxique</a:t>
              </a:r>
            </a:p>
          </p:txBody>
        </p:sp>
        <p:pic>
          <p:nvPicPr>
            <p:cNvPr id="75" name="Picture 3" descr="E:\seb\Développement durable\Zéro déchets\ZD37\groupes\animations collège\20181009_Montbazon\pictogramme-risque-toxique.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89236" y="4021109"/>
              <a:ext cx="725166" cy="725166"/>
            </a:xfrm>
            <a:prstGeom prst="rect">
              <a:avLst/>
            </a:prstGeom>
            <a:noFill/>
            <a:extLst>
              <a:ext uri="{909E8E84-426E-40DD-AFC4-6F175D3DCCD1}">
                <a14:hiddenFill xmlns:a14="http://schemas.microsoft.com/office/drawing/2010/main">
                  <a:solidFill>
                    <a:srgbClr val="FFFFFF"/>
                  </a:solidFill>
                </a14:hiddenFill>
              </a:ext>
            </a:extLst>
          </p:spPr>
        </p:pic>
        <p:sp>
          <p:nvSpPr>
            <p:cNvPr id="82" name="ZoneTexte 81"/>
            <p:cNvSpPr txBox="1"/>
            <p:nvPr/>
          </p:nvSpPr>
          <p:spPr>
            <a:xfrm>
              <a:off x="2159732" y="4746275"/>
              <a:ext cx="2487674" cy="307776"/>
            </a:xfrm>
            <a:prstGeom prst="rect">
              <a:avLst/>
            </a:prstGeom>
            <a:noFill/>
          </p:spPr>
          <p:txBody>
            <a:bodyPr wrap="square" rtlCol="0">
              <a:spAutoFit/>
            </a:bodyPr>
            <a:lstStyle/>
            <a:p>
              <a:r>
                <a:rPr lang="fr-FR" sz="900" dirty="0"/>
                <a:t>22% des déchets plastiques</a:t>
              </a:r>
            </a:p>
          </p:txBody>
        </p:sp>
        <p:cxnSp>
          <p:nvCxnSpPr>
            <p:cNvPr id="88" name="Connecteur droit avec flèche 87"/>
            <p:cNvCxnSpPr>
              <a:stCxn id="31" idx="1"/>
            </p:cNvCxnSpPr>
            <p:nvPr/>
          </p:nvCxnSpPr>
          <p:spPr>
            <a:xfrm flipH="1" flipV="1">
              <a:off x="1835696" y="2852936"/>
              <a:ext cx="326841" cy="151703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90" name="Connecteur droit avec flèche 89"/>
            <p:cNvCxnSpPr>
              <a:stCxn id="25" idx="1"/>
            </p:cNvCxnSpPr>
            <p:nvPr/>
          </p:nvCxnSpPr>
          <p:spPr>
            <a:xfrm flipH="1">
              <a:off x="1841029" y="1556793"/>
              <a:ext cx="358105" cy="63841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grpSp>
        <p:nvGrpSpPr>
          <p:cNvPr id="59" name="Groupe 58"/>
          <p:cNvGrpSpPr/>
          <p:nvPr/>
        </p:nvGrpSpPr>
        <p:grpSpPr>
          <a:xfrm>
            <a:off x="2658061" y="195486"/>
            <a:ext cx="1565792" cy="1214483"/>
            <a:chOff x="2020081" y="260648"/>
            <a:chExt cx="2087722" cy="1619310"/>
          </a:xfrm>
        </p:grpSpPr>
        <p:sp>
          <p:nvSpPr>
            <p:cNvPr id="57" name="Accolade fermante 56"/>
            <p:cNvSpPr/>
            <p:nvPr/>
          </p:nvSpPr>
          <p:spPr>
            <a:xfrm>
              <a:off x="2020081" y="260648"/>
              <a:ext cx="139651" cy="161931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sz="1050"/>
            </a:p>
          </p:txBody>
        </p:sp>
        <p:sp>
          <p:nvSpPr>
            <p:cNvPr id="58" name="ZoneTexte 57"/>
            <p:cNvSpPr txBox="1"/>
            <p:nvPr/>
          </p:nvSpPr>
          <p:spPr>
            <a:xfrm>
              <a:off x="2195736" y="899428"/>
              <a:ext cx="1912067" cy="338555"/>
            </a:xfrm>
            <a:prstGeom prst="rect">
              <a:avLst/>
            </a:prstGeom>
            <a:noFill/>
          </p:spPr>
          <p:txBody>
            <a:bodyPr wrap="square" rtlCol="0">
              <a:spAutoFit/>
            </a:bodyPr>
            <a:lstStyle/>
            <a:p>
              <a:r>
                <a:rPr lang="fr-FR" sz="1050" dirty="0"/>
                <a:t>Phase aérienne</a:t>
              </a:r>
            </a:p>
          </p:txBody>
        </p:sp>
      </p:grpSp>
      <p:grpSp>
        <p:nvGrpSpPr>
          <p:cNvPr id="61" name="Groupe 60"/>
          <p:cNvGrpSpPr/>
          <p:nvPr/>
        </p:nvGrpSpPr>
        <p:grpSpPr>
          <a:xfrm>
            <a:off x="2591656" y="1670938"/>
            <a:ext cx="1609846" cy="2683010"/>
            <a:chOff x="1931541" y="2227918"/>
            <a:chExt cx="2146461" cy="3577346"/>
          </a:xfrm>
        </p:grpSpPr>
        <p:sp>
          <p:nvSpPr>
            <p:cNvPr id="77" name="Accolade fermante 76"/>
            <p:cNvSpPr/>
            <p:nvPr/>
          </p:nvSpPr>
          <p:spPr>
            <a:xfrm>
              <a:off x="1931541" y="2227918"/>
              <a:ext cx="175655" cy="3577346"/>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sz="1050"/>
            </a:p>
          </p:txBody>
        </p:sp>
        <p:sp>
          <p:nvSpPr>
            <p:cNvPr id="78" name="ZoneTexte 77"/>
            <p:cNvSpPr txBox="1"/>
            <p:nvPr/>
          </p:nvSpPr>
          <p:spPr>
            <a:xfrm>
              <a:off x="2165936" y="3814230"/>
              <a:ext cx="1912066" cy="338555"/>
            </a:xfrm>
            <a:prstGeom prst="rect">
              <a:avLst/>
            </a:prstGeom>
            <a:noFill/>
          </p:spPr>
          <p:txBody>
            <a:bodyPr wrap="square" rtlCol="0">
              <a:spAutoFit/>
            </a:bodyPr>
            <a:lstStyle/>
            <a:p>
              <a:r>
                <a:rPr lang="fr-FR" sz="1050" dirty="0"/>
                <a:t>Phase aquatique</a:t>
              </a:r>
            </a:p>
          </p:txBody>
        </p:sp>
      </p:grpSp>
      <p:grpSp>
        <p:nvGrpSpPr>
          <p:cNvPr id="80" name="Groupe 79"/>
          <p:cNvGrpSpPr/>
          <p:nvPr/>
        </p:nvGrpSpPr>
        <p:grpSpPr>
          <a:xfrm>
            <a:off x="4155129" y="916571"/>
            <a:ext cx="1565792" cy="1944102"/>
            <a:chOff x="2020081" y="260648"/>
            <a:chExt cx="2087722" cy="2592136"/>
          </a:xfrm>
        </p:grpSpPr>
        <p:sp>
          <p:nvSpPr>
            <p:cNvPr id="81" name="Accolade fermante 80"/>
            <p:cNvSpPr/>
            <p:nvPr/>
          </p:nvSpPr>
          <p:spPr>
            <a:xfrm>
              <a:off x="2020081" y="260648"/>
              <a:ext cx="69825" cy="2592136"/>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sz="1050"/>
            </a:p>
          </p:txBody>
        </p:sp>
        <p:sp>
          <p:nvSpPr>
            <p:cNvPr id="84" name="ZoneTexte 83"/>
            <p:cNvSpPr txBox="1"/>
            <p:nvPr/>
          </p:nvSpPr>
          <p:spPr>
            <a:xfrm>
              <a:off x="2195736" y="1367927"/>
              <a:ext cx="1912067" cy="338555"/>
            </a:xfrm>
            <a:prstGeom prst="rect">
              <a:avLst/>
            </a:prstGeom>
            <a:noFill/>
          </p:spPr>
          <p:txBody>
            <a:bodyPr wrap="square" rtlCol="0">
              <a:spAutoFit/>
            </a:bodyPr>
            <a:lstStyle/>
            <a:p>
              <a:r>
                <a:rPr lang="fr-FR" sz="1050" dirty="0"/>
                <a:t>Phase endogée</a:t>
              </a:r>
            </a:p>
          </p:txBody>
        </p:sp>
      </p:grpSp>
    </p:spTree>
    <p:extLst>
      <p:ext uri="{BB962C8B-B14F-4D97-AF65-F5344CB8AC3E}">
        <p14:creationId xmlns:p14="http://schemas.microsoft.com/office/powerpoint/2010/main" val="34684591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2"/>
                                        </p:tgtEl>
                                        <p:attrNameLst>
                                          <p:attrName>style.visibility</p:attrName>
                                        </p:attrNameLst>
                                      </p:cBhvr>
                                      <p:to>
                                        <p:strVal val="visible"/>
                                      </p:to>
                                    </p:set>
                                  </p:childTnLst>
                                </p:cTn>
                              </p:par>
                              <p:par>
                                <p:cTn id="13" presetID="1" presetClass="exit" presetSubtype="0" fill="hold" nodeType="withEffect">
                                  <p:stCondLst>
                                    <p:cond delay="0"/>
                                  </p:stCondLst>
                                  <p:childTnLst>
                                    <p:set>
                                      <p:cBhvr>
                                        <p:cTn id="14" dur="1" fill="hold">
                                          <p:stCondLst>
                                            <p:cond delay="0"/>
                                          </p:stCondLst>
                                        </p:cTn>
                                        <p:tgtEl>
                                          <p:spTgt spid="59"/>
                                        </p:tgtEl>
                                        <p:attrNameLst>
                                          <p:attrName>style.visibility</p:attrName>
                                        </p:attrNameLst>
                                      </p:cBhvr>
                                      <p:to>
                                        <p:strVal val="hidden"/>
                                      </p:to>
                                    </p:set>
                                  </p:childTnLst>
                                </p:cTn>
                              </p:par>
                              <p:par>
                                <p:cTn id="15" presetID="1" presetClass="exit" presetSubtype="0" fill="hold" nodeType="withEffect">
                                  <p:stCondLst>
                                    <p:cond delay="0"/>
                                  </p:stCondLst>
                                  <p:childTnLst>
                                    <p:set>
                                      <p:cBhvr>
                                        <p:cTn id="16" dur="1" fill="hold">
                                          <p:stCondLst>
                                            <p:cond delay="0"/>
                                          </p:stCondLst>
                                        </p:cTn>
                                        <p:tgtEl>
                                          <p:spTgt spid="61"/>
                                        </p:tgtEl>
                                        <p:attrNameLst>
                                          <p:attrName>style.visibility</p:attrName>
                                        </p:attrNameLst>
                                      </p:cBhvr>
                                      <p:to>
                                        <p:strVal val="hidden"/>
                                      </p:to>
                                    </p:set>
                                  </p:childTnLst>
                                </p:cTn>
                              </p:par>
                              <p:par>
                                <p:cTn id="17" presetID="1" presetClass="entr" presetSubtype="0" fill="hold" nodeType="withEffect">
                                  <p:stCondLst>
                                    <p:cond delay="0"/>
                                  </p:stCondLst>
                                  <p:childTnLst>
                                    <p:set>
                                      <p:cBhvr>
                                        <p:cTn id="18" dur="1" fill="hold">
                                          <p:stCondLst>
                                            <p:cond delay="0"/>
                                          </p:stCondLst>
                                        </p:cTn>
                                        <p:tgtEl>
                                          <p:spTgt spid="8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3"/>
                                        </p:tgtEl>
                                        <p:attrNameLst>
                                          <p:attrName>style.visibility</p:attrName>
                                        </p:attrNameLst>
                                      </p:cBhvr>
                                      <p:to>
                                        <p:strVal val="visible"/>
                                      </p:to>
                                    </p:set>
                                  </p:childTnLst>
                                </p:cTn>
                              </p:par>
                              <p:par>
                                <p:cTn id="23" presetID="1" presetClass="exit" presetSubtype="0" fill="hold" nodeType="withEffect">
                                  <p:stCondLst>
                                    <p:cond delay="0"/>
                                  </p:stCondLst>
                                  <p:childTnLst>
                                    <p:set>
                                      <p:cBhvr>
                                        <p:cTn id="24" dur="1" fill="hold">
                                          <p:stCondLst>
                                            <p:cond delay="0"/>
                                          </p:stCondLst>
                                        </p:cTn>
                                        <p:tgtEl>
                                          <p:spTgt spid="80"/>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47"/>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5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pic>
        <p:nvPicPr>
          <p:cNvPr id="136" name="Shape 136"/>
          <p:cNvPicPr preferRelativeResize="0"/>
          <p:nvPr/>
        </p:nvPicPr>
        <p:blipFill>
          <a:blip r:embed="rId3">
            <a:alphaModFix/>
          </a:blip>
          <a:stretch>
            <a:fillRect/>
          </a:stretch>
        </p:blipFill>
        <p:spPr>
          <a:xfrm>
            <a:off x="222450" y="1575425"/>
            <a:ext cx="1240700" cy="3470600"/>
          </a:xfrm>
          <a:prstGeom prst="rect">
            <a:avLst/>
          </a:prstGeom>
          <a:noFill/>
          <a:ln>
            <a:noFill/>
          </a:ln>
        </p:spPr>
      </p:pic>
      <p:pic>
        <p:nvPicPr>
          <p:cNvPr id="137" name="Shape 137"/>
          <p:cNvPicPr preferRelativeResize="0"/>
          <p:nvPr/>
        </p:nvPicPr>
        <p:blipFill>
          <a:blip r:embed="rId4">
            <a:alphaModFix/>
          </a:blip>
          <a:stretch>
            <a:fillRect/>
          </a:stretch>
        </p:blipFill>
        <p:spPr>
          <a:xfrm>
            <a:off x="4084025" y="1043825"/>
            <a:ext cx="2756899" cy="1846249"/>
          </a:xfrm>
          <a:prstGeom prst="rect">
            <a:avLst/>
          </a:prstGeom>
          <a:noFill/>
          <a:ln>
            <a:noFill/>
          </a:ln>
        </p:spPr>
      </p:pic>
      <p:pic>
        <p:nvPicPr>
          <p:cNvPr id="138" name="Shape 138"/>
          <p:cNvPicPr preferRelativeResize="0"/>
          <p:nvPr/>
        </p:nvPicPr>
        <p:blipFill>
          <a:blip r:embed="rId5">
            <a:alphaModFix/>
          </a:blip>
          <a:stretch>
            <a:fillRect/>
          </a:stretch>
        </p:blipFill>
        <p:spPr>
          <a:xfrm>
            <a:off x="6609152" y="1333500"/>
            <a:ext cx="2223149" cy="3677200"/>
          </a:xfrm>
          <a:prstGeom prst="rect">
            <a:avLst/>
          </a:prstGeom>
          <a:noFill/>
          <a:ln>
            <a:noFill/>
          </a:ln>
        </p:spPr>
      </p:pic>
      <p:pic>
        <p:nvPicPr>
          <p:cNvPr id="139" name="Shape 139"/>
          <p:cNvPicPr preferRelativeResize="0"/>
          <p:nvPr/>
        </p:nvPicPr>
        <p:blipFill>
          <a:blip r:embed="rId6">
            <a:alphaModFix/>
          </a:blip>
          <a:stretch>
            <a:fillRect/>
          </a:stretch>
        </p:blipFill>
        <p:spPr>
          <a:xfrm>
            <a:off x="4182372" y="2776062"/>
            <a:ext cx="2171975" cy="2052649"/>
          </a:xfrm>
          <a:prstGeom prst="rect">
            <a:avLst/>
          </a:prstGeom>
          <a:noFill/>
          <a:ln>
            <a:noFill/>
          </a:ln>
        </p:spPr>
      </p:pic>
      <p:pic>
        <p:nvPicPr>
          <p:cNvPr id="140" name="Shape 140"/>
          <p:cNvPicPr preferRelativeResize="0"/>
          <p:nvPr/>
        </p:nvPicPr>
        <p:blipFill>
          <a:blip r:embed="rId7">
            <a:alphaModFix/>
          </a:blip>
          <a:stretch>
            <a:fillRect/>
          </a:stretch>
        </p:blipFill>
        <p:spPr>
          <a:xfrm>
            <a:off x="1902200" y="2696061"/>
            <a:ext cx="2223149" cy="2212663"/>
          </a:xfrm>
          <a:prstGeom prst="rect">
            <a:avLst/>
          </a:prstGeom>
          <a:noFill/>
          <a:ln>
            <a:noFill/>
          </a:ln>
        </p:spPr>
      </p:pic>
      <p:pic>
        <p:nvPicPr>
          <p:cNvPr id="141" name="Shape 141"/>
          <p:cNvPicPr preferRelativeResize="0"/>
          <p:nvPr/>
        </p:nvPicPr>
        <p:blipFill>
          <a:blip r:embed="rId8">
            <a:alphaModFix/>
          </a:blip>
          <a:stretch>
            <a:fillRect/>
          </a:stretch>
        </p:blipFill>
        <p:spPr>
          <a:xfrm>
            <a:off x="2199326" y="1447524"/>
            <a:ext cx="1508873" cy="1248524"/>
          </a:xfrm>
          <a:prstGeom prst="rect">
            <a:avLst/>
          </a:prstGeom>
          <a:noFill/>
          <a:ln>
            <a:noFill/>
          </a:ln>
        </p:spPr>
      </p:pic>
      <p:sp>
        <p:nvSpPr>
          <p:cNvPr id="142" name="Shape 142"/>
          <p:cNvSpPr txBox="1">
            <a:spLocks noGrp="1"/>
          </p:cNvSpPr>
          <p:nvPr>
            <p:ph type="title"/>
          </p:nvPr>
        </p:nvSpPr>
        <p:spPr>
          <a:xfrm>
            <a:off x="0" y="0"/>
            <a:ext cx="9144000" cy="740400"/>
          </a:xfrm>
          <a:prstGeom prst="rect">
            <a:avLst/>
          </a:prstGeom>
          <a:noFill/>
          <a:ln>
            <a:noFill/>
          </a:ln>
        </p:spPr>
        <p:txBody>
          <a:bodyPr lIns="91425" tIns="91425" rIns="91425" bIns="91425" anchor="b" anchorCtr="0">
            <a:noAutofit/>
          </a:bodyPr>
          <a:lstStyle/>
          <a:p>
            <a:pPr lvl="0" rtl="0">
              <a:spcBef>
                <a:spcPts val="0"/>
              </a:spcBef>
              <a:buNone/>
            </a:pPr>
            <a:r>
              <a:rPr lang="en-GB" sz="3000">
                <a:solidFill>
                  <a:schemeClr val="lt2"/>
                </a:solidFill>
              </a:rPr>
              <a:t>Le Kit de “survie” Zéro Déchet pour éviter le plastique hors de chez soi</a:t>
            </a:r>
          </a:p>
        </p:txBody>
      </p:sp>
      <p:cxnSp>
        <p:nvCxnSpPr>
          <p:cNvPr id="143" name="Shape 143"/>
          <p:cNvCxnSpPr/>
          <p:nvPr/>
        </p:nvCxnSpPr>
        <p:spPr>
          <a:xfrm>
            <a:off x="0" y="684025"/>
            <a:ext cx="9152700" cy="0"/>
          </a:xfrm>
          <a:prstGeom prst="straightConnector1">
            <a:avLst/>
          </a:prstGeom>
          <a:noFill/>
          <a:ln w="9525" cap="flat" cmpd="sng">
            <a:solidFill>
              <a:schemeClr val="lt2"/>
            </a:solidFill>
            <a:prstDash val="solid"/>
            <a:round/>
            <a:headEnd type="none" w="lg" len="lg"/>
            <a:tailEnd type="none" w="lg" len="lg"/>
          </a:ln>
        </p:spPr>
      </p:cxn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pic>
        <p:nvPicPr>
          <p:cNvPr id="148" name="Shape 148"/>
          <p:cNvPicPr preferRelativeResize="0"/>
          <p:nvPr/>
        </p:nvPicPr>
        <p:blipFill>
          <a:blip r:embed="rId3">
            <a:alphaModFix/>
          </a:blip>
          <a:stretch>
            <a:fillRect/>
          </a:stretch>
        </p:blipFill>
        <p:spPr>
          <a:xfrm>
            <a:off x="4832399" y="1750774"/>
            <a:ext cx="4085524" cy="2682442"/>
          </a:xfrm>
          <a:prstGeom prst="rect">
            <a:avLst/>
          </a:prstGeom>
          <a:noFill/>
          <a:ln>
            <a:noFill/>
          </a:ln>
        </p:spPr>
      </p:pic>
      <p:pic>
        <p:nvPicPr>
          <p:cNvPr id="149" name="Shape 149"/>
          <p:cNvPicPr preferRelativeResize="0"/>
          <p:nvPr/>
        </p:nvPicPr>
        <p:blipFill>
          <a:blip r:embed="rId4">
            <a:alphaModFix/>
          </a:blip>
          <a:stretch>
            <a:fillRect/>
          </a:stretch>
        </p:blipFill>
        <p:spPr>
          <a:xfrm>
            <a:off x="543638" y="1828549"/>
            <a:ext cx="3536035" cy="2604675"/>
          </a:xfrm>
          <a:prstGeom prst="rect">
            <a:avLst/>
          </a:prstGeom>
          <a:noFill/>
          <a:ln>
            <a:noFill/>
          </a:ln>
        </p:spPr>
      </p:pic>
      <p:sp>
        <p:nvSpPr>
          <p:cNvPr id="150" name="Shape 150"/>
          <p:cNvSpPr txBox="1">
            <a:spLocks noGrp="1"/>
          </p:cNvSpPr>
          <p:nvPr>
            <p:ph type="body" idx="1"/>
          </p:nvPr>
        </p:nvSpPr>
        <p:spPr>
          <a:xfrm>
            <a:off x="900" y="790503"/>
            <a:ext cx="4621500" cy="466800"/>
          </a:xfrm>
          <a:prstGeom prst="rect">
            <a:avLst/>
          </a:prstGeom>
          <a:noFill/>
        </p:spPr>
        <p:txBody>
          <a:bodyPr lIns="91425" tIns="91425" rIns="91425" bIns="91425" anchor="t" anchorCtr="0">
            <a:noAutofit/>
          </a:bodyPr>
          <a:lstStyle/>
          <a:p>
            <a:pPr lvl="0" algn="ctr" rtl="0">
              <a:spcBef>
                <a:spcPts val="0"/>
              </a:spcBef>
              <a:buNone/>
            </a:pPr>
            <a:r>
              <a:rPr lang="en-GB" sz="3000" b="1">
                <a:solidFill>
                  <a:schemeClr val="lt2"/>
                </a:solidFill>
                <a:latin typeface="Kaushan Script"/>
                <a:ea typeface="Kaushan Script"/>
                <a:cs typeface="Kaushan Script"/>
                <a:sym typeface="Kaushan Script"/>
              </a:rPr>
              <a:t>Avant</a:t>
            </a:r>
          </a:p>
        </p:txBody>
      </p:sp>
      <p:sp>
        <p:nvSpPr>
          <p:cNvPr id="151" name="Shape 151"/>
          <p:cNvSpPr txBox="1">
            <a:spLocks noGrp="1"/>
          </p:cNvSpPr>
          <p:nvPr>
            <p:ph type="body" idx="1"/>
          </p:nvPr>
        </p:nvSpPr>
        <p:spPr>
          <a:xfrm>
            <a:off x="4621575" y="790503"/>
            <a:ext cx="4522200" cy="466800"/>
          </a:xfrm>
          <a:prstGeom prst="rect">
            <a:avLst/>
          </a:prstGeom>
          <a:noFill/>
        </p:spPr>
        <p:txBody>
          <a:bodyPr lIns="91425" tIns="91425" rIns="91425" bIns="91425" anchor="t" anchorCtr="0">
            <a:noAutofit/>
          </a:bodyPr>
          <a:lstStyle/>
          <a:p>
            <a:pPr lvl="0" algn="ctr" rtl="0">
              <a:spcBef>
                <a:spcPts val="0"/>
              </a:spcBef>
              <a:buNone/>
            </a:pPr>
            <a:r>
              <a:rPr lang="en-GB" sz="3000" b="1">
                <a:solidFill>
                  <a:schemeClr val="lt2"/>
                </a:solidFill>
                <a:latin typeface="Kaushan Script"/>
                <a:ea typeface="Kaushan Script"/>
                <a:cs typeface="Kaushan Script"/>
                <a:sym typeface="Kaushan Script"/>
              </a:rPr>
              <a:t>Après</a:t>
            </a:r>
          </a:p>
        </p:txBody>
      </p:sp>
      <p:cxnSp>
        <p:nvCxnSpPr>
          <p:cNvPr id="152" name="Shape 152"/>
          <p:cNvCxnSpPr>
            <a:stCxn id="151" idx="1"/>
          </p:cNvCxnSpPr>
          <p:nvPr/>
        </p:nvCxnSpPr>
        <p:spPr>
          <a:xfrm>
            <a:off x="4621575" y="1023903"/>
            <a:ext cx="0" cy="4138800"/>
          </a:xfrm>
          <a:prstGeom prst="straightConnector1">
            <a:avLst/>
          </a:prstGeom>
          <a:noFill/>
          <a:ln w="19050" cap="flat" cmpd="sng">
            <a:solidFill>
              <a:schemeClr val="lt2"/>
            </a:solidFill>
            <a:prstDash val="dot"/>
            <a:round/>
            <a:headEnd type="none" w="lg" len="lg"/>
            <a:tailEnd type="none" w="lg" len="lg"/>
          </a:ln>
        </p:spPr>
      </p:cxnSp>
      <p:sp>
        <p:nvSpPr>
          <p:cNvPr id="153" name="Shape 153"/>
          <p:cNvSpPr txBox="1">
            <a:spLocks noGrp="1"/>
          </p:cNvSpPr>
          <p:nvPr>
            <p:ph type="title"/>
          </p:nvPr>
        </p:nvSpPr>
        <p:spPr>
          <a:xfrm>
            <a:off x="0" y="0"/>
            <a:ext cx="9144000" cy="740400"/>
          </a:xfrm>
          <a:prstGeom prst="rect">
            <a:avLst/>
          </a:prstGeom>
          <a:noFill/>
          <a:ln>
            <a:noFill/>
          </a:ln>
        </p:spPr>
        <p:txBody>
          <a:bodyPr lIns="91425" tIns="91425" rIns="91425" bIns="91425" anchor="b" anchorCtr="0">
            <a:noAutofit/>
          </a:bodyPr>
          <a:lstStyle/>
          <a:p>
            <a:pPr lvl="0" rtl="0">
              <a:spcBef>
                <a:spcPts val="0"/>
              </a:spcBef>
              <a:buNone/>
            </a:pPr>
            <a:r>
              <a:rPr lang="en-GB" sz="3000" dirty="0"/>
              <a:t>Action #1 : </a:t>
            </a:r>
            <a:r>
              <a:rPr lang="en-GB" sz="3000" dirty="0" err="1"/>
              <a:t>s’abonner</a:t>
            </a:r>
            <a:r>
              <a:rPr lang="en-GB" sz="3000" dirty="0"/>
              <a:t> à un panier </a:t>
            </a:r>
            <a:r>
              <a:rPr lang="en-GB" sz="3000" dirty="0" smtClean="0"/>
              <a:t>bio </a:t>
            </a:r>
            <a:r>
              <a:rPr lang="en-GB" sz="3000" dirty="0" err="1" smtClean="0"/>
              <a:t>ou</a:t>
            </a:r>
            <a:r>
              <a:rPr lang="en-GB" sz="3000" dirty="0" smtClean="0"/>
              <a:t> faire </a:t>
            </a:r>
            <a:r>
              <a:rPr lang="en-GB" sz="3000" dirty="0" err="1" smtClean="0"/>
              <a:t>ses</a:t>
            </a:r>
            <a:r>
              <a:rPr lang="en-GB" sz="3000" dirty="0" smtClean="0"/>
              <a:t> courses sur un </a:t>
            </a:r>
            <a:r>
              <a:rPr lang="en-GB" sz="3000" dirty="0" err="1" smtClean="0"/>
              <a:t>marché</a:t>
            </a:r>
            <a:endParaRPr lang="en-GB" sz="3000" dirty="0"/>
          </a:p>
        </p:txBody>
      </p:sp>
      <p:cxnSp>
        <p:nvCxnSpPr>
          <p:cNvPr id="154" name="Shape 154"/>
          <p:cNvCxnSpPr/>
          <p:nvPr/>
        </p:nvCxnSpPr>
        <p:spPr>
          <a:xfrm>
            <a:off x="0" y="684025"/>
            <a:ext cx="9152700" cy="0"/>
          </a:xfrm>
          <a:prstGeom prst="straightConnector1">
            <a:avLst/>
          </a:prstGeom>
          <a:noFill/>
          <a:ln w="9525" cap="flat" cmpd="sng">
            <a:solidFill>
              <a:schemeClr val="lt2"/>
            </a:solidFill>
            <a:prstDash val="solid"/>
            <a:round/>
            <a:headEnd type="none" w="lg" len="lg"/>
            <a:tailEnd type="none" w="lg" len="lg"/>
          </a:ln>
        </p:spPr>
      </p:cxn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pic>
        <p:nvPicPr>
          <p:cNvPr id="159" name="Shape 159"/>
          <p:cNvPicPr preferRelativeResize="0"/>
          <p:nvPr/>
        </p:nvPicPr>
        <p:blipFill rotWithShape="1">
          <a:blip r:embed="rId3">
            <a:alphaModFix/>
          </a:blip>
          <a:srcRect l="-5605" r="852" b="-1502"/>
          <a:stretch/>
        </p:blipFill>
        <p:spPr>
          <a:xfrm>
            <a:off x="2699792" y="3039596"/>
            <a:ext cx="1722120" cy="1999456"/>
          </a:xfrm>
          <a:prstGeom prst="rect">
            <a:avLst/>
          </a:prstGeom>
          <a:noFill/>
          <a:ln>
            <a:noFill/>
          </a:ln>
        </p:spPr>
      </p:pic>
      <p:sp>
        <p:nvSpPr>
          <p:cNvPr id="160" name="Shape 160"/>
          <p:cNvSpPr txBox="1">
            <a:spLocks noGrp="1"/>
          </p:cNvSpPr>
          <p:nvPr>
            <p:ph type="title"/>
          </p:nvPr>
        </p:nvSpPr>
        <p:spPr>
          <a:xfrm>
            <a:off x="255875" y="410825"/>
            <a:ext cx="4045200" cy="810900"/>
          </a:xfrm>
          <a:prstGeom prst="rect">
            <a:avLst/>
          </a:prstGeom>
        </p:spPr>
        <p:txBody>
          <a:bodyPr lIns="91425" tIns="91425" rIns="91425" bIns="91425" anchor="t" anchorCtr="0">
            <a:noAutofit/>
          </a:bodyPr>
          <a:lstStyle/>
          <a:p>
            <a:pPr lvl="0">
              <a:spcBef>
                <a:spcPts val="0"/>
              </a:spcBef>
              <a:buNone/>
            </a:pPr>
            <a:r>
              <a:rPr lang="en-GB" b="1"/>
              <a:t>Action #2</a:t>
            </a:r>
          </a:p>
          <a:p>
            <a:pPr lvl="0" rtl="0">
              <a:spcBef>
                <a:spcPts val="0"/>
              </a:spcBef>
              <a:buNone/>
            </a:pPr>
            <a:r>
              <a:rPr lang="en-GB" b="1"/>
              <a:t>Le composteur</a:t>
            </a:r>
          </a:p>
        </p:txBody>
      </p:sp>
      <p:sp>
        <p:nvSpPr>
          <p:cNvPr id="161" name="Shape 161"/>
          <p:cNvSpPr txBox="1">
            <a:spLocks noGrp="1"/>
          </p:cNvSpPr>
          <p:nvPr>
            <p:ph type="body" idx="2"/>
          </p:nvPr>
        </p:nvSpPr>
        <p:spPr>
          <a:xfrm>
            <a:off x="4939500" y="288425"/>
            <a:ext cx="3837000" cy="4131000"/>
          </a:xfrm>
          <a:prstGeom prst="rect">
            <a:avLst/>
          </a:prstGeom>
        </p:spPr>
        <p:txBody>
          <a:bodyPr lIns="91425" tIns="91425" rIns="91425" bIns="91425" anchor="ctr" anchorCtr="0">
            <a:noAutofit/>
          </a:bodyPr>
          <a:lstStyle/>
          <a:p>
            <a:pPr lvl="0" algn="ctr" rtl="0">
              <a:lnSpc>
                <a:spcPct val="100000"/>
              </a:lnSpc>
              <a:spcBef>
                <a:spcPts val="0"/>
              </a:spcBef>
              <a:spcAft>
                <a:spcPts val="0"/>
              </a:spcAft>
              <a:buNone/>
            </a:pPr>
            <a:r>
              <a:rPr lang="en-GB" sz="4800">
                <a:solidFill>
                  <a:srgbClr val="FFFFFF"/>
                </a:solidFill>
                <a:latin typeface="Economica"/>
                <a:ea typeface="Economica"/>
                <a:cs typeface="Economica"/>
                <a:sym typeface="Economica"/>
              </a:rPr>
              <a:t>Permet</a:t>
            </a:r>
            <a:br>
              <a:rPr lang="en-GB" sz="4800">
                <a:solidFill>
                  <a:srgbClr val="FFFFFF"/>
                </a:solidFill>
                <a:latin typeface="Economica"/>
                <a:ea typeface="Economica"/>
                <a:cs typeface="Economica"/>
                <a:sym typeface="Economica"/>
              </a:rPr>
            </a:br>
            <a:r>
              <a:rPr lang="en-GB" sz="4800">
                <a:solidFill>
                  <a:srgbClr val="FFFFFF"/>
                </a:solidFill>
                <a:latin typeface="Economica"/>
                <a:ea typeface="Economica"/>
                <a:cs typeface="Economica"/>
                <a:sym typeface="Economica"/>
              </a:rPr>
              <a:t>d’éliminer</a:t>
            </a:r>
          </a:p>
          <a:p>
            <a:pPr lvl="0" algn="ctr" rtl="0">
              <a:lnSpc>
                <a:spcPct val="100000"/>
              </a:lnSpc>
              <a:spcBef>
                <a:spcPts val="0"/>
              </a:spcBef>
              <a:spcAft>
                <a:spcPts val="0"/>
              </a:spcAft>
              <a:buNone/>
            </a:pPr>
            <a:r>
              <a:rPr lang="en-GB" sz="9600" b="1">
                <a:solidFill>
                  <a:srgbClr val="783F04"/>
                </a:solidFill>
                <a:latin typeface="Kaushan Script"/>
                <a:ea typeface="Kaushan Script"/>
                <a:cs typeface="Kaushan Script"/>
                <a:sym typeface="Kaushan Script"/>
              </a:rPr>
              <a:t>⅓</a:t>
            </a:r>
            <a:r>
              <a:rPr lang="en-GB" sz="9600" b="1">
                <a:solidFill>
                  <a:srgbClr val="FFFFFF"/>
                </a:solidFill>
                <a:latin typeface="Economica"/>
                <a:ea typeface="Economica"/>
                <a:cs typeface="Economica"/>
                <a:sym typeface="Economica"/>
              </a:rPr>
              <a:t> </a:t>
            </a:r>
          </a:p>
          <a:p>
            <a:pPr lvl="0" algn="ctr" rtl="0">
              <a:lnSpc>
                <a:spcPct val="100000"/>
              </a:lnSpc>
              <a:spcBef>
                <a:spcPts val="0"/>
              </a:spcBef>
              <a:spcAft>
                <a:spcPts val="0"/>
              </a:spcAft>
              <a:buNone/>
            </a:pPr>
            <a:r>
              <a:rPr lang="en-GB" sz="4800">
                <a:solidFill>
                  <a:srgbClr val="FFFFFF"/>
                </a:solidFill>
                <a:latin typeface="Economica"/>
                <a:ea typeface="Economica"/>
                <a:cs typeface="Economica"/>
                <a:sym typeface="Economica"/>
              </a:rPr>
              <a:t>de nos déchets</a:t>
            </a:r>
          </a:p>
        </p:txBody>
      </p:sp>
      <p:pic>
        <p:nvPicPr>
          <p:cNvPr id="2" name="Imag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3528" y="1897736"/>
            <a:ext cx="1872208" cy="2657969"/>
          </a:xfrm>
          <a:prstGeom prst="rect">
            <a:avLst/>
          </a:prstGeom>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65"/>
        <p:cNvGrpSpPr/>
        <p:nvPr/>
      </p:nvGrpSpPr>
      <p:grpSpPr>
        <a:xfrm>
          <a:off x="0" y="0"/>
          <a:ext cx="0" cy="0"/>
          <a:chOff x="0" y="0"/>
          <a:chExt cx="0" cy="0"/>
        </a:xfrm>
      </p:grpSpPr>
      <p:pic>
        <p:nvPicPr>
          <p:cNvPr id="166" name="Shape 166"/>
          <p:cNvPicPr preferRelativeResize="0"/>
          <p:nvPr/>
        </p:nvPicPr>
        <p:blipFill rotWithShape="1">
          <a:blip r:embed="rId3">
            <a:alphaModFix amt="90000"/>
          </a:blip>
          <a:srcRect l="12477" r="20762"/>
          <a:stretch/>
        </p:blipFill>
        <p:spPr>
          <a:xfrm>
            <a:off x="4571924" y="-5"/>
            <a:ext cx="4571924" cy="5143505"/>
          </a:xfrm>
          <a:prstGeom prst="rect">
            <a:avLst/>
          </a:prstGeom>
          <a:noFill/>
          <a:ln>
            <a:noFill/>
          </a:ln>
        </p:spPr>
      </p:pic>
      <p:pic>
        <p:nvPicPr>
          <p:cNvPr id="167" name="Shape 167"/>
          <p:cNvPicPr preferRelativeResize="0"/>
          <p:nvPr/>
        </p:nvPicPr>
        <p:blipFill rotWithShape="1">
          <a:blip r:embed="rId4">
            <a:alphaModFix amt="90000"/>
          </a:blip>
          <a:srcRect l="-820" t="5956" r="820" b="9669"/>
          <a:stretch/>
        </p:blipFill>
        <p:spPr>
          <a:xfrm>
            <a:off x="-67300" y="0"/>
            <a:ext cx="4639224" cy="5143500"/>
          </a:xfrm>
          <a:prstGeom prst="rect">
            <a:avLst/>
          </a:prstGeom>
          <a:noFill/>
          <a:ln>
            <a:noFill/>
          </a:ln>
        </p:spPr>
      </p:pic>
      <p:sp>
        <p:nvSpPr>
          <p:cNvPr id="168" name="Shape 168"/>
          <p:cNvSpPr/>
          <p:nvPr/>
        </p:nvSpPr>
        <p:spPr>
          <a:xfrm>
            <a:off x="2571750" y="571500"/>
            <a:ext cx="4000500" cy="4000500"/>
          </a:xfrm>
          <a:prstGeom prst="ellipse">
            <a:avLst/>
          </a:prstGeom>
          <a:solidFill>
            <a:srgbClr val="FFFFFF"/>
          </a:solidFill>
          <a:ln>
            <a:noFill/>
          </a:ln>
        </p:spPr>
        <p:txBody>
          <a:bodyPr lIns="91425" tIns="91425" rIns="91425" bIns="91425" anchor="ctr" anchorCtr="0">
            <a:noAutofit/>
          </a:bodyPr>
          <a:lstStyle/>
          <a:p>
            <a:pPr lvl="0">
              <a:spcBef>
                <a:spcPts val="0"/>
              </a:spcBef>
              <a:buNone/>
            </a:pPr>
            <a:endParaRPr/>
          </a:p>
        </p:txBody>
      </p:sp>
      <p:sp>
        <p:nvSpPr>
          <p:cNvPr id="169" name="Shape 169"/>
          <p:cNvSpPr txBox="1">
            <a:spLocks noGrp="1"/>
          </p:cNvSpPr>
          <p:nvPr>
            <p:ph type="ctrTitle"/>
          </p:nvPr>
        </p:nvSpPr>
        <p:spPr>
          <a:xfrm>
            <a:off x="3019500" y="1662150"/>
            <a:ext cx="3105300" cy="1819200"/>
          </a:xfrm>
          <a:prstGeom prst="rect">
            <a:avLst/>
          </a:prstGeom>
        </p:spPr>
        <p:txBody>
          <a:bodyPr lIns="91425" tIns="91425" rIns="91425" bIns="91425" anchor="ctr" anchorCtr="0">
            <a:noAutofit/>
          </a:bodyPr>
          <a:lstStyle/>
          <a:p>
            <a:pPr lvl="0">
              <a:spcBef>
                <a:spcPts val="0"/>
              </a:spcBef>
              <a:buNone/>
            </a:pPr>
            <a:r>
              <a:rPr lang="en-GB"/>
              <a:t>Action #3</a:t>
            </a:r>
          </a:p>
          <a:p>
            <a:pPr lvl="0">
              <a:spcBef>
                <a:spcPts val="0"/>
              </a:spcBef>
              <a:buNone/>
            </a:pPr>
            <a:r>
              <a:rPr lang="en-GB"/>
              <a:t>Faire les courses</a:t>
            </a:r>
          </a:p>
          <a:p>
            <a:pPr lvl="0">
              <a:spcBef>
                <a:spcPts val="0"/>
              </a:spcBef>
              <a:buNone/>
            </a:pPr>
            <a:r>
              <a:rPr lang="en-GB" sz="4800" b="1">
                <a:solidFill>
                  <a:srgbClr val="B45F06"/>
                </a:solidFill>
                <a:latin typeface="Kaushan Script"/>
                <a:ea typeface="Kaushan Script"/>
                <a:cs typeface="Kaushan Script"/>
                <a:sym typeface="Kaushan Script"/>
              </a:rPr>
              <a:t>en vrac</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pic>
        <p:nvPicPr>
          <p:cNvPr id="174" name="Shape 174"/>
          <p:cNvPicPr preferRelativeResize="0"/>
          <p:nvPr/>
        </p:nvPicPr>
        <p:blipFill>
          <a:blip r:embed="rId3">
            <a:alphaModFix/>
          </a:blip>
          <a:stretch>
            <a:fillRect/>
          </a:stretch>
        </p:blipFill>
        <p:spPr>
          <a:xfrm>
            <a:off x="2239875" y="1968499"/>
            <a:ext cx="757188" cy="1415050"/>
          </a:xfrm>
          <a:prstGeom prst="rect">
            <a:avLst/>
          </a:prstGeom>
          <a:noFill/>
          <a:ln>
            <a:noFill/>
          </a:ln>
        </p:spPr>
      </p:pic>
      <p:pic>
        <p:nvPicPr>
          <p:cNvPr id="175" name="Shape 175"/>
          <p:cNvPicPr preferRelativeResize="0"/>
          <p:nvPr/>
        </p:nvPicPr>
        <p:blipFill>
          <a:blip r:embed="rId4">
            <a:alphaModFix/>
          </a:blip>
          <a:stretch>
            <a:fillRect/>
          </a:stretch>
        </p:blipFill>
        <p:spPr>
          <a:xfrm>
            <a:off x="2148" y="1935123"/>
            <a:ext cx="1253075" cy="1481801"/>
          </a:xfrm>
          <a:prstGeom prst="rect">
            <a:avLst/>
          </a:prstGeom>
          <a:noFill/>
          <a:ln>
            <a:noFill/>
          </a:ln>
        </p:spPr>
      </p:pic>
      <p:pic>
        <p:nvPicPr>
          <p:cNvPr id="176" name="Shape 176"/>
          <p:cNvPicPr preferRelativeResize="0"/>
          <p:nvPr/>
        </p:nvPicPr>
        <p:blipFill>
          <a:blip r:embed="rId5">
            <a:alphaModFix/>
          </a:blip>
          <a:stretch>
            <a:fillRect/>
          </a:stretch>
        </p:blipFill>
        <p:spPr>
          <a:xfrm>
            <a:off x="1254749" y="1968500"/>
            <a:ext cx="995300" cy="1415049"/>
          </a:xfrm>
          <a:prstGeom prst="rect">
            <a:avLst/>
          </a:prstGeom>
          <a:noFill/>
          <a:ln>
            <a:noFill/>
          </a:ln>
        </p:spPr>
      </p:pic>
      <p:pic>
        <p:nvPicPr>
          <p:cNvPr id="177" name="Shape 177"/>
          <p:cNvPicPr preferRelativeResize="0"/>
          <p:nvPr/>
        </p:nvPicPr>
        <p:blipFill>
          <a:blip r:embed="rId6">
            <a:alphaModFix/>
          </a:blip>
          <a:stretch>
            <a:fillRect/>
          </a:stretch>
        </p:blipFill>
        <p:spPr>
          <a:xfrm>
            <a:off x="92400" y="3502299"/>
            <a:ext cx="1162338" cy="1564124"/>
          </a:xfrm>
          <a:prstGeom prst="rect">
            <a:avLst/>
          </a:prstGeom>
          <a:noFill/>
          <a:ln>
            <a:noFill/>
          </a:ln>
        </p:spPr>
      </p:pic>
      <p:pic>
        <p:nvPicPr>
          <p:cNvPr id="178" name="Shape 178"/>
          <p:cNvPicPr preferRelativeResize="0"/>
          <p:nvPr/>
        </p:nvPicPr>
        <p:blipFill>
          <a:blip r:embed="rId7">
            <a:alphaModFix/>
          </a:blip>
          <a:stretch>
            <a:fillRect/>
          </a:stretch>
        </p:blipFill>
        <p:spPr>
          <a:xfrm>
            <a:off x="1254749" y="3601222"/>
            <a:ext cx="917824" cy="1366289"/>
          </a:xfrm>
          <a:prstGeom prst="rect">
            <a:avLst/>
          </a:prstGeom>
          <a:noFill/>
          <a:ln>
            <a:noFill/>
          </a:ln>
        </p:spPr>
      </p:pic>
      <p:pic>
        <p:nvPicPr>
          <p:cNvPr id="179" name="Shape 179"/>
          <p:cNvPicPr preferRelativeResize="0"/>
          <p:nvPr/>
        </p:nvPicPr>
        <p:blipFill>
          <a:blip r:embed="rId8">
            <a:alphaModFix/>
          </a:blip>
          <a:stretch>
            <a:fillRect/>
          </a:stretch>
        </p:blipFill>
        <p:spPr>
          <a:xfrm>
            <a:off x="2239875" y="3631912"/>
            <a:ext cx="995300" cy="1304899"/>
          </a:xfrm>
          <a:prstGeom prst="rect">
            <a:avLst/>
          </a:prstGeom>
          <a:noFill/>
          <a:ln>
            <a:noFill/>
          </a:ln>
        </p:spPr>
      </p:pic>
      <p:pic>
        <p:nvPicPr>
          <p:cNvPr id="180" name="Shape 180"/>
          <p:cNvPicPr preferRelativeResize="0"/>
          <p:nvPr/>
        </p:nvPicPr>
        <p:blipFill>
          <a:blip r:embed="rId9">
            <a:alphaModFix/>
          </a:blip>
          <a:stretch>
            <a:fillRect/>
          </a:stretch>
        </p:blipFill>
        <p:spPr>
          <a:xfrm>
            <a:off x="3302480" y="3631926"/>
            <a:ext cx="1057844" cy="1304874"/>
          </a:xfrm>
          <a:prstGeom prst="rect">
            <a:avLst/>
          </a:prstGeom>
          <a:noFill/>
          <a:ln>
            <a:noFill/>
          </a:ln>
        </p:spPr>
      </p:pic>
      <p:pic>
        <p:nvPicPr>
          <p:cNvPr id="181" name="Shape 181"/>
          <p:cNvPicPr preferRelativeResize="0"/>
          <p:nvPr/>
        </p:nvPicPr>
        <p:blipFill>
          <a:blip r:embed="rId10">
            <a:alphaModFix/>
          </a:blip>
          <a:stretch>
            <a:fillRect/>
          </a:stretch>
        </p:blipFill>
        <p:spPr>
          <a:xfrm>
            <a:off x="6165450" y="3939224"/>
            <a:ext cx="1385700" cy="997575"/>
          </a:xfrm>
          <a:prstGeom prst="rect">
            <a:avLst/>
          </a:prstGeom>
          <a:noFill/>
          <a:ln>
            <a:noFill/>
          </a:ln>
        </p:spPr>
      </p:pic>
      <p:pic>
        <p:nvPicPr>
          <p:cNvPr id="182" name="Shape 182"/>
          <p:cNvPicPr preferRelativeResize="0"/>
          <p:nvPr/>
        </p:nvPicPr>
        <p:blipFill>
          <a:blip r:embed="rId11">
            <a:alphaModFix/>
          </a:blip>
          <a:stretch>
            <a:fillRect/>
          </a:stretch>
        </p:blipFill>
        <p:spPr>
          <a:xfrm>
            <a:off x="7504525" y="3818325"/>
            <a:ext cx="1639474" cy="1092975"/>
          </a:xfrm>
          <a:prstGeom prst="rect">
            <a:avLst/>
          </a:prstGeom>
          <a:noFill/>
          <a:ln>
            <a:noFill/>
          </a:ln>
        </p:spPr>
      </p:pic>
      <p:pic>
        <p:nvPicPr>
          <p:cNvPr id="183" name="Shape 183"/>
          <p:cNvPicPr preferRelativeResize="0"/>
          <p:nvPr/>
        </p:nvPicPr>
        <p:blipFill>
          <a:blip r:embed="rId12">
            <a:alphaModFix/>
          </a:blip>
          <a:stretch>
            <a:fillRect/>
          </a:stretch>
        </p:blipFill>
        <p:spPr>
          <a:xfrm>
            <a:off x="7504525" y="2728438"/>
            <a:ext cx="1639475" cy="1014662"/>
          </a:xfrm>
          <a:prstGeom prst="rect">
            <a:avLst/>
          </a:prstGeom>
          <a:noFill/>
          <a:ln>
            <a:noFill/>
          </a:ln>
        </p:spPr>
      </p:pic>
      <p:pic>
        <p:nvPicPr>
          <p:cNvPr id="184" name="Shape 184"/>
          <p:cNvPicPr preferRelativeResize="0"/>
          <p:nvPr/>
        </p:nvPicPr>
        <p:blipFill>
          <a:blip r:embed="rId13">
            <a:alphaModFix/>
          </a:blip>
          <a:stretch>
            <a:fillRect/>
          </a:stretch>
        </p:blipFill>
        <p:spPr>
          <a:xfrm>
            <a:off x="6126700" y="2696413"/>
            <a:ext cx="1377824" cy="1037994"/>
          </a:xfrm>
          <a:prstGeom prst="rect">
            <a:avLst/>
          </a:prstGeom>
          <a:noFill/>
          <a:ln>
            <a:noFill/>
          </a:ln>
        </p:spPr>
      </p:pic>
      <p:pic>
        <p:nvPicPr>
          <p:cNvPr id="185" name="Shape 185"/>
          <p:cNvPicPr preferRelativeResize="0"/>
          <p:nvPr/>
        </p:nvPicPr>
        <p:blipFill>
          <a:blip r:embed="rId14">
            <a:alphaModFix/>
          </a:blip>
          <a:stretch>
            <a:fillRect/>
          </a:stretch>
        </p:blipFill>
        <p:spPr>
          <a:xfrm>
            <a:off x="7222774" y="1727050"/>
            <a:ext cx="1816226" cy="908125"/>
          </a:xfrm>
          <a:prstGeom prst="rect">
            <a:avLst/>
          </a:prstGeom>
          <a:noFill/>
          <a:ln>
            <a:noFill/>
          </a:ln>
        </p:spPr>
      </p:pic>
      <p:pic>
        <p:nvPicPr>
          <p:cNvPr id="186" name="Shape 186"/>
          <p:cNvPicPr preferRelativeResize="0"/>
          <p:nvPr/>
        </p:nvPicPr>
        <p:blipFill>
          <a:blip r:embed="rId15">
            <a:alphaModFix/>
          </a:blip>
          <a:stretch>
            <a:fillRect/>
          </a:stretch>
        </p:blipFill>
        <p:spPr>
          <a:xfrm>
            <a:off x="4666250" y="3872540"/>
            <a:ext cx="1487275" cy="1064259"/>
          </a:xfrm>
          <a:prstGeom prst="rect">
            <a:avLst/>
          </a:prstGeom>
          <a:noFill/>
          <a:ln>
            <a:noFill/>
          </a:ln>
        </p:spPr>
      </p:pic>
      <p:pic>
        <p:nvPicPr>
          <p:cNvPr id="187" name="Shape 187"/>
          <p:cNvPicPr preferRelativeResize="0"/>
          <p:nvPr/>
        </p:nvPicPr>
        <p:blipFill>
          <a:blip r:embed="rId16">
            <a:alphaModFix/>
          </a:blip>
          <a:stretch>
            <a:fillRect/>
          </a:stretch>
        </p:blipFill>
        <p:spPr>
          <a:xfrm>
            <a:off x="4685224" y="2935888"/>
            <a:ext cx="1377817" cy="831299"/>
          </a:xfrm>
          <a:prstGeom prst="rect">
            <a:avLst/>
          </a:prstGeom>
          <a:noFill/>
          <a:ln>
            <a:noFill/>
          </a:ln>
        </p:spPr>
      </p:pic>
      <p:pic>
        <p:nvPicPr>
          <p:cNvPr id="188" name="Shape 188"/>
          <p:cNvPicPr preferRelativeResize="0"/>
          <p:nvPr/>
        </p:nvPicPr>
        <p:blipFill>
          <a:blip r:embed="rId17">
            <a:alphaModFix/>
          </a:blip>
          <a:stretch>
            <a:fillRect/>
          </a:stretch>
        </p:blipFill>
        <p:spPr>
          <a:xfrm>
            <a:off x="3144966" y="2546703"/>
            <a:ext cx="1215350" cy="908124"/>
          </a:xfrm>
          <a:prstGeom prst="rect">
            <a:avLst/>
          </a:prstGeom>
          <a:noFill/>
          <a:ln>
            <a:noFill/>
          </a:ln>
        </p:spPr>
      </p:pic>
      <p:pic>
        <p:nvPicPr>
          <p:cNvPr id="189" name="Shape 189"/>
          <p:cNvPicPr preferRelativeResize="0"/>
          <p:nvPr/>
        </p:nvPicPr>
        <p:blipFill>
          <a:blip r:embed="rId18">
            <a:alphaModFix/>
          </a:blip>
          <a:stretch>
            <a:fillRect/>
          </a:stretch>
        </p:blipFill>
        <p:spPr>
          <a:xfrm>
            <a:off x="5927500" y="1395462"/>
            <a:ext cx="1215349" cy="1304618"/>
          </a:xfrm>
          <a:prstGeom prst="rect">
            <a:avLst/>
          </a:prstGeom>
          <a:noFill/>
          <a:ln>
            <a:noFill/>
          </a:ln>
        </p:spPr>
      </p:pic>
      <p:pic>
        <p:nvPicPr>
          <p:cNvPr id="190" name="Shape 190"/>
          <p:cNvPicPr preferRelativeResize="0"/>
          <p:nvPr/>
        </p:nvPicPr>
        <p:blipFill>
          <a:blip r:embed="rId19">
            <a:alphaModFix/>
          </a:blip>
          <a:stretch>
            <a:fillRect/>
          </a:stretch>
        </p:blipFill>
        <p:spPr>
          <a:xfrm>
            <a:off x="3398460" y="925885"/>
            <a:ext cx="821737" cy="1481799"/>
          </a:xfrm>
          <a:prstGeom prst="rect">
            <a:avLst/>
          </a:prstGeom>
          <a:noFill/>
          <a:ln>
            <a:noFill/>
          </a:ln>
        </p:spPr>
      </p:pic>
      <p:pic>
        <p:nvPicPr>
          <p:cNvPr id="191" name="Shape 191"/>
          <p:cNvPicPr preferRelativeResize="0"/>
          <p:nvPr/>
        </p:nvPicPr>
        <p:blipFill>
          <a:blip r:embed="rId20">
            <a:alphaModFix/>
          </a:blip>
          <a:stretch>
            <a:fillRect/>
          </a:stretch>
        </p:blipFill>
        <p:spPr>
          <a:xfrm>
            <a:off x="4685225" y="1602791"/>
            <a:ext cx="1162349" cy="1082908"/>
          </a:xfrm>
          <a:prstGeom prst="rect">
            <a:avLst/>
          </a:prstGeom>
          <a:noFill/>
          <a:ln>
            <a:noFill/>
          </a:ln>
        </p:spPr>
      </p:pic>
      <p:sp>
        <p:nvSpPr>
          <p:cNvPr id="192" name="Shape 192"/>
          <p:cNvSpPr txBox="1">
            <a:spLocks noGrp="1"/>
          </p:cNvSpPr>
          <p:nvPr>
            <p:ph type="body" idx="1"/>
          </p:nvPr>
        </p:nvSpPr>
        <p:spPr>
          <a:xfrm>
            <a:off x="900" y="790503"/>
            <a:ext cx="4621500" cy="466800"/>
          </a:xfrm>
          <a:prstGeom prst="rect">
            <a:avLst/>
          </a:prstGeom>
          <a:noFill/>
        </p:spPr>
        <p:txBody>
          <a:bodyPr lIns="91425" tIns="91425" rIns="91425" bIns="91425" anchor="t" anchorCtr="0">
            <a:noAutofit/>
          </a:bodyPr>
          <a:lstStyle/>
          <a:p>
            <a:pPr lvl="0" algn="ctr" rtl="0">
              <a:spcBef>
                <a:spcPts val="0"/>
              </a:spcBef>
              <a:buNone/>
            </a:pPr>
            <a:r>
              <a:rPr lang="en-GB" sz="3000" b="1">
                <a:solidFill>
                  <a:schemeClr val="lt2"/>
                </a:solidFill>
                <a:latin typeface="Kaushan Script"/>
                <a:ea typeface="Kaushan Script"/>
                <a:cs typeface="Kaushan Script"/>
                <a:sym typeface="Kaushan Script"/>
              </a:rPr>
              <a:t>Avant</a:t>
            </a:r>
          </a:p>
        </p:txBody>
      </p:sp>
      <p:sp>
        <p:nvSpPr>
          <p:cNvPr id="193" name="Shape 193"/>
          <p:cNvSpPr txBox="1">
            <a:spLocks noGrp="1"/>
          </p:cNvSpPr>
          <p:nvPr>
            <p:ph type="body" idx="1"/>
          </p:nvPr>
        </p:nvSpPr>
        <p:spPr>
          <a:xfrm>
            <a:off x="4621575" y="790503"/>
            <a:ext cx="4522200" cy="466800"/>
          </a:xfrm>
          <a:prstGeom prst="rect">
            <a:avLst/>
          </a:prstGeom>
          <a:noFill/>
        </p:spPr>
        <p:txBody>
          <a:bodyPr lIns="91425" tIns="91425" rIns="91425" bIns="91425" anchor="t" anchorCtr="0">
            <a:noAutofit/>
          </a:bodyPr>
          <a:lstStyle/>
          <a:p>
            <a:pPr lvl="0" algn="ctr" rtl="0">
              <a:spcBef>
                <a:spcPts val="0"/>
              </a:spcBef>
              <a:buNone/>
            </a:pPr>
            <a:r>
              <a:rPr lang="en-GB" sz="3000" b="1">
                <a:solidFill>
                  <a:schemeClr val="lt2"/>
                </a:solidFill>
                <a:latin typeface="Kaushan Script"/>
                <a:ea typeface="Kaushan Script"/>
                <a:cs typeface="Kaushan Script"/>
                <a:sym typeface="Kaushan Script"/>
              </a:rPr>
              <a:t>Après</a:t>
            </a:r>
          </a:p>
        </p:txBody>
      </p:sp>
      <p:cxnSp>
        <p:nvCxnSpPr>
          <p:cNvPr id="194" name="Shape 194"/>
          <p:cNvCxnSpPr>
            <a:stCxn id="193" idx="1"/>
          </p:cNvCxnSpPr>
          <p:nvPr/>
        </p:nvCxnSpPr>
        <p:spPr>
          <a:xfrm>
            <a:off x="4621575" y="1023903"/>
            <a:ext cx="0" cy="4138800"/>
          </a:xfrm>
          <a:prstGeom prst="straightConnector1">
            <a:avLst/>
          </a:prstGeom>
          <a:noFill/>
          <a:ln w="19050" cap="flat" cmpd="sng">
            <a:solidFill>
              <a:schemeClr val="lt2"/>
            </a:solidFill>
            <a:prstDash val="dot"/>
            <a:round/>
            <a:headEnd type="none" w="lg" len="lg"/>
            <a:tailEnd type="none" w="lg" len="lg"/>
          </a:ln>
        </p:spPr>
      </p:cxnSp>
      <p:sp>
        <p:nvSpPr>
          <p:cNvPr id="195" name="Shape 195"/>
          <p:cNvSpPr txBox="1">
            <a:spLocks noGrp="1"/>
          </p:cNvSpPr>
          <p:nvPr>
            <p:ph type="title"/>
          </p:nvPr>
        </p:nvSpPr>
        <p:spPr>
          <a:xfrm>
            <a:off x="0" y="0"/>
            <a:ext cx="9144000" cy="740400"/>
          </a:xfrm>
          <a:prstGeom prst="rect">
            <a:avLst/>
          </a:prstGeom>
          <a:noFill/>
          <a:ln>
            <a:noFill/>
          </a:ln>
        </p:spPr>
        <p:txBody>
          <a:bodyPr lIns="91425" tIns="91425" rIns="91425" bIns="91425" anchor="b" anchorCtr="0">
            <a:noAutofit/>
          </a:bodyPr>
          <a:lstStyle/>
          <a:p>
            <a:pPr lvl="0" rtl="0">
              <a:spcBef>
                <a:spcPts val="0"/>
              </a:spcBef>
              <a:buNone/>
            </a:pPr>
            <a:r>
              <a:rPr lang="en-GB" sz="3000"/>
              <a:t>Les courses en vrac</a:t>
            </a:r>
          </a:p>
        </p:txBody>
      </p:sp>
      <p:cxnSp>
        <p:nvCxnSpPr>
          <p:cNvPr id="196" name="Shape 196"/>
          <p:cNvCxnSpPr/>
          <p:nvPr/>
        </p:nvCxnSpPr>
        <p:spPr>
          <a:xfrm>
            <a:off x="0" y="684025"/>
            <a:ext cx="9152700" cy="0"/>
          </a:xfrm>
          <a:prstGeom prst="straightConnector1">
            <a:avLst/>
          </a:prstGeom>
          <a:noFill/>
          <a:ln w="9525" cap="flat" cmpd="sng">
            <a:solidFill>
              <a:schemeClr val="lt2"/>
            </a:solidFill>
            <a:prstDash val="solid"/>
            <a:round/>
            <a:headEnd type="none" w="lg" len="lg"/>
            <a:tailEnd type="none" w="lg" len="lg"/>
          </a:ln>
        </p:spPr>
      </p:cxn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00"/>
        <p:cNvGrpSpPr/>
        <p:nvPr/>
      </p:nvGrpSpPr>
      <p:grpSpPr>
        <a:xfrm>
          <a:off x="0" y="0"/>
          <a:ext cx="0" cy="0"/>
          <a:chOff x="0" y="0"/>
          <a:chExt cx="0" cy="0"/>
        </a:xfrm>
      </p:grpSpPr>
      <p:pic>
        <p:nvPicPr>
          <p:cNvPr id="201" name="Shape 201"/>
          <p:cNvPicPr preferRelativeResize="0"/>
          <p:nvPr/>
        </p:nvPicPr>
        <p:blipFill rotWithShape="1">
          <a:blip r:embed="rId3">
            <a:alphaModFix/>
          </a:blip>
          <a:srcRect l="-26413" t="-2864" r="-26444" b="-2843"/>
          <a:stretch/>
        </p:blipFill>
        <p:spPr>
          <a:xfrm>
            <a:off x="0" y="1492012"/>
            <a:ext cx="4528450" cy="3145324"/>
          </a:xfrm>
          <a:prstGeom prst="rect">
            <a:avLst/>
          </a:prstGeom>
          <a:noFill/>
          <a:ln>
            <a:noFill/>
          </a:ln>
        </p:spPr>
      </p:pic>
      <p:sp>
        <p:nvSpPr>
          <p:cNvPr id="202" name="Shape 202"/>
          <p:cNvSpPr txBox="1">
            <a:spLocks noGrp="1"/>
          </p:cNvSpPr>
          <p:nvPr>
            <p:ph type="body" idx="2"/>
          </p:nvPr>
        </p:nvSpPr>
        <p:spPr>
          <a:xfrm>
            <a:off x="4939500" y="724200"/>
            <a:ext cx="3837000" cy="3695100"/>
          </a:xfrm>
          <a:prstGeom prst="rect">
            <a:avLst/>
          </a:prstGeom>
        </p:spPr>
        <p:txBody>
          <a:bodyPr lIns="91425" tIns="91425" rIns="91425" bIns="91425" anchor="ctr" anchorCtr="0">
            <a:noAutofit/>
          </a:bodyPr>
          <a:lstStyle/>
          <a:p>
            <a:pPr lvl="0" algn="ctr">
              <a:spcBef>
                <a:spcPts val="0"/>
              </a:spcBef>
              <a:buNone/>
            </a:pPr>
            <a:r>
              <a:rPr lang="en-GB" sz="4800">
                <a:latin typeface="Economica"/>
                <a:ea typeface="Economica"/>
                <a:cs typeface="Economica"/>
                <a:sym typeface="Economica"/>
              </a:rPr>
              <a:t>L’arme secrète :</a:t>
            </a:r>
            <a:br>
              <a:rPr lang="en-GB" sz="4800">
                <a:latin typeface="Economica"/>
                <a:ea typeface="Economica"/>
                <a:cs typeface="Economica"/>
                <a:sym typeface="Economica"/>
              </a:rPr>
            </a:br>
            <a:r>
              <a:rPr lang="en-GB" sz="4800">
                <a:latin typeface="Economica"/>
                <a:ea typeface="Economica"/>
                <a:cs typeface="Economica"/>
                <a:sym typeface="Economica"/>
              </a:rPr>
              <a:t>les </a:t>
            </a:r>
            <a:r>
              <a:rPr lang="en-GB" sz="4800" b="1">
                <a:solidFill>
                  <a:srgbClr val="783F04"/>
                </a:solidFill>
                <a:latin typeface="Kaushan Script"/>
                <a:ea typeface="Kaushan Script"/>
                <a:cs typeface="Kaushan Script"/>
                <a:sym typeface="Kaushan Script"/>
              </a:rPr>
              <a:t>bocaux</a:t>
            </a:r>
            <a:r>
              <a:rPr lang="en-GB" sz="4800">
                <a:latin typeface="Economica"/>
                <a:ea typeface="Economica"/>
                <a:cs typeface="Economica"/>
                <a:sym typeface="Economica"/>
              </a:rPr>
              <a:t> !</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pic>
        <p:nvPicPr>
          <p:cNvPr id="207" name="Shape 207"/>
          <p:cNvPicPr preferRelativeResize="0"/>
          <p:nvPr/>
        </p:nvPicPr>
        <p:blipFill>
          <a:blip r:embed="rId3">
            <a:alphaModFix/>
          </a:blip>
          <a:stretch>
            <a:fillRect/>
          </a:stretch>
        </p:blipFill>
        <p:spPr>
          <a:xfrm>
            <a:off x="131932" y="1496175"/>
            <a:ext cx="2500663" cy="1518449"/>
          </a:xfrm>
          <a:prstGeom prst="rect">
            <a:avLst/>
          </a:prstGeom>
          <a:noFill/>
          <a:ln>
            <a:noFill/>
          </a:ln>
        </p:spPr>
      </p:pic>
      <p:pic>
        <p:nvPicPr>
          <p:cNvPr id="208" name="Shape 208"/>
          <p:cNvPicPr preferRelativeResize="0"/>
          <p:nvPr/>
        </p:nvPicPr>
        <p:blipFill>
          <a:blip r:embed="rId4">
            <a:alphaModFix/>
          </a:blip>
          <a:stretch>
            <a:fillRect/>
          </a:stretch>
        </p:blipFill>
        <p:spPr>
          <a:xfrm>
            <a:off x="1733800" y="3088599"/>
            <a:ext cx="1470100" cy="1824149"/>
          </a:xfrm>
          <a:prstGeom prst="rect">
            <a:avLst/>
          </a:prstGeom>
          <a:noFill/>
          <a:ln>
            <a:noFill/>
          </a:ln>
        </p:spPr>
      </p:pic>
      <p:pic>
        <p:nvPicPr>
          <p:cNvPr id="209" name="Shape 209"/>
          <p:cNvPicPr preferRelativeResize="0"/>
          <p:nvPr/>
        </p:nvPicPr>
        <p:blipFill>
          <a:blip r:embed="rId5">
            <a:alphaModFix/>
          </a:blip>
          <a:stretch>
            <a:fillRect/>
          </a:stretch>
        </p:blipFill>
        <p:spPr>
          <a:xfrm>
            <a:off x="221675" y="3441424"/>
            <a:ext cx="1470099" cy="1413837"/>
          </a:xfrm>
          <a:prstGeom prst="rect">
            <a:avLst/>
          </a:prstGeom>
          <a:noFill/>
          <a:ln>
            <a:noFill/>
          </a:ln>
        </p:spPr>
      </p:pic>
      <p:pic>
        <p:nvPicPr>
          <p:cNvPr id="210" name="Shape 210"/>
          <p:cNvPicPr preferRelativeResize="0"/>
          <p:nvPr/>
        </p:nvPicPr>
        <p:blipFill>
          <a:blip r:embed="rId6">
            <a:alphaModFix/>
          </a:blip>
          <a:stretch>
            <a:fillRect/>
          </a:stretch>
        </p:blipFill>
        <p:spPr>
          <a:xfrm>
            <a:off x="3127694" y="2753969"/>
            <a:ext cx="1359250" cy="2306799"/>
          </a:xfrm>
          <a:prstGeom prst="rect">
            <a:avLst/>
          </a:prstGeom>
          <a:noFill/>
          <a:ln>
            <a:noFill/>
          </a:ln>
        </p:spPr>
      </p:pic>
      <p:pic>
        <p:nvPicPr>
          <p:cNvPr id="211" name="Shape 211"/>
          <p:cNvPicPr preferRelativeResize="0"/>
          <p:nvPr/>
        </p:nvPicPr>
        <p:blipFill>
          <a:blip r:embed="rId7">
            <a:alphaModFix/>
          </a:blip>
          <a:stretch>
            <a:fillRect/>
          </a:stretch>
        </p:blipFill>
        <p:spPr>
          <a:xfrm>
            <a:off x="5770463" y="2024694"/>
            <a:ext cx="2188379" cy="2198349"/>
          </a:xfrm>
          <a:prstGeom prst="rect">
            <a:avLst/>
          </a:prstGeom>
          <a:noFill/>
          <a:ln>
            <a:noFill/>
          </a:ln>
        </p:spPr>
      </p:pic>
      <p:sp>
        <p:nvSpPr>
          <p:cNvPr id="212" name="Shape 212"/>
          <p:cNvSpPr txBox="1">
            <a:spLocks noGrp="1"/>
          </p:cNvSpPr>
          <p:nvPr>
            <p:ph type="body" idx="1"/>
          </p:nvPr>
        </p:nvSpPr>
        <p:spPr>
          <a:xfrm>
            <a:off x="900" y="790503"/>
            <a:ext cx="4621500" cy="466800"/>
          </a:xfrm>
          <a:prstGeom prst="rect">
            <a:avLst/>
          </a:prstGeom>
          <a:noFill/>
        </p:spPr>
        <p:txBody>
          <a:bodyPr lIns="91425" tIns="91425" rIns="91425" bIns="91425" anchor="t" anchorCtr="0">
            <a:noAutofit/>
          </a:bodyPr>
          <a:lstStyle/>
          <a:p>
            <a:pPr lvl="0" algn="ctr" rtl="0">
              <a:spcBef>
                <a:spcPts val="0"/>
              </a:spcBef>
              <a:buNone/>
            </a:pPr>
            <a:r>
              <a:rPr lang="en-GB" sz="3000" b="1">
                <a:solidFill>
                  <a:schemeClr val="lt2"/>
                </a:solidFill>
                <a:latin typeface="Kaushan Script"/>
                <a:ea typeface="Kaushan Script"/>
                <a:cs typeface="Kaushan Script"/>
                <a:sym typeface="Kaushan Script"/>
              </a:rPr>
              <a:t>Avant</a:t>
            </a:r>
          </a:p>
        </p:txBody>
      </p:sp>
      <p:sp>
        <p:nvSpPr>
          <p:cNvPr id="213" name="Shape 213"/>
          <p:cNvSpPr txBox="1">
            <a:spLocks noGrp="1"/>
          </p:cNvSpPr>
          <p:nvPr>
            <p:ph type="body" idx="1"/>
          </p:nvPr>
        </p:nvSpPr>
        <p:spPr>
          <a:xfrm>
            <a:off x="4621575" y="790503"/>
            <a:ext cx="4522200" cy="466800"/>
          </a:xfrm>
          <a:prstGeom prst="rect">
            <a:avLst/>
          </a:prstGeom>
          <a:noFill/>
        </p:spPr>
        <p:txBody>
          <a:bodyPr lIns="91425" tIns="91425" rIns="91425" bIns="91425" anchor="t" anchorCtr="0">
            <a:noAutofit/>
          </a:bodyPr>
          <a:lstStyle/>
          <a:p>
            <a:pPr lvl="0" algn="ctr" rtl="0">
              <a:spcBef>
                <a:spcPts val="0"/>
              </a:spcBef>
              <a:buNone/>
            </a:pPr>
            <a:r>
              <a:rPr lang="en-GB" sz="3000" b="1">
                <a:solidFill>
                  <a:schemeClr val="lt2"/>
                </a:solidFill>
                <a:latin typeface="Kaushan Script"/>
                <a:ea typeface="Kaushan Script"/>
                <a:cs typeface="Kaushan Script"/>
                <a:sym typeface="Kaushan Script"/>
              </a:rPr>
              <a:t>Après</a:t>
            </a:r>
          </a:p>
        </p:txBody>
      </p:sp>
      <p:cxnSp>
        <p:nvCxnSpPr>
          <p:cNvPr id="214" name="Shape 214"/>
          <p:cNvCxnSpPr>
            <a:stCxn id="213" idx="1"/>
          </p:cNvCxnSpPr>
          <p:nvPr/>
        </p:nvCxnSpPr>
        <p:spPr>
          <a:xfrm>
            <a:off x="4621575" y="1023903"/>
            <a:ext cx="0" cy="4138800"/>
          </a:xfrm>
          <a:prstGeom prst="straightConnector1">
            <a:avLst/>
          </a:prstGeom>
          <a:noFill/>
          <a:ln w="19050" cap="flat" cmpd="sng">
            <a:solidFill>
              <a:schemeClr val="lt2"/>
            </a:solidFill>
            <a:prstDash val="dot"/>
            <a:round/>
            <a:headEnd type="none" w="lg" len="lg"/>
            <a:tailEnd type="none" w="lg" len="lg"/>
          </a:ln>
        </p:spPr>
      </p:cxnSp>
      <p:sp>
        <p:nvSpPr>
          <p:cNvPr id="215" name="Shape 215"/>
          <p:cNvSpPr txBox="1">
            <a:spLocks noGrp="1"/>
          </p:cNvSpPr>
          <p:nvPr>
            <p:ph type="title"/>
          </p:nvPr>
        </p:nvSpPr>
        <p:spPr>
          <a:xfrm>
            <a:off x="0" y="0"/>
            <a:ext cx="9144000" cy="740400"/>
          </a:xfrm>
          <a:prstGeom prst="rect">
            <a:avLst/>
          </a:prstGeom>
          <a:noFill/>
          <a:ln>
            <a:noFill/>
          </a:ln>
        </p:spPr>
        <p:txBody>
          <a:bodyPr lIns="91425" tIns="91425" rIns="91425" bIns="91425" anchor="b" anchorCtr="0">
            <a:noAutofit/>
          </a:bodyPr>
          <a:lstStyle/>
          <a:p>
            <a:pPr lvl="0" rtl="0">
              <a:spcBef>
                <a:spcPts val="0"/>
              </a:spcBef>
              <a:buNone/>
            </a:pPr>
            <a:r>
              <a:rPr lang="en-GB" sz="3000"/>
              <a:t>Des courses Zéro Déchet</a:t>
            </a:r>
          </a:p>
        </p:txBody>
      </p:sp>
      <p:cxnSp>
        <p:nvCxnSpPr>
          <p:cNvPr id="216" name="Shape 216"/>
          <p:cNvCxnSpPr/>
          <p:nvPr/>
        </p:nvCxnSpPr>
        <p:spPr>
          <a:xfrm>
            <a:off x="0" y="684025"/>
            <a:ext cx="9152700" cy="0"/>
          </a:xfrm>
          <a:prstGeom prst="straightConnector1">
            <a:avLst/>
          </a:prstGeom>
          <a:noFill/>
          <a:ln w="9525" cap="flat" cmpd="sng">
            <a:solidFill>
              <a:schemeClr val="lt2"/>
            </a:solidFill>
            <a:prstDash val="solid"/>
            <a:round/>
            <a:headEnd type="none" w="lg" len="lg"/>
            <a:tailEnd type="none" w="lg" len="lg"/>
          </a:ln>
        </p:spPr>
      </p:cxn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20"/>
        <p:cNvGrpSpPr/>
        <p:nvPr/>
      </p:nvGrpSpPr>
      <p:grpSpPr>
        <a:xfrm>
          <a:off x="0" y="0"/>
          <a:ext cx="0" cy="0"/>
          <a:chOff x="0" y="0"/>
          <a:chExt cx="0" cy="0"/>
        </a:xfrm>
      </p:grpSpPr>
      <p:pic>
        <p:nvPicPr>
          <p:cNvPr id="221" name="Shape 221"/>
          <p:cNvPicPr preferRelativeResize="0"/>
          <p:nvPr/>
        </p:nvPicPr>
        <p:blipFill>
          <a:blip r:embed="rId3">
            <a:alphaModFix/>
          </a:blip>
          <a:stretch>
            <a:fillRect/>
          </a:stretch>
        </p:blipFill>
        <p:spPr>
          <a:xfrm>
            <a:off x="4693337" y="1868587"/>
            <a:ext cx="1829299" cy="1837624"/>
          </a:xfrm>
          <a:prstGeom prst="rect">
            <a:avLst/>
          </a:prstGeom>
          <a:noFill/>
          <a:ln>
            <a:noFill/>
          </a:ln>
        </p:spPr>
      </p:pic>
      <p:pic>
        <p:nvPicPr>
          <p:cNvPr id="222" name="Shape 222"/>
          <p:cNvPicPr preferRelativeResize="0"/>
          <p:nvPr/>
        </p:nvPicPr>
        <p:blipFill>
          <a:blip r:embed="rId4">
            <a:alphaModFix/>
          </a:blip>
          <a:stretch>
            <a:fillRect/>
          </a:stretch>
        </p:blipFill>
        <p:spPr>
          <a:xfrm>
            <a:off x="111075" y="2949898"/>
            <a:ext cx="1256736" cy="1960499"/>
          </a:xfrm>
          <a:prstGeom prst="rect">
            <a:avLst/>
          </a:prstGeom>
          <a:noFill/>
          <a:ln>
            <a:noFill/>
          </a:ln>
        </p:spPr>
      </p:pic>
      <p:pic>
        <p:nvPicPr>
          <p:cNvPr id="223" name="Shape 223"/>
          <p:cNvPicPr preferRelativeResize="0"/>
          <p:nvPr/>
        </p:nvPicPr>
        <p:blipFill>
          <a:blip r:embed="rId5">
            <a:alphaModFix/>
          </a:blip>
          <a:stretch>
            <a:fillRect/>
          </a:stretch>
        </p:blipFill>
        <p:spPr>
          <a:xfrm>
            <a:off x="1360000" y="1925157"/>
            <a:ext cx="2188375" cy="1253342"/>
          </a:xfrm>
          <a:prstGeom prst="rect">
            <a:avLst/>
          </a:prstGeom>
          <a:noFill/>
          <a:ln>
            <a:noFill/>
          </a:ln>
        </p:spPr>
      </p:pic>
      <p:pic>
        <p:nvPicPr>
          <p:cNvPr id="224" name="Shape 224"/>
          <p:cNvPicPr preferRelativeResize="0"/>
          <p:nvPr/>
        </p:nvPicPr>
        <p:blipFill>
          <a:blip r:embed="rId6">
            <a:alphaModFix/>
          </a:blip>
          <a:stretch>
            <a:fillRect/>
          </a:stretch>
        </p:blipFill>
        <p:spPr>
          <a:xfrm>
            <a:off x="1494772" y="3171597"/>
            <a:ext cx="1918825" cy="1738802"/>
          </a:xfrm>
          <a:prstGeom prst="rect">
            <a:avLst/>
          </a:prstGeom>
          <a:noFill/>
          <a:ln>
            <a:noFill/>
          </a:ln>
        </p:spPr>
      </p:pic>
      <p:pic>
        <p:nvPicPr>
          <p:cNvPr id="225" name="Shape 225"/>
          <p:cNvPicPr preferRelativeResize="0"/>
          <p:nvPr/>
        </p:nvPicPr>
        <p:blipFill>
          <a:blip r:embed="rId7">
            <a:alphaModFix/>
          </a:blip>
          <a:stretch>
            <a:fillRect/>
          </a:stretch>
        </p:blipFill>
        <p:spPr>
          <a:xfrm>
            <a:off x="3479100" y="2201294"/>
            <a:ext cx="1076975" cy="2647125"/>
          </a:xfrm>
          <a:prstGeom prst="rect">
            <a:avLst/>
          </a:prstGeom>
          <a:noFill/>
          <a:ln>
            <a:noFill/>
          </a:ln>
        </p:spPr>
      </p:pic>
      <p:pic>
        <p:nvPicPr>
          <p:cNvPr id="226" name="Shape 226"/>
          <p:cNvPicPr preferRelativeResize="0"/>
          <p:nvPr/>
        </p:nvPicPr>
        <p:blipFill>
          <a:blip r:embed="rId8">
            <a:alphaModFix/>
          </a:blip>
          <a:stretch>
            <a:fillRect/>
          </a:stretch>
        </p:blipFill>
        <p:spPr>
          <a:xfrm>
            <a:off x="7841224" y="1323174"/>
            <a:ext cx="1256725" cy="2513450"/>
          </a:xfrm>
          <a:prstGeom prst="rect">
            <a:avLst/>
          </a:prstGeom>
          <a:noFill/>
          <a:ln>
            <a:noFill/>
          </a:ln>
        </p:spPr>
      </p:pic>
      <p:sp>
        <p:nvSpPr>
          <p:cNvPr id="227" name="Shape 227"/>
          <p:cNvSpPr txBox="1">
            <a:spLocks noGrp="1"/>
          </p:cNvSpPr>
          <p:nvPr>
            <p:ph type="body" idx="1"/>
          </p:nvPr>
        </p:nvSpPr>
        <p:spPr>
          <a:xfrm>
            <a:off x="900" y="790503"/>
            <a:ext cx="4621500" cy="466800"/>
          </a:xfrm>
          <a:prstGeom prst="rect">
            <a:avLst/>
          </a:prstGeom>
          <a:noFill/>
        </p:spPr>
        <p:txBody>
          <a:bodyPr lIns="91425" tIns="91425" rIns="91425" bIns="91425" anchor="t" anchorCtr="0">
            <a:noAutofit/>
          </a:bodyPr>
          <a:lstStyle/>
          <a:p>
            <a:pPr lvl="0" algn="ctr" rtl="0">
              <a:spcBef>
                <a:spcPts val="0"/>
              </a:spcBef>
              <a:buNone/>
            </a:pPr>
            <a:r>
              <a:rPr lang="en-GB" sz="3000" b="1">
                <a:solidFill>
                  <a:schemeClr val="lt2"/>
                </a:solidFill>
                <a:latin typeface="Kaushan Script"/>
                <a:ea typeface="Kaushan Script"/>
                <a:cs typeface="Kaushan Script"/>
                <a:sym typeface="Kaushan Script"/>
              </a:rPr>
              <a:t>Avant</a:t>
            </a:r>
          </a:p>
        </p:txBody>
      </p:sp>
      <p:sp>
        <p:nvSpPr>
          <p:cNvPr id="228" name="Shape 228"/>
          <p:cNvSpPr txBox="1">
            <a:spLocks noGrp="1"/>
          </p:cNvSpPr>
          <p:nvPr>
            <p:ph type="body" idx="1"/>
          </p:nvPr>
        </p:nvSpPr>
        <p:spPr>
          <a:xfrm>
            <a:off x="4621575" y="790503"/>
            <a:ext cx="4522200" cy="466800"/>
          </a:xfrm>
          <a:prstGeom prst="rect">
            <a:avLst/>
          </a:prstGeom>
          <a:noFill/>
        </p:spPr>
        <p:txBody>
          <a:bodyPr lIns="91425" tIns="91425" rIns="91425" bIns="91425" anchor="t" anchorCtr="0">
            <a:noAutofit/>
          </a:bodyPr>
          <a:lstStyle/>
          <a:p>
            <a:pPr lvl="0" algn="ctr" rtl="0">
              <a:spcBef>
                <a:spcPts val="0"/>
              </a:spcBef>
              <a:buNone/>
            </a:pPr>
            <a:r>
              <a:rPr lang="en-GB" sz="3000" b="1">
                <a:solidFill>
                  <a:schemeClr val="lt2"/>
                </a:solidFill>
                <a:latin typeface="Kaushan Script"/>
                <a:ea typeface="Kaushan Script"/>
                <a:cs typeface="Kaushan Script"/>
                <a:sym typeface="Kaushan Script"/>
              </a:rPr>
              <a:t>Après</a:t>
            </a:r>
          </a:p>
        </p:txBody>
      </p:sp>
      <p:cxnSp>
        <p:nvCxnSpPr>
          <p:cNvPr id="229" name="Shape 229"/>
          <p:cNvCxnSpPr>
            <a:stCxn id="228" idx="1"/>
          </p:cNvCxnSpPr>
          <p:nvPr/>
        </p:nvCxnSpPr>
        <p:spPr>
          <a:xfrm>
            <a:off x="4621575" y="1023903"/>
            <a:ext cx="0" cy="4138800"/>
          </a:xfrm>
          <a:prstGeom prst="straightConnector1">
            <a:avLst/>
          </a:prstGeom>
          <a:noFill/>
          <a:ln w="19050" cap="flat" cmpd="sng">
            <a:solidFill>
              <a:schemeClr val="lt2"/>
            </a:solidFill>
            <a:prstDash val="dot"/>
            <a:round/>
            <a:headEnd type="none" w="lg" len="lg"/>
            <a:tailEnd type="none" w="lg" len="lg"/>
          </a:ln>
        </p:spPr>
      </p:cxnSp>
      <p:sp>
        <p:nvSpPr>
          <p:cNvPr id="230" name="Shape 230"/>
          <p:cNvSpPr txBox="1">
            <a:spLocks noGrp="1"/>
          </p:cNvSpPr>
          <p:nvPr>
            <p:ph type="title"/>
          </p:nvPr>
        </p:nvSpPr>
        <p:spPr>
          <a:xfrm>
            <a:off x="0" y="0"/>
            <a:ext cx="9144000" cy="740400"/>
          </a:xfrm>
          <a:prstGeom prst="rect">
            <a:avLst/>
          </a:prstGeom>
          <a:noFill/>
          <a:ln>
            <a:noFill/>
          </a:ln>
        </p:spPr>
        <p:txBody>
          <a:bodyPr lIns="91425" tIns="91425" rIns="91425" bIns="91425" anchor="b" anchorCtr="0">
            <a:noAutofit/>
          </a:bodyPr>
          <a:lstStyle/>
          <a:p>
            <a:pPr lvl="0" rtl="0">
              <a:spcBef>
                <a:spcPts val="0"/>
              </a:spcBef>
              <a:buNone/>
            </a:pPr>
            <a:r>
              <a:rPr lang="en-GB" sz="3000"/>
              <a:t>Des courses Zéro Déchet</a:t>
            </a:r>
          </a:p>
        </p:txBody>
      </p:sp>
      <p:cxnSp>
        <p:nvCxnSpPr>
          <p:cNvPr id="231" name="Shape 231"/>
          <p:cNvCxnSpPr/>
          <p:nvPr/>
        </p:nvCxnSpPr>
        <p:spPr>
          <a:xfrm>
            <a:off x="0" y="684025"/>
            <a:ext cx="9152700" cy="0"/>
          </a:xfrm>
          <a:prstGeom prst="straightConnector1">
            <a:avLst/>
          </a:prstGeom>
          <a:noFill/>
          <a:ln w="9525" cap="flat" cmpd="sng">
            <a:solidFill>
              <a:schemeClr val="lt2"/>
            </a:solidFill>
            <a:prstDash val="solid"/>
            <a:round/>
            <a:headEnd type="none" w="lg" len="lg"/>
            <a:tailEnd type="none" w="lg" len="lg"/>
          </a:ln>
        </p:spPr>
      </p:cxnSp>
      <p:sp>
        <p:nvSpPr>
          <p:cNvPr id="232" name="Shape 232"/>
          <p:cNvSpPr txBox="1">
            <a:spLocks noGrp="1"/>
          </p:cNvSpPr>
          <p:nvPr>
            <p:ph type="body" idx="2"/>
          </p:nvPr>
        </p:nvSpPr>
        <p:spPr>
          <a:xfrm>
            <a:off x="4719525" y="4065224"/>
            <a:ext cx="4326300" cy="983100"/>
          </a:xfrm>
          <a:prstGeom prst="rect">
            <a:avLst/>
          </a:prstGeom>
          <a:solidFill>
            <a:schemeClr val="lt2"/>
          </a:solidFill>
        </p:spPr>
        <p:txBody>
          <a:bodyPr lIns="91425" tIns="91425" rIns="91425" bIns="91425" anchor="t" anchorCtr="0">
            <a:noAutofit/>
          </a:bodyPr>
          <a:lstStyle/>
          <a:p>
            <a:pPr lvl="0" rtl="0">
              <a:spcBef>
                <a:spcPts val="0"/>
              </a:spcBef>
              <a:spcAft>
                <a:spcPts val="0"/>
              </a:spcAft>
              <a:buNone/>
            </a:pPr>
            <a:r>
              <a:rPr lang="en-GB" sz="1800" b="1">
                <a:solidFill>
                  <a:srgbClr val="FFFFFF"/>
                </a:solidFill>
                <a:latin typeface="Kaushan Script"/>
                <a:ea typeface="Kaushan Script"/>
                <a:cs typeface="Kaushan Script"/>
                <a:sym typeface="Kaushan Script"/>
              </a:rPr>
              <a:t>Autres solutions</a:t>
            </a:r>
          </a:p>
          <a:p>
            <a:pPr lvl="0" rtl="0">
              <a:spcBef>
                <a:spcPts val="0"/>
              </a:spcBef>
              <a:spcAft>
                <a:spcPts val="0"/>
              </a:spcAft>
              <a:buNone/>
            </a:pPr>
            <a:r>
              <a:rPr lang="en-GB" sz="1200"/>
              <a:t>Fabriquer son propre yaourt (avec ou sans yaourtière)</a:t>
            </a:r>
          </a:p>
          <a:p>
            <a:pPr lvl="0" rtl="0">
              <a:spcBef>
                <a:spcPts val="0"/>
              </a:spcBef>
              <a:spcAft>
                <a:spcPts val="0"/>
              </a:spcAft>
              <a:buNone/>
            </a:pPr>
            <a:r>
              <a:rPr lang="en-GB" sz="1200"/>
              <a:t>Fabriquer son propre lait végétal</a:t>
            </a:r>
          </a:p>
        </p:txBody>
      </p:sp>
      <p:sp>
        <p:nvSpPr>
          <p:cNvPr id="233" name="Shape 233"/>
          <p:cNvSpPr/>
          <p:nvPr/>
        </p:nvSpPr>
        <p:spPr>
          <a:xfrm>
            <a:off x="8623424" y="4102893"/>
            <a:ext cx="422400" cy="422400"/>
          </a:xfrm>
          <a:prstGeom prst="mathPlus">
            <a:avLst>
              <a:gd name="adj1" fmla="val 23520"/>
            </a:avLst>
          </a:prstGeom>
          <a:solidFill>
            <a:srgbClr val="FFFFFF"/>
          </a:solidFill>
          <a:ln>
            <a:noFill/>
          </a:ln>
        </p:spPr>
        <p:txBody>
          <a:bodyPr lIns="91425" tIns="91425" rIns="91425" bIns="91425" anchor="ctr" anchorCtr="0">
            <a:noAutofit/>
          </a:bodyPr>
          <a:lstStyle/>
          <a:p>
            <a:pPr lvl="0">
              <a:spcBef>
                <a:spcPts val="0"/>
              </a:spcBef>
              <a:buNone/>
            </a:pPr>
            <a:endParaRPr/>
          </a:p>
        </p:txBody>
      </p:sp>
      <p:pic>
        <p:nvPicPr>
          <p:cNvPr id="234" name="Shape 234"/>
          <p:cNvPicPr preferRelativeResize="0"/>
          <p:nvPr/>
        </p:nvPicPr>
        <p:blipFill>
          <a:blip r:embed="rId9">
            <a:alphaModFix/>
          </a:blip>
          <a:stretch>
            <a:fillRect/>
          </a:stretch>
        </p:blipFill>
        <p:spPr>
          <a:xfrm>
            <a:off x="6594399" y="2198523"/>
            <a:ext cx="1076975" cy="1564050"/>
          </a:xfrm>
          <a:prstGeom prst="rect">
            <a:avLst/>
          </a:prstGeom>
          <a:noFill/>
          <a:ln>
            <a:noFill/>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20"/>
        <p:cNvGrpSpPr/>
        <p:nvPr/>
      </p:nvGrpSpPr>
      <p:grpSpPr>
        <a:xfrm>
          <a:off x="0" y="0"/>
          <a:ext cx="0" cy="0"/>
          <a:chOff x="0" y="0"/>
          <a:chExt cx="0" cy="0"/>
        </a:xfrm>
      </p:grpSpPr>
      <p:sp>
        <p:nvSpPr>
          <p:cNvPr id="230" name="Shape 230"/>
          <p:cNvSpPr txBox="1">
            <a:spLocks noGrp="1"/>
          </p:cNvSpPr>
          <p:nvPr>
            <p:ph type="title"/>
          </p:nvPr>
        </p:nvSpPr>
        <p:spPr>
          <a:xfrm>
            <a:off x="0" y="0"/>
            <a:ext cx="9144000" cy="740400"/>
          </a:xfrm>
          <a:prstGeom prst="rect">
            <a:avLst/>
          </a:prstGeom>
          <a:noFill/>
          <a:ln>
            <a:noFill/>
          </a:ln>
        </p:spPr>
        <p:txBody>
          <a:bodyPr lIns="91425" tIns="91425" rIns="91425" bIns="91425" anchor="b" anchorCtr="0">
            <a:noAutofit/>
          </a:bodyPr>
          <a:lstStyle/>
          <a:p>
            <a:pPr lvl="0" rtl="0">
              <a:spcBef>
                <a:spcPts val="0"/>
              </a:spcBef>
              <a:buNone/>
            </a:pPr>
            <a:r>
              <a:rPr lang="en-GB" sz="3000"/>
              <a:t>Des courses Zéro Déchet</a:t>
            </a:r>
          </a:p>
        </p:txBody>
      </p:sp>
      <p:cxnSp>
        <p:nvCxnSpPr>
          <p:cNvPr id="231" name="Shape 231"/>
          <p:cNvCxnSpPr/>
          <p:nvPr/>
        </p:nvCxnSpPr>
        <p:spPr>
          <a:xfrm>
            <a:off x="0" y="684025"/>
            <a:ext cx="9152700" cy="0"/>
          </a:xfrm>
          <a:prstGeom prst="straightConnector1">
            <a:avLst/>
          </a:prstGeom>
          <a:noFill/>
          <a:ln w="9525" cap="flat" cmpd="sng">
            <a:solidFill>
              <a:schemeClr val="lt2"/>
            </a:solidFill>
            <a:prstDash val="solid"/>
            <a:round/>
            <a:headEnd type="none" w="lg" len="lg"/>
            <a:tailEnd type="none" w="lg" len="lg"/>
          </a:ln>
        </p:spPr>
      </p:cxnSp>
      <p:pic>
        <p:nvPicPr>
          <p:cNvPr id="5" name="Image 4"/>
          <p:cNvPicPr>
            <a:picLocks noChangeAspect="1"/>
          </p:cNvPicPr>
          <p:nvPr/>
        </p:nvPicPr>
        <p:blipFill rotWithShape="1">
          <a:blip r:embed="rId3">
            <a:extLst>
              <a:ext uri="{28A0092B-C50C-407E-A947-70E740481C1C}">
                <a14:useLocalDpi xmlns:a14="http://schemas.microsoft.com/office/drawing/2010/main" val="0"/>
              </a:ext>
            </a:extLst>
          </a:blip>
          <a:srcRect l="16008" r="11300"/>
          <a:stretch/>
        </p:blipFill>
        <p:spPr>
          <a:xfrm>
            <a:off x="328194" y="915566"/>
            <a:ext cx="4271555" cy="3542857"/>
          </a:xfrm>
          <a:prstGeom prst="rect">
            <a:avLst/>
          </a:prstGeom>
        </p:spPr>
      </p:pic>
      <p:sp>
        <p:nvSpPr>
          <p:cNvPr id="6" name="ZoneTexte 5"/>
          <p:cNvSpPr txBox="1"/>
          <p:nvPr/>
        </p:nvSpPr>
        <p:spPr>
          <a:xfrm>
            <a:off x="3995936" y="4458423"/>
            <a:ext cx="576064" cy="246221"/>
          </a:xfrm>
          <a:prstGeom prst="rect">
            <a:avLst/>
          </a:prstGeom>
          <a:noFill/>
        </p:spPr>
        <p:txBody>
          <a:bodyPr wrap="square" rtlCol="0">
            <a:spAutoFit/>
          </a:bodyPr>
          <a:lstStyle/>
          <a:p>
            <a:r>
              <a:rPr lang="fr-FR" sz="1000" dirty="0" smtClean="0"/>
              <a:t>ZWF</a:t>
            </a:r>
            <a:endParaRPr lang="fr-FR" sz="1000" dirty="0"/>
          </a:p>
        </p:txBody>
      </p:sp>
      <p:pic>
        <p:nvPicPr>
          <p:cNvPr id="7" name="Image 6"/>
          <p:cNvPicPr>
            <a:picLocks noChangeAspect="1"/>
          </p:cNvPicPr>
          <p:nvPr/>
        </p:nvPicPr>
        <p:blipFill rotWithShape="1">
          <a:blip r:embed="rId4">
            <a:extLst>
              <a:ext uri="{28A0092B-C50C-407E-A947-70E740481C1C}">
                <a14:useLocalDpi xmlns:a14="http://schemas.microsoft.com/office/drawing/2010/main" val="0"/>
              </a:ext>
            </a:extLst>
          </a:blip>
          <a:srcRect l="2117" t="13251" r="26440" b="9576"/>
          <a:stretch/>
        </p:blipFill>
        <p:spPr>
          <a:xfrm>
            <a:off x="4932040" y="1347613"/>
            <a:ext cx="3859507" cy="3110809"/>
          </a:xfrm>
          <a:prstGeom prst="rect">
            <a:avLst/>
          </a:prstGeom>
        </p:spPr>
      </p:pic>
      <p:sp>
        <p:nvSpPr>
          <p:cNvPr id="8" name="ZoneTexte 7"/>
          <p:cNvSpPr txBox="1"/>
          <p:nvPr/>
        </p:nvSpPr>
        <p:spPr>
          <a:xfrm>
            <a:off x="4860032" y="915566"/>
            <a:ext cx="3960440" cy="400110"/>
          </a:xfrm>
          <a:prstGeom prst="rect">
            <a:avLst/>
          </a:prstGeom>
          <a:noFill/>
        </p:spPr>
        <p:txBody>
          <a:bodyPr wrap="square" rtlCol="0">
            <a:spAutoFit/>
          </a:bodyPr>
          <a:lstStyle/>
          <a:p>
            <a:pPr algn="ctr"/>
            <a:r>
              <a:rPr lang="fr-FR" sz="2000" b="1" dirty="0" smtClean="0"/>
              <a:t>Recyclable et biodégradable</a:t>
            </a:r>
            <a:endParaRPr lang="fr-FR" sz="2000" b="1" dirty="0"/>
          </a:p>
        </p:txBody>
      </p:sp>
      <p:sp>
        <p:nvSpPr>
          <p:cNvPr id="9" name="Rectangle 8"/>
          <p:cNvSpPr/>
          <p:nvPr/>
        </p:nvSpPr>
        <p:spPr>
          <a:xfrm>
            <a:off x="7479969" y="4472718"/>
            <a:ext cx="987771" cy="246221"/>
          </a:xfrm>
          <a:prstGeom prst="rect">
            <a:avLst/>
          </a:prstGeom>
        </p:spPr>
        <p:txBody>
          <a:bodyPr wrap="none">
            <a:spAutoFit/>
          </a:bodyPr>
          <a:lstStyle/>
          <a:p>
            <a:r>
              <a:rPr lang="fr-FR" sz="1000" dirty="0" err="1"/>
              <a:t>Enej</a:t>
            </a:r>
            <a:r>
              <a:rPr lang="fr-FR" sz="1000" dirty="0"/>
              <a:t> VITRICH</a:t>
            </a:r>
          </a:p>
        </p:txBody>
      </p:sp>
    </p:spTree>
    <p:extLst>
      <p:ext uri="{BB962C8B-B14F-4D97-AF65-F5344CB8AC3E}">
        <p14:creationId xmlns:p14="http://schemas.microsoft.com/office/powerpoint/2010/main" val="28965454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pic>
        <p:nvPicPr>
          <p:cNvPr id="250" name="Shape 250"/>
          <p:cNvPicPr preferRelativeResize="0"/>
          <p:nvPr/>
        </p:nvPicPr>
        <p:blipFill>
          <a:blip r:embed="rId3">
            <a:alphaModFix/>
          </a:blip>
          <a:stretch>
            <a:fillRect/>
          </a:stretch>
        </p:blipFill>
        <p:spPr>
          <a:xfrm>
            <a:off x="87092" y="2040942"/>
            <a:ext cx="1826575" cy="1043199"/>
          </a:xfrm>
          <a:prstGeom prst="rect">
            <a:avLst/>
          </a:prstGeom>
          <a:noFill/>
          <a:ln>
            <a:noFill/>
          </a:ln>
        </p:spPr>
      </p:pic>
      <p:pic>
        <p:nvPicPr>
          <p:cNvPr id="251" name="Shape 251"/>
          <p:cNvPicPr preferRelativeResize="0"/>
          <p:nvPr/>
        </p:nvPicPr>
        <p:blipFill>
          <a:blip r:embed="rId4">
            <a:alphaModFix/>
          </a:blip>
          <a:stretch>
            <a:fillRect/>
          </a:stretch>
        </p:blipFill>
        <p:spPr>
          <a:xfrm>
            <a:off x="0" y="3343094"/>
            <a:ext cx="1251925" cy="1775180"/>
          </a:xfrm>
          <a:prstGeom prst="rect">
            <a:avLst/>
          </a:prstGeom>
          <a:noFill/>
          <a:ln>
            <a:noFill/>
          </a:ln>
        </p:spPr>
      </p:pic>
      <p:pic>
        <p:nvPicPr>
          <p:cNvPr id="252" name="Shape 252"/>
          <p:cNvPicPr preferRelativeResize="0"/>
          <p:nvPr/>
        </p:nvPicPr>
        <p:blipFill>
          <a:blip r:embed="rId5">
            <a:alphaModFix/>
          </a:blip>
          <a:stretch>
            <a:fillRect/>
          </a:stretch>
        </p:blipFill>
        <p:spPr>
          <a:xfrm>
            <a:off x="1129873" y="3252172"/>
            <a:ext cx="1301824" cy="1866100"/>
          </a:xfrm>
          <a:prstGeom prst="rect">
            <a:avLst/>
          </a:prstGeom>
          <a:noFill/>
          <a:ln>
            <a:noFill/>
          </a:ln>
        </p:spPr>
      </p:pic>
      <p:pic>
        <p:nvPicPr>
          <p:cNvPr id="253" name="Shape 253"/>
          <p:cNvPicPr preferRelativeResize="0"/>
          <p:nvPr/>
        </p:nvPicPr>
        <p:blipFill>
          <a:blip r:embed="rId6">
            <a:alphaModFix/>
          </a:blip>
          <a:stretch>
            <a:fillRect/>
          </a:stretch>
        </p:blipFill>
        <p:spPr>
          <a:xfrm>
            <a:off x="2402487" y="3326649"/>
            <a:ext cx="1068526" cy="1717149"/>
          </a:xfrm>
          <a:prstGeom prst="rect">
            <a:avLst/>
          </a:prstGeom>
          <a:noFill/>
          <a:ln>
            <a:noFill/>
          </a:ln>
        </p:spPr>
      </p:pic>
      <p:pic>
        <p:nvPicPr>
          <p:cNvPr id="254" name="Shape 254"/>
          <p:cNvPicPr preferRelativeResize="0"/>
          <p:nvPr/>
        </p:nvPicPr>
        <p:blipFill>
          <a:blip r:embed="rId7">
            <a:alphaModFix/>
          </a:blip>
          <a:stretch>
            <a:fillRect/>
          </a:stretch>
        </p:blipFill>
        <p:spPr>
          <a:xfrm>
            <a:off x="3513374" y="3664499"/>
            <a:ext cx="974275" cy="1336325"/>
          </a:xfrm>
          <a:prstGeom prst="rect">
            <a:avLst/>
          </a:prstGeom>
          <a:noFill/>
          <a:ln>
            <a:noFill/>
          </a:ln>
        </p:spPr>
      </p:pic>
      <p:pic>
        <p:nvPicPr>
          <p:cNvPr id="255" name="Shape 255"/>
          <p:cNvPicPr preferRelativeResize="0"/>
          <p:nvPr/>
        </p:nvPicPr>
        <p:blipFill>
          <a:blip r:embed="rId8">
            <a:alphaModFix/>
          </a:blip>
          <a:stretch>
            <a:fillRect/>
          </a:stretch>
        </p:blipFill>
        <p:spPr>
          <a:xfrm>
            <a:off x="3238250" y="1946474"/>
            <a:ext cx="1301825" cy="1137675"/>
          </a:xfrm>
          <a:prstGeom prst="rect">
            <a:avLst/>
          </a:prstGeom>
          <a:noFill/>
          <a:ln>
            <a:noFill/>
          </a:ln>
        </p:spPr>
      </p:pic>
      <p:pic>
        <p:nvPicPr>
          <p:cNvPr id="256" name="Shape 256"/>
          <p:cNvPicPr preferRelativeResize="0"/>
          <p:nvPr/>
        </p:nvPicPr>
        <p:blipFill>
          <a:blip r:embed="rId9">
            <a:alphaModFix/>
          </a:blip>
          <a:stretch>
            <a:fillRect/>
          </a:stretch>
        </p:blipFill>
        <p:spPr>
          <a:xfrm>
            <a:off x="1949987" y="1956312"/>
            <a:ext cx="1251925" cy="951587"/>
          </a:xfrm>
          <a:prstGeom prst="rect">
            <a:avLst/>
          </a:prstGeom>
          <a:noFill/>
          <a:ln>
            <a:noFill/>
          </a:ln>
        </p:spPr>
      </p:pic>
      <p:pic>
        <p:nvPicPr>
          <p:cNvPr id="257" name="Shape 257"/>
          <p:cNvPicPr preferRelativeResize="0"/>
          <p:nvPr/>
        </p:nvPicPr>
        <p:blipFill>
          <a:blip r:embed="rId10">
            <a:alphaModFix/>
          </a:blip>
          <a:stretch>
            <a:fillRect/>
          </a:stretch>
        </p:blipFill>
        <p:spPr>
          <a:xfrm>
            <a:off x="7644897" y="2641550"/>
            <a:ext cx="1237751" cy="1043200"/>
          </a:xfrm>
          <a:prstGeom prst="rect">
            <a:avLst/>
          </a:prstGeom>
          <a:noFill/>
          <a:ln>
            <a:noFill/>
          </a:ln>
        </p:spPr>
      </p:pic>
      <p:pic>
        <p:nvPicPr>
          <p:cNvPr id="258" name="Shape 258"/>
          <p:cNvPicPr preferRelativeResize="0"/>
          <p:nvPr/>
        </p:nvPicPr>
        <p:blipFill>
          <a:blip r:embed="rId11">
            <a:alphaModFix/>
          </a:blip>
          <a:stretch>
            <a:fillRect/>
          </a:stretch>
        </p:blipFill>
        <p:spPr>
          <a:xfrm>
            <a:off x="4779524" y="1471599"/>
            <a:ext cx="1596660" cy="780049"/>
          </a:xfrm>
          <a:prstGeom prst="rect">
            <a:avLst/>
          </a:prstGeom>
          <a:noFill/>
          <a:ln>
            <a:noFill/>
          </a:ln>
        </p:spPr>
      </p:pic>
      <p:pic>
        <p:nvPicPr>
          <p:cNvPr id="259" name="Shape 259"/>
          <p:cNvPicPr preferRelativeResize="0"/>
          <p:nvPr/>
        </p:nvPicPr>
        <p:blipFill>
          <a:blip r:embed="rId12">
            <a:alphaModFix/>
          </a:blip>
          <a:stretch>
            <a:fillRect/>
          </a:stretch>
        </p:blipFill>
        <p:spPr>
          <a:xfrm>
            <a:off x="5016488" y="2799948"/>
            <a:ext cx="1251924" cy="762805"/>
          </a:xfrm>
          <a:prstGeom prst="rect">
            <a:avLst/>
          </a:prstGeom>
          <a:noFill/>
          <a:ln>
            <a:noFill/>
          </a:ln>
        </p:spPr>
      </p:pic>
      <p:pic>
        <p:nvPicPr>
          <p:cNvPr id="260" name="Shape 260"/>
          <p:cNvPicPr preferRelativeResize="0"/>
          <p:nvPr/>
        </p:nvPicPr>
        <p:blipFill>
          <a:blip r:embed="rId13">
            <a:alphaModFix/>
          </a:blip>
          <a:stretch>
            <a:fillRect/>
          </a:stretch>
        </p:blipFill>
        <p:spPr>
          <a:xfrm>
            <a:off x="7572282" y="3978049"/>
            <a:ext cx="1382993" cy="1043199"/>
          </a:xfrm>
          <a:prstGeom prst="rect">
            <a:avLst/>
          </a:prstGeom>
          <a:noFill/>
          <a:ln>
            <a:noFill/>
          </a:ln>
        </p:spPr>
      </p:pic>
      <p:pic>
        <p:nvPicPr>
          <p:cNvPr id="261" name="Shape 261"/>
          <p:cNvPicPr preferRelativeResize="0"/>
          <p:nvPr/>
        </p:nvPicPr>
        <p:blipFill>
          <a:blip r:embed="rId14">
            <a:alphaModFix/>
          </a:blip>
          <a:stretch>
            <a:fillRect/>
          </a:stretch>
        </p:blipFill>
        <p:spPr>
          <a:xfrm>
            <a:off x="6574950" y="3622723"/>
            <a:ext cx="931399" cy="1474724"/>
          </a:xfrm>
          <a:prstGeom prst="rect">
            <a:avLst/>
          </a:prstGeom>
          <a:noFill/>
          <a:ln>
            <a:noFill/>
          </a:ln>
        </p:spPr>
      </p:pic>
      <p:pic>
        <p:nvPicPr>
          <p:cNvPr id="262" name="Shape 262"/>
          <p:cNvPicPr preferRelativeResize="0"/>
          <p:nvPr/>
        </p:nvPicPr>
        <p:blipFill>
          <a:blip r:embed="rId15">
            <a:alphaModFix/>
          </a:blip>
          <a:stretch>
            <a:fillRect/>
          </a:stretch>
        </p:blipFill>
        <p:spPr>
          <a:xfrm>
            <a:off x="6281147" y="2833118"/>
            <a:ext cx="1301825" cy="752968"/>
          </a:xfrm>
          <a:prstGeom prst="rect">
            <a:avLst/>
          </a:prstGeom>
          <a:noFill/>
          <a:ln>
            <a:noFill/>
          </a:ln>
        </p:spPr>
      </p:pic>
      <p:pic>
        <p:nvPicPr>
          <p:cNvPr id="263" name="Shape 263"/>
          <p:cNvPicPr preferRelativeResize="0"/>
          <p:nvPr/>
        </p:nvPicPr>
        <p:blipFill>
          <a:blip r:embed="rId16">
            <a:alphaModFix/>
          </a:blip>
          <a:stretch>
            <a:fillRect/>
          </a:stretch>
        </p:blipFill>
        <p:spPr>
          <a:xfrm>
            <a:off x="5053162" y="4338235"/>
            <a:ext cx="1178600" cy="780039"/>
          </a:xfrm>
          <a:prstGeom prst="rect">
            <a:avLst/>
          </a:prstGeom>
          <a:noFill/>
          <a:ln>
            <a:noFill/>
          </a:ln>
        </p:spPr>
      </p:pic>
      <p:pic>
        <p:nvPicPr>
          <p:cNvPr id="264" name="Shape 264"/>
          <p:cNvPicPr preferRelativeResize="0"/>
          <p:nvPr/>
        </p:nvPicPr>
        <p:blipFill>
          <a:blip r:embed="rId17">
            <a:alphaModFix/>
          </a:blip>
          <a:stretch>
            <a:fillRect/>
          </a:stretch>
        </p:blipFill>
        <p:spPr>
          <a:xfrm>
            <a:off x="5205962" y="3588288"/>
            <a:ext cx="974274" cy="779933"/>
          </a:xfrm>
          <a:prstGeom prst="rect">
            <a:avLst/>
          </a:prstGeom>
          <a:noFill/>
          <a:ln>
            <a:noFill/>
          </a:ln>
        </p:spPr>
      </p:pic>
      <p:pic>
        <p:nvPicPr>
          <p:cNvPr id="265" name="Shape 265"/>
          <p:cNvPicPr preferRelativeResize="0"/>
          <p:nvPr/>
        </p:nvPicPr>
        <p:blipFill>
          <a:blip r:embed="rId18">
            <a:alphaModFix/>
          </a:blip>
          <a:stretch>
            <a:fillRect/>
          </a:stretch>
        </p:blipFill>
        <p:spPr>
          <a:xfrm>
            <a:off x="7644896" y="1431348"/>
            <a:ext cx="1430152" cy="1180299"/>
          </a:xfrm>
          <a:prstGeom prst="rect">
            <a:avLst/>
          </a:prstGeom>
          <a:noFill/>
          <a:ln>
            <a:noFill/>
          </a:ln>
        </p:spPr>
      </p:pic>
      <p:pic>
        <p:nvPicPr>
          <p:cNvPr id="266" name="Shape 266"/>
          <p:cNvPicPr preferRelativeResize="0"/>
          <p:nvPr/>
        </p:nvPicPr>
        <p:blipFill>
          <a:blip r:embed="rId19">
            <a:alphaModFix/>
          </a:blip>
          <a:stretch>
            <a:fillRect/>
          </a:stretch>
        </p:blipFill>
        <p:spPr>
          <a:xfrm>
            <a:off x="4686974" y="2220924"/>
            <a:ext cx="2238950" cy="546074"/>
          </a:xfrm>
          <a:prstGeom prst="rect">
            <a:avLst/>
          </a:prstGeom>
          <a:noFill/>
          <a:ln>
            <a:noFill/>
          </a:ln>
        </p:spPr>
      </p:pic>
      <p:pic>
        <p:nvPicPr>
          <p:cNvPr id="267" name="Shape 267"/>
          <p:cNvPicPr preferRelativeResize="0"/>
          <p:nvPr/>
        </p:nvPicPr>
        <p:blipFill>
          <a:blip r:embed="rId20">
            <a:alphaModFix/>
          </a:blip>
          <a:stretch>
            <a:fillRect/>
          </a:stretch>
        </p:blipFill>
        <p:spPr>
          <a:xfrm>
            <a:off x="6891933" y="1956874"/>
            <a:ext cx="754640" cy="752975"/>
          </a:xfrm>
          <a:prstGeom prst="rect">
            <a:avLst/>
          </a:prstGeom>
          <a:noFill/>
          <a:ln>
            <a:noFill/>
          </a:ln>
        </p:spPr>
      </p:pic>
      <p:sp>
        <p:nvSpPr>
          <p:cNvPr id="268" name="Shape 268"/>
          <p:cNvSpPr txBox="1">
            <a:spLocks noGrp="1"/>
          </p:cNvSpPr>
          <p:nvPr>
            <p:ph type="body" idx="1"/>
          </p:nvPr>
        </p:nvSpPr>
        <p:spPr>
          <a:xfrm>
            <a:off x="900" y="790503"/>
            <a:ext cx="4621500" cy="466800"/>
          </a:xfrm>
          <a:prstGeom prst="rect">
            <a:avLst/>
          </a:prstGeom>
          <a:noFill/>
        </p:spPr>
        <p:txBody>
          <a:bodyPr lIns="91425" tIns="91425" rIns="91425" bIns="91425" anchor="t" anchorCtr="0">
            <a:noAutofit/>
          </a:bodyPr>
          <a:lstStyle/>
          <a:p>
            <a:pPr lvl="0" algn="ctr" rtl="0">
              <a:spcBef>
                <a:spcPts val="0"/>
              </a:spcBef>
              <a:buNone/>
            </a:pPr>
            <a:r>
              <a:rPr lang="en-GB" sz="3000" b="1">
                <a:solidFill>
                  <a:schemeClr val="lt2"/>
                </a:solidFill>
                <a:latin typeface="Kaushan Script"/>
                <a:ea typeface="Kaushan Script"/>
                <a:cs typeface="Kaushan Script"/>
                <a:sym typeface="Kaushan Script"/>
              </a:rPr>
              <a:t>Avant</a:t>
            </a:r>
          </a:p>
        </p:txBody>
      </p:sp>
      <p:sp>
        <p:nvSpPr>
          <p:cNvPr id="269" name="Shape 269"/>
          <p:cNvSpPr txBox="1">
            <a:spLocks noGrp="1"/>
          </p:cNvSpPr>
          <p:nvPr>
            <p:ph type="body" idx="1"/>
          </p:nvPr>
        </p:nvSpPr>
        <p:spPr>
          <a:xfrm>
            <a:off x="4621575" y="790503"/>
            <a:ext cx="4522200" cy="466800"/>
          </a:xfrm>
          <a:prstGeom prst="rect">
            <a:avLst/>
          </a:prstGeom>
          <a:noFill/>
        </p:spPr>
        <p:txBody>
          <a:bodyPr lIns="91425" tIns="91425" rIns="91425" bIns="91425" anchor="t" anchorCtr="0">
            <a:noAutofit/>
          </a:bodyPr>
          <a:lstStyle/>
          <a:p>
            <a:pPr lvl="0" algn="ctr" rtl="0">
              <a:spcBef>
                <a:spcPts val="0"/>
              </a:spcBef>
              <a:buNone/>
            </a:pPr>
            <a:r>
              <a:rPr lang="en-GB" sz="3000" b="1">
                <a:solidFill>
                  <a:schemeClr val="lt2"/>
                </a:solidFill>
                <a:latin typeface="Kaushan Script"/>
                <a:ea typeface="Kaushan Script"/>
                <a:cs typeface="Kaushan Script"/>
                <a:sym typeface="Kaushan Script"/>
              </a:rPr>
              <a:t>Après</a:t>
            </a:r>
          </a:p>
        </p:txBody>
      </p:sp>
      <p:cxnSp>
        <p:nvCxnSpPr>
          <p:cNvPr id="270" name="Shape 270"/>
          <p:cNvCxnSpPr>
            <a:stCxn id="269" idx="1"/>
          </p:cNvCxnSpPr>
          <p:nvPr/>
        </p:nvCxnSpPr>
        <p:spPr>
          <a:xfrm>
            <a:off x="4621575" y="1023903"/>
            <a:ext cx="0" cy="4138800"/>
          </a:xfrm>
          <a:prstGeom prst="straightConnector1">
            <a:avLst/>
          </a:prstGeom>
          <a:noFill/>
          <a:ln w="19050" cap="flat" cmpd="sng">
            <a:solidFill>
              <a:schemeClr val="lt2"/>
            </a:solidFill>
            <a:prstDash val="dot"/>
            <a:round/>
            <a:headEnd type="none" w="lg" len="lg"/>
            <a:tailEnd type="none" w="lg" len="lg"/>
          </a:ln>
        </p:spPr>
      </p:cxnSp>
      <p:sp>
        <p:nvSpPr>
          <p:cNvPr id="271" name="Shape 271"/>
          <p:cNvSpPr txBox="1">
            <a:spLocks noGrp="1"/>
          </p:cNvSpPr>
          <p:nvPr>
            <p:ph type="title"/>
          </p:nvPr>
        </p:nvSpPr>
        <p:spPr>
          <a:xfrm>
            <a:off x="0" y="0"/>
            <a:ext cx="5480100" cy="740400"/>
          </a:xfrm>
          <a:prstGeom prst="rect">
            <a:avLst/>
          </a:prstGeom>
          <a:noFill/>
          <a:ln>
            <a:noFill/>
          </a:ln>
        </p:spPr>
        <p:txBody>
          <a:bodyPr lIns="91425" tIns="91425" rIns="91425" bIns="91425" anchor="b" anchorCtr="0">
            <a:noAutofit/>
          </a:bodyPr>
          <a:lstStyle/>
          <a:p>
            <a:pPr lvl="0" rtl="0">
              <a:spcBef>
                <a:spcPts val="0"/>
              </a:spcBef>
              <a:buNone/>
            </a:pPr>
            <a:r>
              <a:rPr lang="en-GB" sz="3000"/>
              <a:t>Un apéritif Zéro Déchet</a:t>
            </a:r>
          </a:p>
        </p:txBody>
      </p:sp>
      <p:cxnSp>
        <p:nvCxnSpPr>
          <p:cNvPr id="272" name="Shape 272"/>
          <p:cNvCxnSpPr/>
          <p:nvPr/>
        </p:nvCxnSpPr>
        <p:spPr>
          <a:xfrm>
            <a:off x="0" y="684025"/>
            <a:ext cx="9152700" cy="0"/>
          </a:xfrm>
          <a:prstGeom prst="straightConnector1">
            <a:avLst/>
          </a:prstGeom>
          <a:noFill/>
          <a:ln w="9525" cap="flat" cmpd="sng">
            <a:solidFill>
              <a:schemeClr val="lt2"/>
            </a:solidFill>
            <a:prstDash val="solid"/>
            <a:round/>
            <a:headEnd type="none" w="lg" len="lg"/>
            <a:tailEnd type="none" w="lg" len="lg"/>
          </a:ln>
        </p:spPr>
      </p:cxnSp>
      <p:pic>
        <p:nvPicPr>
          <p:cNvPr id="273" name="Shape 273"/>
          <p:cNvPicPr preferRelativeResize="0"/>
          <p:nvPr/>
        </p:nvPicPr>
        <p:blipFill rotWithShape="1">
          <a:blip r:embed="rId21">
            <a:alphaModFix/>
          </a:blip>
          <a:srcRect l="-6236"/>
          <a:stretch/>
        </p:blipFill>
        <p:spPr>
          <a:xfrm>
            <a:off x="7759149" y="450050"/>
            <a:ext cx="1383000" cy="1086349"/>
          </a:xfrm>
          <a:prstGeom prst="rect">
            <a:avLst/>
          </a:prstGeom>
          <a:noFill/>
          <a:ln>
            <a:noFill/>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dirty="0" smtClean="0"/>
              <a:t>Des océans de plastiques</a:t>
            </a:r>
            <a:br>
              <a:rPr lang="fr-FR" dirty="0" smtClean="0"/>
            </a:br>
            <a:r>
              <a:rPr lang="fr-FR" sz="2025" dirty="0"/>
              <a:t>5,25 milliards de particules = 269 000 tonnes (5 </a:t>
            </a:r>
            <a:r>
              <a:rPr lang="fr-FR" sz="2025" dirty="0" err="1"/>
              <a:t>Gyres</a:t>
            </a:r>
            <a:r>
              <a:rPr lang="fr-FR" sz="2025" dirty="0"/>
              <a:t>, 2014)</a:t>
            </a:r>
          </a:p>
        </p:txBody>
      </p:sp>
      <p:pic>
        <p:nvPicPr>
          <p:cNvPr id="1026" name="Picture 2" descr="E:\seb\Développement durable\Zéro déchets\ZD37\groupes\animations collège\20181009_Montbazon\1696098_5_e235_d-immenses-plaques-de-dechets-flottent-sur_04fc597cfa0a6f810bd13f8fe85f681b.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51820" y="1329612"/>
            <a:ext cx="3814763" cy="2714625"/>
          </a:xfrm>
          <a:prstGeom prst="rect">
            <a:avLst/>
          </a:prstGeom>
          <a:noFill/>
          <a:extLst>
            <a:ext uri="{909E8E84-426E-40DD-AFC4-6F175D3DCCD1}">
              <a14:hiddenFill xmlns:a14="http://schemas.microsoft.com/office/drawing/2010/main">
                <a:solidFill>
                  <a:srgbClr val="FFFFFF"/>
                </a:solidFill>
              </a14:hiddenFill>
            </a:ext>
          </a:extLst>
        </p:spPr>
      </p:pic>
      <p:sp>
        <p:nvSpPr>
          <p:cNvPr id="4" name="ZoneTexte 3"/>
          <p:cNvSpPr txBox="1"/>
          <p:nvPr/>
        </p:nvSpPr>
        <p:spPr>
          <a:xfrm>
            <a:off x="179512" y="3003798"/>
            <a:ext cx="2394266" cy="784830"/>
          </a:xfrm>
          <a:prstGeom prst="rect">
            <a:avLst/>
          </a:prstGeom>
          <a:noFill/>
          <a:ln>
            <a:solidFill>
              <a:srgbClr val="0070C0"/>
            </a:solidFill>
          </a:ln>
        </p:spPr>
        <p:txBody>
          <a:bodyPr wrap="square" rtlCol="0">
            <a:spAutoFit/>
          </a:bodyPr>
          <a:lstStyle/>
          <a:p>
            <a:r>
              <a:rPr lang="fr-FR" sz="900" b="1" dirty="0"/>
              <a:t>Pacifique</a:t>
            </a:r>
          </a:p>
          <a:p>
            <a:r>
              <a:rPr lang="fr-FR" sz="900" dirty="0"/>
              <a:t>3,4 millions de km</a:t>
            </a:r>
            <a:r>
              <a:rPr lang="fr-FR" sz="900" baseline="30000" dirty="0"/>
              <a:t>2</a:t>
            </a:r>
            <a:endParaRPr lang="fr-FR" sz="900" dirty="0"/>
          </a:p>
          <a:p>
            <a:r>
              <a:rPr lang="fr-FR" sz="900" dirty="0"/>
              <a:t>334 271 fragments de plastique par km</a:t>
            </a:r>
            <a:r>
              <a:rPr lang="fr-FR" sz="900" baseline="30000" dirty="0"/>
              <a:t>2</a:t>
            </a:r>
            <a:r>
              <a:rPr lang="fr-FR" sz="900" dirty="0"/>
              <a:t> en moyenne,</a:t>
            </a:r>
          </a:p>
          <a:p>
            <a:r>
              <a:rPr lang="fr-FR" sz="900" dirty="0"/>
              <a:t>avec des pics à 969 777 fragments par km</a:t>
            </a:r>
            <a:r>
              <a:rPr lang="fr-FR" sz="900" baseline="30000" dirty="0"/>
              <a:t>2</a:t>
            </a:r>
            <a:endParaRPr lang="fr-FR" sz="900" dirty="0"/>
          </a:p>
        </p:txBody>
      </p:sp>
      <p:cxnSp>
        <p:nvCxnSpPr>
          <p:cNvPr id="6" name="Connecteur droit avec flèche 5"/>
          <p:cNvCxnSpPr>
            <a:stCxn id="4" idx="3"/>
          </p:cNvCxnSpPr>
          <p:nvPr/>
        </p:nvCxnSpPr>
        <p:spPr>
          <a:xfrm flipV="1">
            <a:off x="2573778" y="3165819"/>
            <a:ext cx="1998222" cy="35735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8" name="ZoneTexte 7"/>
          <p:cNvSpPr txBox="1"/>
          <p:nvPr/>
        </p:nvSpPr>
        <p:spPr>
          <a:xfrm>
            <a:off x="1387953" y="1545635"/>
            <a:ext cx="1296144" cy="507831"/>
          </a:xfrm>
          <a:prstGeom prst="rect">
            <a:avLst/>
          </a:prstGeom>
          <a:noFill/>
          <a:ln>
            <a:solidFill>
              <a:srgbClr val="0070C0"/>
            </a:solidFill>
          </a:ln>
        </p:spPr>
        <p:txBody>
          <a:bodyPr wrap="square" rtlCol="0">
            <a:spAutoFit/>
          </a:bodyPr>
          <a:lstStyle/>
          <a:p>
            <a:r>
              <a:rPr lang="fr-FR" sz="900" b="1" dirty="0"/>
              <a:t>Atlantique nord</a:t>
            </a:r>
          </a:p>
          <a:p>
            <a:r>
              <a:rPr lang="fr-FR" sz="900" dirty="0"/>
              <a:t>Jusqu'à 200 000 débris par km</a:t>
            </a:r>
            <a:r>
              <a:rPr lang="fr-FR" sz="900" baseline="30000" dirty="0"/>
              <a:t>2</a:t>
            </a:r>
            <a:endParaRPr lang="fr-FR" sz="900" dirty="0"/>
          </a:p>
        </p:txBody>
      </p:sp>
      <p:cxnSp>
        <p:nvCxnSpPr>
          <p:cNvPr id="9" name="Connecteur droit avec flèche 8"/>
          <p:cNvCxnSpPr>
            <a:stCxn id="8" idx="3"/>
          </p:cNvCxnSpPr>
          <p:nvPr/>
        </p:nvCxnSpPr>
        <p:spPr>
          <a:xfrm>
            <a:off x="2684097" y="1788009"/>
            <a:ext cx="2427963" cy="45970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2" name="ZoneTexte 11"/>
          <p:cNvSpPr txBox="1"/>
          <p:nvPr/>
        </p:nvSpPr>
        <p:spPr>
          <a:xfrm>
            <a:off x="6894258" y="1659935"/>
            <a:ext cx="1998222" cy="507831"/>
          </a:xfrm>
          <a:prstGeom prst="rect">
            <a:avLst/>
          </a:prstGeom>
          <a:noFill/>
          <a:ln>
            <a:solidFill>
              <a:srgbClr val="0070C0"/>
            </a:solidFill>
          </a:ln>
        </p:spPr>
        <p:txBody>
          <a:bodyPr wrap="square" rtlCol="0">
            <a:spAutoFit/>
          </a:bodyPr>
          <a:lstStyle/>
          <a:p>
            <a:r>
              <a:rPr lang="fr-FR" sz="900" b="1" dirty="0"/>
              <a:t>Méditerranée</a:t>
            </a:r>
          </a:p>
          <a:p>
            <a:r>
              <a:rPr lang="fr-FR" sz="900" dirty="0"/>
              <a:t>Pas de </a:t>
            </a:r>
            <a:r>
              <a:rPr lang="fr-FR" sz="900" dirty="0" err="1"/>
              <a:t>gyre</a:t>
            </a:r>
            <a:r>
              <a:rPr lang="fr-FR" sz="900" dirty="0"/>
              <a:t> mais une moyenne de 115 000 particules par km</a:t>
            </a:r>
            <a:r>
              <a:rPr lang="fr-FR" sz="900" baseline="30000" dirty="0"/>
              <a:t>2</a:t>
            </a:r>
            <a:endParaRPr lang="fr-FR" sz="900" dirty="0"/>
          </a:p>
        </p:txBody>
      </p:sp>
      <p:cxnSp>
        <p:nvCxnSpPr>
          <p:cNvPr id="13" name="Connecteur droit avec flèche 12"/>
          <p:cNvCxnSpPr>
            <a:stCxn id="12" idx="1"/>
          </p:cNvCxnSpPr>
          <p:nvPr/>
        </p:nvCxnSpPr>
        <p:spPr>
          <a:xfrm flipH="1">
            <a:off x="5706126" y="1971559"/>
            <a:ext cx="1188132" cy="16814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5" name="Rectangle 14"/>
          <p:cNvSpPr/>
          <p:nvPr/>
        </p:nvSpPr>
        <p:spPr>
          <a:xfrm>
            <a:off x="2425452" y="4407954"/>
            <a:ext cx="4306788" cy="253916"/>
          </a:xfrm>
          <a:prstGeom prst="rect">
            <a:avLst/>
          </a:prstGeom>
        </p:spPr>
        <p:txBody>
          <a:bodyPr wrap="square">
            <a:spAutoFit/>
          </a:bodyPr>
          <a:lstStyle/>
          <a:p>
            <a:pPr algn="ctr"/>
            <a:r>
              <a:rPr lang="fr-FR" sz="1050" dirty="0"/>
              <a:t>Les déchets qui peuplent les océans proviennent à 80 % des terres</a:t>
            </a:r>
          </a:p>
        </p:txBody>
      </p:sp>
      <p:sp>
        <p:nvSpPr>
          <p:cNvPr id="16" name="ZoneTexte 15"/>
          <p:cNvSpPr txBox="1"/>
          <p:nvPr/>
        </p:nvSpPr>
        <p:spPr>
          <a:xfrm>
            <a:off x="6114771" y="4037968"/>
            <a:ext cx="648072" cy="276999"/>
          </a:xfrm>
          <a:prstGeom prst="rect">
            <a:avLst/>
          </a:prstGeom>
          <a:noFill/>
        </p:spPr>
        <p:txBody>
          <a:bodyPr wrap="square" rtlCol="0">
            <a:spAutoFit/>
          </a:bodyPr>
          <a:lstStyle/>
          <a:p>
            <a:pPr algn="r"/>
            <a:r>
              <a:rPr lang="fr-FR" sz="600" dirty="0"/>
              <a:t>Le Monde, 2012</a:t>
            </a:r>
          </a:p>
        </p:txBody>
      </p:sp>
    </p:spTree>
    <p:extLst>
      <p:ext uri="{BB962C8B-B14F-4D97-AF65-F5344CB8AC3E}">
        <p14:creationId xmlns:p14="http://schemas.microsoft.com/office/powerpoint/2010/main" val="49035900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289"/>
        <p:cNvGrpSpPr/>
        <p:nvPr/>
      </p:nvGrpSpPr>
      <p:grpSpPr>
        <a:xfrm>
          <a:off x="0" y="0"/>
          <a:ext cx="0" cy="0"/>
          <a:chOff x="0" y="0"/>
          <a:chExt cx="0" cy="0"/>
        </a:xfrm>
      </p:grpSpPr>
      <p:pic>
        <p:nvPicPr>
          <p:cNvPr id="290" name="Shape 290"/>
          <p:cNvPicPr preferRelativeResize="0"/>
          <p:nvPr/>
        </p:nvPicPr>
        <p:blipFill>
          <a:blip r:embed="rId3">
            <a:alphaModFix/>
          </a:blip>
          <a:stretch>
            <a:fillRect/>
          </a:stretch>
        </p:blipFill>
        <p:spPr>
          <a:xfrm>
            <a:off x="1104212" y="2052900"/>
            <a:ext cx="2414875" cy="2404725"/>
          </a:xfrm>
          <a:prstGeom prst="rect">
            <a:avLst/>
          </a:prstGeom>
          <a:noFill/>
          <a:ln>
            <a:noFill/>
          </a:ln>
        </p:spPr>
      </p:pic>
      <p:pic>
        <p:nvPicPr>
          <p:cNvPr id="291" name="Shape 291"/>
          <p:cNvPicPr preferRelativeResize="0"/>
          <p:nvPr/>
        </p:nvPicPr>
        <p:blipFill>
          <a:blip r:embed="rId4">
            <a:alphaModFix/>
          </a:blip>
          <a:stretch>
            <a:fillRect/>
          </a:stretch>
        </p:blipFill>
        <p:spPr>
          <a:xfrm>
            <a:off x="5012374" y="1941712"/>
            <a:ext cx="1962899" cy="1404611"/>
          </a:xfrm>
          <a:prstGeom prst="rect">
            <a:avLst/>
          </a:prstGeom>
          <a:noFill/>
          <a:ln>
            <a:noFill/>
          </a:ln>
        </p:spPr>
      </p:pic>
      <p:pic>
        <p:nvPicPr>
          <p:cNvPr id="292" name="Shape 292"/>
          <p:cNvPicPr preferRelativeResize="0"/>
          <p:nvPr/>
        </p:nvPicPr>
        <p:blipFill>
          <a:blip r:embed="rId5">
            <a:alphaModFix/>
          </a:blip>
          <a:stretch>
            <a:fillRect/>
          </a:stretch>
        </p:blipFill>
        <p:spPr>
          <a:xfrm>
            <a:off x="7684895" y="879650"/>
            <a:ext cx="1147399" cy="2710974"/>
          </a:xfrm>
          <a:prstGeom prst="rect">
            <a:avLst/>
          </a:prstGeom>
          <a:noFill/>
          <a:ln>
            <a:noFill/>
          </a:ln>
        </p:spPr>
      </p:pic>
      <p:pic>
        <p:nvPicPr>
          <p:cNvPr id="293" name="Shape 293"/>
          <p:cNvPicPr preferRelativeResize="0"/>
          <p:nvPr/>
        </p:nvPicPr>
        <p:blipFill>
          <a:blip r:embed="rId6">
            <a:alphaModFix/>
          </a:blip>
          <a:stretch>
            <a:fillRect/>
          </a:stretch>
        </p:blipFill>
        <p:spPr>
          <a:xfrm>
            <a:off x="4945775" y="3346325"/>
            <a:ext cx="2238491" cy="1668875"/>
          </a:xfrm>
          <a:prstGeom prst="rect">
            <a:avLst/>
          </a:prstGeom>
          <a:noFill/>
          <a:ln>
            <a:noFill/>
          </a:ln>
        </p:spPr>
      </p:pic>
      <p:pic>
        <p:nvPicPr>
          <p:cNvPr id="294" name="Shape 294"/>
          <p:cNvPicPr preferRelativeResize="0"/>
          <p:nvPr/>
        </p:nvPicPr>
        <p:blipFill>
          <a:blip r:embed="rId7">
            <a:alphaModFix/>
          </a:blip>
          <a:stretch>
            <a:fillRect/>
          </a:stretch>
        </p:blipFill>
        <p:spPr>
          <a:xfrm>
            <a:off x="7543521" y="3703723"/>
            <a:ext cx="1430152" cy="1180299"/>
          </a:xfrm>
          <a:prstGeom prst="rect">
            <a:avLst/>
          </a:prstGeom>
          <a:noFill/>
          <a:ln>
            <a:noFill/>
          </a:ln>
        </p:spPr>
      </p:pic>
      <p:sp>
        <p:nvSpPr>
          <p:cNvPr id="295" name="Shape 295"/>
          <p:cNvSpPr txBox="1">
            <a:spLocks noGrp="1"/>
          </p:cNvSpPr>
          <p:nvPr>
            <p:ph type="body" idx="1"/>
          </p:nvPr>
        </p:nvSpPr>
        <p:spPr>
          <a:xfrm>
            <a:off x="900" y="790503"/>
            <a:ext cx="4621500" cy="466800"/>
          </a:xfrm>
          <a:prstGeom prst="rect">
            <a:avLst/>
          </a:prstGeom>
          <a:noFill/>
        </p:spPr>
        <p:txBody>
          <a:bodyPr lIns="91425" tIns="91425" rIns="91425" bIns="91425" anchor="t" anchorCtr="0">
            <a:noAutofit/>
          </a:bodyPr>
          <a:lstStyle/>
          <a:p>
            <a:pPr lvl="0" algn="ctr" rtl="0">
              <a:spcBef>
                <a:spcPts val="0"/>
              </a:spcBef>
              <a:buNone/>
            </a:pPr>
            <a:r>
              <a:rPr lang="en-GB" sz="3000" b="1">
                <a:solidFill>
                  <a:schemeClr val="lt2"/>
                </a:solidFill>
                <a:latin typeface="Kaushan Script"/>
                <a:ea typeface="Kaushan Script"/>
                <a:cs typeface="Kaushan Script"/>
                <a:sym typeface="Kaushan Script"/>
              </a:rPr>
              <a:t>Avant</a:t>
            </a:r>
          </a:p>
        </p:txBody>
      </p:sp>
      <p:sp>
        <p:nvSpPr>
          <p:cNvPr id="296" name="Shape 296"/>
          <p:cNvSpPr txBox="1">
            <a:spLocks noGrp="1"/>
          </p:cNvSpPr>
          <p:nvPr>
            <p:ph type="body" idx="1"/>
          </p:nvPr>
        </p:nvSpPr>
        <p:spPr>
          <a:xfrm>
            <a:off x="4621575" y="790503"/>
            <a:ext cx="4522200" cy="466800"/>
          </a:xfrm>
          <a:prstGeom prst="rect">
            <a:avLst/>
          </a:prstGeom>
          <a:noFill/>
        </p:spPr>
        <p:txBody>
          <a:bodyPr lIns="91425" tIns="91425" rIns="91425" bIns="91425" anchor="t" anchorCtr="0">
            <a:noAutofit/>
          </a:bodyPr>
          <a:lstStyle/>
          <a:p>
            <a:pPr lvl="0" algn="ctr" rtl="0">
              <a:spcBef>
                <a:spcPts val="0"/>
              </a:spcBef>
              <a:buNone/>
            </a:pPr>
            <a:r>
              <a:rPr lang="en-GB" sz="3000" b="1">
                <a:solidFill>
                  <a:schemeClr val="lt2"/>
                </a:solidFill>
                <a:latin typeface="Kaushan Script"/>
                <a:ea typeface="Kaushan Script"/>
                <a:cs typeface="Kaushan Script"/>
                <a:sym typeface="Kaushan Script"/>
              </a:rPr>
              <a:t>Après</a:t>
            </a:r>
          </a:p>
        </p:txBody>
      </p:sp>
      <p:cxnSp>
        <p:nvCxnSpPr>
          <p:cNvPr id="297" name="Shape 297"/>
          <p:cNvCxnSpPr>
            <a:stCxn id="296" idx="1"/>
          </p:cNvCxnSpPr>
          <p:nvPr/>
        </p:nvCxnSpPr>
        <p:spPr>
          <a:xfrm>
            <a:off x="4621575" y="1023903"/>
            <a:ext cx="0" cy="4138800"/>
          </a:xfrm>
          <a:prstGeom prst="straightConnector1">
            <a:avLst/>
          </a:prstGeom>
          <a:noFill/>
          <a:ln w="19050" cap="flat" cmpd="sng">
            <a:solidFill>
              <a:schemeClr val="lt2"/>
            </a:solidFill>
            <a:prstDash val="dot"/>
            <a:round/>
            <a:headEnd type="none" w="lg" len="lg"/>
            <a:tailEnd type="none" w="lg" len="lg"/>
          </a:ln>
        </p:spPr>
      </p:cxnSp>
      <p:sp>
        <p:nvSpPr>
          <p:cNvPr id="298" name="Shape 298"/>
          <p:cNvSpPr txBox="1">
            <a:spLocks noGrp="1"/>
          </p:cNvSpPr>
          <p:nvPr>
            <p:ph type="title"/>
          </p:nvPr>
        </p:nvSpPr>
        <p:spPr>
          <a:xfrm>
            <a:off x="0" y="0"/>
            <a:ext cx="9144000" cy="740400"/>
          </a:xfrm>
          <a:prstGeom prst="rect">
            <a:avLst/>
          </a:prstGeom>
          <a:noFill/>
          <a:ln>
            <a:noFill/>
          </a:ln>
        </p:spPr>
        <p:txBody>
          <a:bodyPr lIns="91425" tIns="91425" rIns="91425" bIns="91425" anchor="b" anchorCtr="0">
            <a:noAutofit/>
          </a:bodyPr>
          <a:lstStyle/>
          <a:p>
            <a:pPr lvl="0" rtl="0">
              <a:spcBef>
                <a:spcPts val="0"/>
              </a:spcBef>
              <a:buNone/>
            </a:pPr>
            <a:r>
              <a:rPr lang="en-GB" sz="3000"/>
              <a:t>Des plats Zéro Déchet</a:t>
            </a:r>
          </a:p>
        </p:txBody>
      </p:sp>
      <p:cxnSp>
        <p:nvCxnSpPr>
          <p:cNvPr id="299" name="Shape 299"/>
          <p:cNvCxnSpPr/>
          <p:nvPr/>
        </p:nvCxnSpPr>
        <p:spPr>
          <a:xfrm>
            <a:off x="0" y="684025"/>
            <a:ext cx="9152700" cy="0"/>
          </a:xfrm>
          <a:prstGeom prst="straightConnector1">
            <a:avLst/>
          </a:prstGeom>
          <a:noFill/>
          <a:ln w="9525" cap="flat" cmpd="sng">
            <a:solidFill>
              <a:schemeClr val="lt2"/>
            </a:solidFill>
            <a:prstDash val="solid"/>
            <a:round/>
            <a:headEnd type="none" w="lg" len="lg"/>
            <a:tailEnd type="none" w="lg" len="lg"/>
          </a:ln>
        </p:spPr>
      </p:cxn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03"/>
        <p:cNvGrpSpPr/>
        <p:nvPr/>
      </p:nvGrpSpPr>
      <p:grpSpPr>
        <a:xfrm>
          <a:off x="0" y="0"/>
          <a:ext cx="0" cy="0"/>
          <a:chOff x="0" y="0"/>
          <a:chExt cx="0" cy="0"/>
        </a:xfrm>
      </p:grpSpPr>
      <p:pic>
        <p:nvPicPr>
          <p:cNvPr id="304" name="Shape 304"/>
          <p:cNvPicPr preferRelativeResize="0"/>
          <p:nvPr/>
        </p:nvPicPr>
        <p:blipFill>
          <a:blip r:embed="rId3">
            <a:alphaModFix/>
          </a:blip>
          <a:stretch>
            <a:fillRect/>
          </a:stretch>
        </p:blipFill>
        <p:spPr>
          <a:xfrm>
            <a:off x="700096" y="1711296"/>
            <a:ext cx="3059199" cy="3017025"/>
          </a:xfrm>
          <a:prstGeom prst="rect">
            <a:avLst/>
          </a:prstGeom>
          <a:noFill/>
          <a:ln>
            <a:noFill/>
          </a:ln>
        </p:spPr>
      </p:pic>
      <p:pic>
        <p:nvPicPr>
          <p:cNvPr id="305" name="Shape 305"/>
          <p:cNvPicPr preferRelativeResize="0"/>
          <p:nvPr/>
        </p:nvPicPr>
        <p:blipFill>
          <a:blip r:embed="rId4">
            <a:alphaModFix/>
          </a:blip>
          <a:stretch>
            <a:fillRect/>
          </a:stretch>
        </p:blipFill>
        <p:spPr>
          <a:xfrm>
            <a:off x="6862448" y="1543074"/>
            <a:ext cx="2094726" cy="1305625"/>
          </a:xfrm>
          <a:prstGeom prst="rect">
            <a:avLst/>
          </a:prstGeom>
          <a:noFill/>
          <a:ln>
            <a:noFill/>
          </a:ln>
        </p:spPr>
      </p:pic>
      <p:pic>
        <p:nvPicPr>
          <p:cNvPr id="306" name="Shape 306"/>
          <p:cNvPicPr preferRelativeResize="0"/>
          <p:nvPr/>
        </p:nvPicPr>
        <p:blipFill>
          <a:blip r:embed="rId5">
            <a:alphaModFix/>
          </a:blip>
          <a:stretch>
            <a:fillRect/>
          </a:stretch>
        </p:blipFill>
        <p:spPr>
          <a:xfrm>
            <a:off x="4832400" y="1582481"/>
            <a:ext cx="2084850" cy="1305624"/>
          </a:xfrm>
          <a:prstGeom prst="rect">
            <a:avLst/>
          </a:prstGeom>
          <a:noFill/>
          <a:ln>
            <a:noFill/>
          </a:ln>
        </p:spPr>
      </p:pic>
      <p:pic>
        <p:nvPicPr>
          <p:cNvPr id="307" name="Shape 307"/>
          <p:cNvPicPr preferRelativeResize="0"/>
          <p:nvPr/>
        </p:nvPicPr>
        <p:blipFill>
          <a:blip r:embed="rId6">
            <a:alphaModFix/>
          </a:blip>
          <a:stretch>
            <a:fillRect/>
          </a:stretch>
        </p:blipFill>
        <p:spPr>
          <a:xfrm>
            <a:off x="4779600" y="3024244"/>
            <a:ext cx="2253067" cy="1622000"/>
          </a:xfrm>
          <a:prstGeom prst="rect">
            <a:avLst/>
          </a:prstGeom>
          <a:noFill/>
          <a:ln>
            <a:noFill/>
          </a:ln>
        </p:spPr>
      </p:pic>
      <p:pic>
        <p:nvPicPr>
          <p:cNvPr id="308" name="Shape 308"/>
          <p:cNvPicPr preferRelativeResize="0"/>
          <p:nvPr/>
        </p:nvPicPr>
        <p:blipFill>
          <a:blip r:embed="rId7">
            <a:alphaModFix/>
          </a:blip>
          <a:stretch>
            <a:fillRect/>
          </a:stretch>
        </p:blipFill>
        <p:spPr>
          <a:xfrm>
            <a:off x="7269878" y="2933473"/>
            <a:ext cx="1453867" cy="1877200"/>
          </a:xfrm>
          <a:prstGeom prst="rect">
            <a:avLst/>
          </a:prstGeom>
          <a:noFill/>
          <a:ln>
            <a:noFill/>
          </a:ln>
        </p:spPr>
      </p:pic>
      <p:sp>
        <p:nvSpPr>
          <p:cNvPr id="309" name="Shape 309"/>
          <p:cNvSpPr txBox="1">
            <a:spLocks noGrp="1"/>
          </p:cNvSpPr>
          <p:nvPr>
            <p:ph type="body" idx="1"/>
          </p:nvPr>
        </p:nvSpPr>
        <p:spPr>
          <a:xfrm>
            <a:off x="900" y="790503"/>
            <a:ext cx="4621500" cy="466800"/>
          </a:xfrm>
          <a:prstGeom prst="rect">
            <a:avLst/>
          </a:prstGeom>
          <a:noFill/>
        </p:spPr>
        <p:txBody>
          <a:bodyPr lIns="91425" tIns="91425" rIns="91425" bIns="91425" anchor="t" anchorCtr="0">
            <a:noAutofit/>
          </a:bodyPr>
          <a:lstStyle/>
          <a:p>
            <a:pPr lvl="0" algn="ctr" rtl="0">
              <a:spcBef>
                <a:spcPts val="0"/>
              </a:spcBef>
              <a:buNone/>
            </a:pPr>
            <a:r>
              <a:rPr lang="en-GB" sz="3000" b="1">
                <a:solidFill>
                  <a:schemeClr val="lt2"/>
                </a:solidFill>
                <a:latin typeface="Kaushan Script"/>
                <a:ea typeface="Kaushan Script"/>
                <a:cs typeface="Kaushan Script"/>
                <a:sym typeface="Kaushan Script"/>
              </a:rPr>
              <a:t>Avant</a:t>
            </a:r>
          </a:p>
        </p:txBody>
      </p:sp>
      <p:sp>
        <p:nvSpPr>
          <p:cNvPr id="310" name="Shape 310"/>
          <p:cNvSpPr txBox="1">
            <a:spLocks noGrp="1"/>
          </p:cNvSpPr>
          <p:nvPr>
            <p:ph type="body" idx="1"/>
          </p:nvPr>
        </p:nvSpPr>
        <p:spPr>
          <a:xfrm>
            <a:off x="4621575" y="790503"/>
            <a:ext cx="4522200" cy="466800"/>
          </a:xfrm>
          <a:prstGeom prst="rect">
            <a:avLst/>
          </a:prstGeom>
          <a:noFill/>
        </p:spPr>
        <p:txBody>
          <a:bodyPr lIns="91425" tIns="91425" rIns="91425" bIns="91425" anchor="t" anchorCtr="0">
            <a:noAutofit/>
          </a:bodyPr>
          <a:lstStyle/>
          <a:p>
            <a:pPr lvl="0" algn="ctr" rtl="0">
              <a:spcBef>
                <a:spcPts val="0"/>
              </a:spcBef>
              <a:buNone/>
            </a:pPr>
            <a:r>
              <a:rPr lang="en-GB" sz="3000" b="1">
                <a:solidFill>
                  <a:schemeClr val="lt2"/>
                </a:solidFill>
                <a:latin typeface="Kaushan Script"/>
                <a:ea typeface="Kaushan Script"/>
                <a:cs typeface="Kaushan Script"/>
                <a:sym typeface="Kaushan Script"/>
              </a:rPr>
              <a:t>Après</a:t>
            </a:r>
          </a:p>
        </p:txBody>
      </p:sp>
      <p:cxnSp>
        <p:nvCxnSpPr>
          <p:cNvPr id="311" name="Shape 311"/>
          <p:cNvCxnSpPr>
            <a:stCxn id="310" idx="1"/>
          </p:cNvCxnSpPr>
          <p:nvPr/>
        </p:nvCxnSpPr>
        <p:spPr>
          <a:xfrm>
            <a:off x="4621575" y="1023903"/>
            <a:ext cx="0" cy="4138800"/>
          </a:xfrm>
          <a:prstGeom prst="straightConnector1">
            <a:avLst/>
          </a:prstGeom>
          <a:noFill/>
          <a:ln w="19050" cap="flat" cmpd="sng">
            <a:solidFill>
              <a:schemeClr val="lt2"/>
            </a:solidFill>
            <a:prstDash val="dot"/>
            <a:round/>
            <a:headEnd type="none" w="lg" len="lg"/>
            <a:tailEnd type="none" w="lg" len="lg"/>
          </a:ln>
        </p:spPr>
      </p:cxnSp>
      <p:sp>
        <p:nvSpPr>
          <p:cNvPr id="312" name="Shape 312"/>
          <p:cNvSpPr txBox="1">
            <a:spLocks noGrp="1"/>
          </p:cNvSpPr>
          <p:nvPr>
            <p:ph type="title"/>
          </p:nvPr>
        </p:nvSpPr>
        <p:spPr>
          <a:xfrm>
            <a:off x="0" y="0"/>
            <a:ext cx="9144000" cy="740400"/>
          </a:xfrm>
          <a:prstGeom prst="rect">
            <a:avLst/>
          </a:prstGeom>
          <a:noFill/>
          <a:ln>
            <a:noFill/>
          </a:ln>
        </p:spPr>
        <p:txBody>
          <a:bodyPr lIns="91425" tIns="91425" rIns="91425" bIns="91425" anchor="b" anchorCtr="0">
            <a:noAutofit/>
          </a:bodyPr>
          <a:lstStyle/>
          <a:p>
            <a:pPr lvl="0" rtl="0">
              <a:spcBef>
                <a:spcPts val="0"/>
              </a:spcBef>
              <a:buNone/>
            </a:pPr>
            <a:r>
              <a:rPr lang="en-GB" sz="3000"/>
              <a:t>Des barres de céréales Zéro Déchet</a:t>
            </a:r>
          </a:p>
        </p:txBody>
      </p:sp>
      <p:cxnSp>
        <p:nvCxnSpPr>
          <p:cNvPr id="313" name="Shape 313"/>
          <p:cNvCxnSpPr/>
          <p:nvPr/>
        </p:nvCxnSpPr>
        <p:spPr>
          <a:xfrm>
            <a:off x="0" y="684025"/>
            <a:ext cx="9152700" cy="0"/>
          </a:xfrm>
          <a:prstGeom prst="straightConnector1">
            <a:avLst/>
          </a:prstGeom>
          <a:noFill/>
          <a:ln w="9525" cap="flat" cmpd="sng">
            <a:solidFill>
              <a:schemeClr val="lt2"/>
            </a:solidFill>
            <a:prstDash val="solid"/>
            <a:round/>
            <a:headEnd type="none" w="lg" len="lg"/>
            <a:tailEnd type="none" w="lg" len="lg"/>
          </a:ln>
        </p:spPr>
      </p:cxn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17"/>
        <p:cNvGrpSpPr/>
        <p:nvPr/>
      </p:nvGrpSpPr>
      <p:grpSpPr>
        <a:xfrm>
          <a:off x="0" y="0"/>
          <a:ext cx="0" cy="0"/>
          <a:chOff x="0" y="0"/>
          <a:chExt cx="0" cy="0"/>
        </a:xfrm>
      </p:grpSpPr>
      <p:pic>
        <p:nvPicPr>
          <p:cNvPr id="318" name="Shape 318"/>
          <p:cNvPicPr preferRelativeResize="0"/>
          <p:nvPr/>
        </p:nvPicPr>
        <p:blipFill>
          <a:blip r:embed="rId3">
            <a:alphaModFix/>
          </a:blip>
          <a:stretch>
            <a:fillRect/>
          </a:stretch>
        </p:blipFill>
        <p:spPr>
          <a:xfrm>
            <a:off x="1720812" y="1592376"/>
            <a:ext cx="1181684" cy="3449099"/>
          </a:xfrm>
          <a:prstGeom prst="rect">
            <a:avLst/>
          </a:prstGeom>
          <a:noFill/>
          <a:ln>
            <a:noFill/>
          </a:ln>
        </p:spPr>
      </p:pic>
      <p:pic>
        <p:nvPicPr>
          <p:cNvPr id="319" name="Shape 319"/>
          <p:cNvPicPr preferRelativeResize="0"/>
          <p:nvPr/>
        </p:nvPicPr>
        <p:blipFill>
          <a:blip r:embed="rId4">
            <a:alphaModFix/>
          </a:blip>
          <a:stretch>
            <a:fillRect/>
          </a:stretch>
        </p:blipFill>
        <p:spPr>
          <a:xfrm>
            <a:off x="6878224" y="2345824"/>
            <a:ext cx="2265549" cy="1291074"/>
          </a:xfrm>
          <a:prstGeom prst="rect">
            <a:avLst/>
          </a:prstGeom>
          <a:noFill/>
          <a:ln>
            <a:noFill/>
          </a:ln>
        </p:spPr>
      </p:pic>
      <p:pic>
        <p:nvPicPr>
          <p:cNvPr id="320" name="Shape 320"/>
          <p:cNvPicPr preferRelativeResize="0"/>
          <p:nvPr/>
        </p:nvPicPr>
        <p:blipFill>
          <a:blip r:embed="rId5">
            <a:alphaModFix/>
          </a:blip>
          <a:stretch>
            <a:fillRect/>
          </a:stretch>
        </p:blipFill>
        <p:spPr>
          <a:xfrm>
            <a:off x="4832400" y="1640499"/>
            <a:ext cx="2148305" cy="1635212"/>
          </a:xfrm>
          <a:prstGeom prst="rect">
            <a:avLst/>
          </a:prstGeom>
          <a:noFill/>
          <a:ln>
            <a:noFill/>
          </a:ln>
        </p:spPr>
      </p:pic>
      <p:sp>
        <p:nvSpPr>
          <p:cNvPr id="321" name="Shape 321"/>
          <p:cNvSpPr txBox="1">
            <a:spLocks noGrp="1"/>
          </p:cNvSpPr>
          <p:nvPr>
            <p:ph type="body" idx="1"/>
          </p:nvPr>
        </p:nvSpPr>
        <p:spPr>
          <a:xfrm>
            <a:off x="900" y="790503"/>
            <a:ext cx="4621500" cy="466800"/>
          </a:xfrm>
          <a:prstGeom prst="rect">
            <a:avLst/>
          </a:prstGeom>
          <a:noFill/>
        </p:spPr>
        <p:txBody>
          <a:bodyPr lIns="91425" tIns="91425" rIns="91425" bIns="91425" anchor="t" anchorCtr="0">
            <a:noAutofit/>
          </a:bodyPr>
          <a:lstStyle/>
          <a:p>
            <a:pPr lvl="0" algn="ctr" rtl="0">
              <a:spcBef>
                <a:spcPts val="0"/>
              </a:spcBef>
              <a:buNone/>
            </a:pPr>
            <a:r>
              <a:rPr lang="en-GB" sz="3000" b="1">
                <a:solidFill>
                  <a:schemeClr val="lt2"/>
                </a:solidFill>
                <a:latin typeface="Kaushan Script"/>
                <a:ea typeface="Kaushan Script"/>
                <a:cs typeface="Kaushan Script"/>
                <a:sym typeface="Kaushan Script"/>
              </a:rPr>
              <a:t>Avant</a:t>
            </a:r>
          </a:p>
        </p:txBody>
      </p:sp>
      <p:sp>
        <p:nvSpPr>
          <p:cNvPr id="322" name="Shape 322"/>
          <p:cNvSpPr txBox="1">
            <a:spLocks noGrp="1"/>
          </p:cNvSpPr>
          <p:nvPr>
            <p:ph type="body" idx="1"/>
          </p:nvPr>
        </p:nvSpPr>
        <p:spPr>
          <a:xfrm>
            <a:off x="4621575" y="790503"/>
            <a:ext cx="4522200" cy="466800"/>
          </a:xfrm>
          <a:prstGeom prst="rect">
            <a:avLst/>
          </a:prstGeom>
          <a:noFill/>
        </p:spPr>
        <p:txBody>
          <a:bodyPr lIns="91425" tIns="91425" rIns="91425" bIns="91425" anchor="t" anchorCtr="0">
            <a:noAutofit/>
          </a:bodyPr>
          <a:lstStyle/>
          <a:p>
            <a:pPr lvl="0" algn="ctr" rtl="0">
              <a:spcBef>
                <a:spcPts val="0"/>
              </a:spcBef>
              <a:buNone/>
            </a:pPr>
            <a:r>
              <a:rPr lang="en-GB" sz="3000" b="1">
                <a:solidFill>
                  <a:schemeClr val="lt2"/>
                </a:solidFill>
                <a:latin typeface="Kaushan Script"/>
                <a:ea typeface="Kaushan Script"/>
                <a:cs typeface="Kaushan Script"/>
                <a:sym typeface="Kaushan Script"/>
              </a:rPr>
              <a:t>Après</a:t>
            </a:r>
          </a:p>
        </p:txBody>
      </p:sp>
      <p:cxnSp>
        <p:nvCxnSpPr>
          <p:cNvPr id="323" name="Shape 323"/>
          <p:cNvCxnSpPr>
            <a:stCxn id="322" idx="1"/>
          </p:cNvCxnSpPr>
          <p:nvPr/>
        </p:nvCxnSpPr>
        <p:spPr>
          <a:xfrm>
            <a:off x="4621575" y="1023903"/>
            <a:ext cx="0" cy="4138800"/>
          </a:xfrm>
          <a:prstGeom prst="straightConnector1">
            <a:avLst/>
          </a:prstGeom>
          <a:noFill/>
          <a:ln w="19050" cap="flat" cmpd="sng">
            <a:solidFill>
              <a:schemeClr val="lt2"/>
            </a:solidFill>
            <a:prstDash val="dot"/>
            <a:round/>
            <a:headEnd type="none" w="lg" len="lg"/>
            <a:tailEnd type="none" w="lg" len="lg"/>
          </a:ln>
        </p:spPr>
      </p:cxnSp>
      <p:sp>
        <p:nvSpPr>
          <p:cNvPr id="324" name="Shape 324"/>
          <p:cNvSpPr txBox="1">
            <a:spLocks noGrp="1"/>
          </p:cNvSpPr>
          <p:nvPr>
            <p:ph type="title"/>
          </p:nvPr>
        </p:nvSpPr>
        <p:spPr>
          <a:xfrm>
            <a:off x="0" y="0"/>
            <a:ext cx="9144000" cy="740400"/>
          </a:xfrm>
          <a:prstGeom prst="rect">
            <a:avLst/>
          </a:prstGeom>
          <a:noFill/>
          <a:ln>
            <a:noFill/>
          </a:ln>
        </p:spPr>
        <p:txBody>
          <a:bodyPr lIns="91425" tIns="91425" rIns="91425" bIns="91425" anchor="b" anchorCtr="0">
            <a:noAutofit/>
          </a:bodyPr>
          <a:lstStyle/>
          <a:p>
            <a:pPr lvl="0" rtl="0">
              <a:spcBef>
                <a:spcPts val="0"/>
              </a:spcBef>
              <a:buNone/>
            </a:pPr>
            <a:r>
              <a:rPr lang="en-GB" sz="3000"/>
              <a:t>Un jus de fruits Zéro Déchet</a:t>
            </a:r>
          </a:p>
        </p:txBody>
      </p:sp>
      <p:cxnSp>
        <p:nvCxnSpPr>
          <p:cNvPr id="325" name="Shape 325"/>
          <p:cNvCxnSpPr/>
          <p:nvPr/>
        </p:nvCxnSpPr>
        <p:spPr>
          <a:xfrm>
            <a:off x="0" y="684025"/>
            <a:ext cx="9152700" cy="0"/>
          </a:xfrm>
          <a:prstGeom prst="straightConnector1">
            <a:avLst/>
          </a:prstGeom>
          <a:noFill/>
          <a:ln w="9525" cap="flat" cmpd="sng">
            <a:solidFill>
              <a:schemeClr val="lt2"/>
            </a:solidFill>
            <a:prstDash val="solid"/>
            <a:round/>
            <a:headEnd type="none" w="lg" len="lg"/>
            <a:tailEnd type="none" w="lg" len="lg"/>
          </a:ln>
        </p:spPr>
      </p:cxnSp>
      <p:sp>
        <p:nvSpPr>
          <p:cNvPr id="326" name="Shape 326"/>
          <p:cNvSpPr txBox="1">
            <a:spLocks noGrp="1"/>
          </p:cNvSpPr>
          <p:nvPr>
            <p:ph type="body" idx="2"/>
          </p:nvPr>
        </p:nvSpPr>
        <p:spPr>
          <a:xfrm>
            <a:off x="4719525" y="3812825"/>
            <a:ext cx="4326300" cy="1239600"/>
          </a:xfrm>
          <a:prstGeom prst="rect">
            <a:avLst/>
          </a:prstGeom>
          <a:solidFill>
            <a:schemeClr val="lt2"/>
          </a:solidFill>
        </p:spPr>
        <p:txBody>
          <a:bodyPr lIns="91425" tIns="91425" rIns="91425" bIns="91425" anchor="t" anchorCtr="0">
            <a:noAutofit/>
          </a:bodyPr>
          <a:lstStyle/>
          <a:p>
            <a:pPr lvl="0" rtl="0">
              <a:spcBef>
                <a:spcPts val="0"/>
              </a:spcBef>
              <a:spcAft>
                <a:spcPts val="0"/>
              </a:spcAft>
              <a:buNone/>
            </a:pPr>
            <a:r>
              <a:rPr lang="en-GB" sz="1800" b="1">
                <a:solidFill>
                  <a:srgbClr val="FFFFFF"/>
                </a:solidFill>
                <a:latin typeface="Kaushan Script"/>
                <a:ea typeface="Kaushan Script"/>
                <a:cs typeface="Kaushan Script"/>
                <a:sym typeface="Kaushan Script"/>
              </a:rPr>
              <a:t>Autres solutions</a:t>
            </a:r>
          </a:p>
          <a:p>
            <a:pPr lvl="0" rtl="0">
              <a:spcBef>
                <a:spcPts val="0"/>
              </a:spcBef>
              <a:spcAft>
                <a:spcPts val="0"/>
              </a:spcAft>
              <a:buClr>
                <a:schemeClr val="dk1"/>
              </a:buClr>
              <a:buSzPct val="78571"/>
              <a:buFont typeface="Arial"/>
              <a:buNone/>
            </a:pPr>
            <a:r>
              <a:rPr lang="en-GB"/>
              <a:t>Bouteille en verre</a:t>
            </a:r>
          </a:p>
          <a:p>
            <a:pPr lvl="0" rtl="0">
              <a:spcBef>
                <a:spcPts val="0"/>
              </a:spcBef>
              <a:spcAft>
                <a:spcPts val="0"/>
              </a:spcAft>
              <a:buClr>
                <a:schemeClr val="dk1"/>
              </a:buClr>
              <a:buSzPct val="78571"/>
              <a:buFont typeface="Arial"/>
              <a:buNone/>
            </a:pPr>
            <a:r>
              <a:rPr lang="en-GB"/>
              <a:t>Brique en carton</a:t>
            </a:r>
          </a:p>
          <a:p>
            <a:pPr lvl="0" rtl="0">
              <a:spcBef>
                <a:spcPts val="0"/>
              </a:spcBef>
              <a:spcAft>
                <a:spcPts val="0"/>
              </a:spcAft>
              <a:buNone/>
            </a:pPr>
            <a:r>
              <a:rPr lang="en-GB"/>
              <a:t>Plus gros contenant</a:t>
            </a:r>
          </a:p>
        </p:txBody>
      </p:sp>
      <p:sp>
        <p:nvSpPr>
          <p:cNvPr id="327" name="Shape 327"/>
          <p:cNvSpPr/>
          <p:nvPr/>
        </p:nvSpPr>
        <p:spPr>
          <a:xfrm>
            <a:off x="8623424" y="3812824"/>
            <a:ext cx="422400" cy="422400"/>
          </a:xfrm>
          <a:prstGeom prst="mathPlus">
            <a:avLst>
              <a:gd name="adj1" fmla="val 23520"/>
            </a:avLst>
          </a:prstGeom>
          <a:solidFill>
            <a:srgbClr val="FFFFFF"/>
          </a:solidFill>
          <a:ln>
            <a:noFill/>
          </a:ln>
        </p:spPr>
        <p:txBody>
          <a:bodyPr lIns="91425" tIns="91425" rIns="91425" bIns="91425" anchor="ctr" anchorCtr="0">
            <a:noAutofit/>
          </a:bodyPr>
          <a:lstStyle/>
          <a:p>
            <a:pPr lvl="0">
              <a:spcBef>
                <a:spcPts val="0"/>
              </a:spcBef>
              <a:buNone/>
            </a:pPr>
            <a:endParaRPr/>
          </a:p>
        </p:txBody>
      </p:sp>
      <p:pic>
        <p:nvPicPr>
          <p:cNvPr id="328" name="Shape 328"/>
          <p:cNvPicPr preferRelativeResize="0"/>
          <p:nvPr/>
        </p:nvPicPr>
        <p:blipFill rotWithShape="1">
          <a:blip r:embed="rId6">
            <a:alphaModFix/>
          </a:blip>
          <a:srcRect b="10976"/>
          <a:stretch/>
        </p:blipFill>
        <p:spPr>
          <a:xfrm>
            <a:off x="7348175" y="1346576"/>
            <a:ext cx="1726299" cy="1103575"/>
          </a:xfrm>
          <a:prstGeom prst="rect">
            <a:avLst/>
          </a:prstGeom>
          <a:noFill/>
          <a:ln>
            <a:noFill/>
          </a:ln>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45"/>
        <p:cNvGrpSpPr/>
        <p:nvPr/>
      </p:nvGrpSpPr>
      <p:grpSpPr>
        <a:xfrm>
          <a:off x="0" y="0"/>
          <a:ext cx="0" cy="0"/>
          <a:chOff x="0" y="0"/>
          <a:chExt cx="0" cy="0"/>
        </a:xfrm>
      </p:grpSpPr>
      <p:pic>
        <p:nvPicPr>
          <p:cNvPr id="346" name="Shape 346"/>
          <p:cNvPicPr preferRelativeResize="0"/>
          <p:nvPr/>
        </p:nvPicPr>
        <p:blipFill>
          <a:blip r:embed="rId3">
            <a:alphaModFix/>
          </a:blip>
          <a:stretch>
            <a:fillRect/>
          </a:stretch>
        </p:blipFill>
        <p:spPr>
          <a:xfrm>
            <a:off x="988625" y="2823449"/>
            <a:ext cx="1315525" cy="2195700"/>
          </a:xfrm>
          <a:prstGeom prst="rect">
            <a:avLst/>
          </a:prstGeom>
          <a:noFill/>
          <a:ln>
            <a:noFill/>
          </a:ln>
        </p:spPr>
      </p:pic>
      <p:pic>
        <p:nvPicPr>
          <p:cNvPr id="347" name="Shape 347"/>
          <p:cNvPicPr preferRelativeResize="0"/>
          <p:nvPr/>
        </p:nvPicPr>
        <p:blipFill>
          <a:blip r:embed="rId4">
            <a:alphaModFix/>
          </a:blip>
          <a:stretch>
            <a:fillRect/>
          </a:stretch>
        </p:blipFill>
        <p:spPr>
          <a:xfrm>
            <a:off x="4959861" y="3353875"/>
            <a:ext cx="1976700" cy="1694324"/>
          </a:xfrm>
          <a:prstGeom prst="rect">
            <a:avLst/>
          </a:prstGeom>
          <a:noFill/>
          <a:ln>
            <a:noFill/>
          </a:ln>
        </p:spPr>
      </p:pic>
      <p:pic>
        <p:nvPicPr>
          <p:cNvPr id="348" name="Shape 348"/>
          <p:cNvPicPr preferRelativeResize="0"/>
          <p:nvPr/>
        </p:nvPicPr>
        <p:blipFill>
          <a:blip r:embed="rId5">
            <a:alphaModFix/>
          </a:blip>
          <a:stretch>
            <a:fillRect/>
          </a:stretch>
        </p:blipFill>
        <p:spPr>
          <a:xfrm>
            <a:off x="7274850" y="2490600"/>
            <a:ext cx="1694300" cy="2481392"/>
          </a:xfrm>
          <a:prstGeom prst="rect">
            <a:avLst/>
          </a:prstGeom>
          <a:noFill/>
          <a:ln>
            <a:noFill/>
          </a:ln>
        </p:spPr>
      </p:pic>
      <p:pic>
        <p:nvPicPr>
          <p:cNvPr id="349" name="Shape 349"/>
          <p:cNvPicPr preferRelativeResize="0"/>
          <p:nvPr/>
        </p:nvPicPr>
        <p:blipFill>
          <a:blip r:embed="rId6">
            <a:alphaModFix/>
          </a:blip>
          <a:stretch>
            <a:fillRect/>
          </a:stretch>
        </p:blipFill>
        <p:spPr>
          <a:xfrm>
            <a:off x="3072987" y="1465424"/>
            <a:ext cx="1238615" cy="1241450"/>
          </a:xfrm>
          <a:prstGeom prst="rect">
            <a:avLst/>
          </a:prstGeom>
          <a:noFill/>
          <a:ln>
            <a:noFill/>
          </a:ln>
        </p:spPr>
      </p:pic>
      <p:pic>
        <p:nvPicPr>
          <p:cNvPr id="350" name="Shape 350"/>
          <p:cNvPicPr preferRelativeResize="0"/>
          <p:nvPr/>
        </p:nvPicPr>
        <p:blipFill>
          <a:blip r:embed="rId7">
            <a:alphaModFix/>
          </a:blip>
          <a:stretch>
            <a:fillRect/>
          </a:stretch>
        </p:blipFill>
        <p:spPr>
          <a:xfrm>
            <a:off x="2224300" y="2760638"/>
            <a:ext cx="1315524" cy="2279573"/>
          </a:xfrm>
          <a:prstGeom prst="rect">
            <a:avLst/>
          </a:prstGeom>
          <a:noFill/>
          <a:ln>
            <a:noFill/>
          </a:ln>
        </p:spPr>
      </p:pic>
      <p:pic>
        <p:nvPicPr>
          <p:cNvPr id="351" name="Shape 351"/>
          <p:cNvPicPr preferRelativeResize="0"/>
          <p:nvPr/>
        </p:nvPicPr>
        <p:blipFill>
          <a:blip r:embed="rId8">
            <a:alphaModFix/>
          </a:blip>
          <a:stretch>
            <a:fillRect/>
          </a:stretch>
        </p:blipFill>
        <p:spPr>
          <a:xfrm>
            <a:off x="3475775" y="2752674"/>
            <a:ext cx="1069599" cy="2388449"/>
          </a:xfrm>
          <a:prstGeom prst="rect">
            <a:avLst/>
          </a:prstGeom>
          <a:noFill/>
          <a:ln>
            <a:noFill/>
          </a:ln>
        </p:spPr>
      </p:pic>
      <p:pic>
        <p:nvPicPr>
          <p:cNvPr id="352" name="Shape 352"/>
          <p:cNvPicPr preferRelativeResize="0"/>
          <p:nvPr/>
        </p:nvPicPr>
        <p:blipFill>
          <a:blip r:embed="rId9">
            <a:alphaModFix/>
          </a:blip>
          <a:stretch>
            <a:fillRect/>
          </a:stretch>
        </p:blipFill>
        <p:spPr>
          <a:xfrm>
            <a:off x="-4775" y="2726824"/>
            <a:ext cx="1069600" cy="2347199"/>
          </a:xfrm>
          <a:prstGeom prst="rect">
            <a:avLst/>
          </a:prstGeom>
          <a:noFill/>
          <a:ln>
            <a:noFill/>
          </a:ln>
        </p:spPr>
      </p:pic>
      <p:pic>
        <p:nvPicPr>
          <p:cNvPr id="353" name="Shape 353"/>
          <p:cNvPicPr preferRelativeResize="0"/>
          <p:nvPr/>
        </p:nvPicPr>
        <p:blipFill>
          <a:blip r:embed="rId10">
            <a:alphaModFix/>
          </a:blip>
          <a:stretch>
            <a:fillRect/>
          </a:stretch>
        </p:blipFill>
        <p:spPr>
          <a:xfrm>
            <a:off x="1570950" y="1409362"/>
            <a:ext cx="1384324" cy="1353563"/>
          </a:xfrm>
          <a:prstGeom prst="rect">
            <a:avLst/>
          </a:prstGeom>
          <a:noFill/>
          <a:ln>
            <a:noFill/>
          </a:ln>
        </p:spPr>
      </p:pic>
      <p:pic>
        <p:nvPicPr>
          <p:cNvPr id="354" name="Shape 354"/>
          <p:cNvPicPr preferRelativeResize="0"/>
          <p:nvPr/>
        </p:nvPicPr>
        <p:blipFill rotWithShape="1">
          <a:blip r:embed="rId11">
            <a:alphaModFix/>
          </a:blip>
          <a:srcRect b="4970"/>
          <a:stretch/>
        </p:blipFill>
        <p:spPr>
          <a:xfrm>
            <a:off x="5380700" y="1617825"/>
            <a:ext cx="1786225" cy="1694325"/>
          </a:xfrm>
          <a:prstGeom prst="rect">
            <a:avLst/>
          </a:prstGeom>
          <a:noFill/>
          <a:ln>
            <a:noFill/>
          </a:ln>
        </p:spPr>
      </p:pic>
      <p:sp>
        <p:nvSpPr>
          <p:cNvPr id="355" name="Shape 355"/>
          <p:cNvSpPr txBox="1">
            <a:spLocks noGrp="1"/>
          </p:cNvSpPr>
          <p:nvPr>
            <p:ph type="body" idx="1"/>
          </p:nvPr>
        </p:nvSpPr>
        <p:spPr>
          <a:xfrm>
            <a:off x="900" y="790503"/>
            <a:ext cx="4621500" cy="466800"/>
          </a:xfrm>
          <a:prstGeom prst="rect">
            <a:avLst/>
          </a:prstGeom>
          <a:noFill/>
        </p:spPr>
        <p:txBody>
          <a:bodyPr lIns="91425" tIns="91425" rIns="91425" bIns="91425" anchor="t" anchorCtr="0">
            <a:noAutofit/>
          </a:bodyPr>
          <a:lstStyle/>
          <a:p>
            <a:pPr lvl="0" algn="ctr" rtl="0">
              <a:spcBef>
                <a:spcPts val="0"/>
              </a:spcBef>
              <a:buNone/>
            </a:pPr>
            <a:r>
              <a:rPr lang="en-GB" sz="3000" b="1">
                <a:solidFill>
                  <a:schemeClr val="lt2"/>
                </a:solidFill>
                <a:latin typeface="Kaushan Script"/>
                <a:ea typeface="Kaushan Script"/>
                <a:cs typeface="Kaushan Script"/>
                <a:sym typeface="Kaushan Script"/>
              </a:rPr>
              <a:t>Avant</a:t>
            </a:r>
          </a:p>
        </p:txBody>
      </p:sp>
      <p:sp>
        <p:nvSpPr>
          <p:cNvPr id="356" name="Shape 356"/>
          <p:cNvSpPr txBox="1">
            <a:spLocks noGrp="1"/>
          </p:cNvSpPr>
          <p:nvPr>
            <p:ph type="body" idx="1"/>
          </p:nvPr>
        </p:nvSpPr>
        <p:spPr>
          <a:xfrm>
            <a:off x="4621575" y="790503"/>
            <a:ext cx="4522200" cy="466800"/>
          </a:xfrm>
          <a:prstGeom prst="rect">
            <a:avLst/>
          </a:prstGeom>
          <a:noFill/>
        </p:spPr>
        <p:txBody>
          <a:bodyPr lIns="91425" tIns="91425" rIns="91425" bIns="91425" anchor="t" anchorCtr="0">
            <a:noAutofit/>
          </a:bodyPr>
          <a:lstStyle/>
          <a:p>
            <a:pPr lvl="0" algn="ctr" rtl="0">
              <a:spcBef>
                <a:spcPts val="0"/>
              </a:spcBef>
              <a:buNone/>
            </a:pPr>
            <a:r>
              <a:rPr lang="en-GB" sz="3000" b="1">
                <a:solidFill>
                  <a:schemeClr val="lt2"/>
                </a:solidFill>
                <a:latin typeface="Kaushan Script"/>
                <a:ea typeface="Kaushan Script"/>
                <a:cs typeface="Kaushan Script"/>
                <a:sym typeface="Kaushan Script"/>
              </a:rPr>
              <a:t>Après</a:t>
            </a:r>
          </a:p>
        </p:txBody>
      </p:sp>
      <p:cxnSp>
        <p:nvCxnSpPr>
          <p:cNvPr id="357" name="Shape 357"/>
          <p:cNvCxnSpPr>
            <a:stCxn id="356" idx="1"/>
          </p:cNvCxnSpPr>
          <p:nvPr/>
        </p:nvCxnSpPr>
        <p:spPr>
          <a:xfrm>
            <a:off x="4621575" y="1023903"/>
            <a:ext cx="0" cy="4138800"/>
          </a:xfrm>
          <a:prstGeom prst="straightConnector1">
            <a:avLst/>
          </a:prstGeom>
          <a:noFill/>
          <a:ln w="19050" cap="flat" cmpd="sng">
            <a:solidFill>
              <a:schemeClr val="lt2"/>
            </a:solidFill>
            <a:prstDash val="dot"/>
            <a:round/>
            <a:headEnd type="none" w="lg" len="lg"/>
            <a:tailEnd type="none" w="lg" len="lg"/>
          </a:ln>
        </p:spPr>
      </p:cxnSp>
      <p:sp>
        <p:nvSpPr>
          <p:cNvPr id="358" name="Shape 358"/>
          <p:cNvSpPr txBox="1">
            <a:spLocks noGrp="1"/>
          </p:cNvSpPr>
          <p:nvPr>
            <p:ph type="title"/>
          </p:nvPr>
        </p:nvSpPr>
        <p:spPr>
          <a:xfrm>
            <a:off x="0" y="0"/>
            <a:ext cx="9144000" cy="740400"/>
          </a:xfrm>
          <a:prstGeom prst="rect">
            <a:avLst/>
          </a:prstGeom>
          <a:noFill/>
          <a:ln>
            <a:noFill/>
          </a:ln>
        </p:spPr>
        <p:txBody>
          <a:bodyPr lIns="91425" tIns="91425" rIns="91425" bIns="91425" anchor="b" anchorCtr="0">
            <a:noAutofit/>
          </a:bodyPr>
          <a:lstStyle/>
          <a:p>
            <a:pPr lvl="0" rtl="0">
              <a:spcBef>
                <a:spcPts val="0"/>
              </a:spcBef>
              <a:buNone/>
            </a:pPr>
            <a:r>
              <a:rPr lang="en-GB" sz="3000"/>
              <a:t>Réduire ses déchets dans la salle de bain </a:t>
            </a:r>
          </a:p>
        </p:txBody>
      </p:sp>
      <p:cxnSp>
        <p:nvCxnSpPr>
          <p:cNvPr id="359" name="Shape 359"/>
          <p:cNvCxnSpPr/>
          <p:nvPr/>
        </p:nvCxnSpPr>
        <p:spPr>
          <a:xfrm>
            <a:off x="0" y="684025"/>
            <a:ext cx="9152700" cy="0"/>
          </a:xfrm>
          <a:prstGeom prst="straightConnector1">
            <a:avLst/>
          </a:prstGeom>
          <a:noFill/>
          <a:ln w="9525" cap="flat" cmpd="sng">
            <a:solidFill>
              <a:schemeClr val="lt2"/>
            </a:solidFill>
            <a:prstDash val="solid"/>
            <a:round/>
            <a:headEnd type="none" w="lg" len="lg"/>
            <a:tailEnd type="none" w="lg" len="lg"/>
          </a:ln>
        </p:spPr>
      </p:cxn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363"/>
        <p:cNvGrpSpPr/>
        <p:nvPr/>
      </p:nvGrpSpPr>
      <p:grpSpPr>
        <a:xfrm>
          <a:off x="0" y="0"/>
          <a:ext cx="0" cy="0"/>
          <a:chOff x="0" y="0"/>
          <a:chExt cx="0" cy="0"/>
        </a:xfrm>
      </p:grpSpPr>
      <p:pic>
        <p:nvPicPr>
          <p:cNvPr id="364" name="Shape 364"/>
          <p:cNvPicPr preferRelativeResize="0"/>
          <p:nvPr/>
        </p:nvPicPr>
        <p:blipFill>
          <a:blip r:embed="rId3">
            <a:alphaModFix/>
          </a:blip>
          <a:stretch>
            <a:fillRect/>
          </a:stretch>
        </p:blipFill>
        <p:spPr>
          <a:xfrm>
            <a:off x="6908" y="1793750"/>
            <a:ext cx="977615" cy="1543075"/>
          </a:xfrm>
          <a:prstGeom prst="rect">
            <a:avLst/>
          </a:prstGeom>
          <a:noFill/>
          <a:ln>
            <a:noFill/>
          </a:ln>
        </p:spPr>
      </p:pic>
      <p:pic>
        <p:nvPicPr>
          <p:cNvPr id="365" name="Shape 365"/>
          <p:cNvPicPr preferRelativeResize="0"/>
          <p:nvPr/>
        </p:nvPicPr>
        <p:blipFill>
          <a:blip r:embed="rId4">
            <a:alphaModFix/>
          </a:blip>
          <a:stretch>
            <a:fillRect/>
          </a:stretch>
        </p:blipFill>
        <p:spPr>
          <a:xfrm>
            <a:off x="989550" y="3603173"/>
            <a:ext cx="734736" cy="1438774"/>
          </a:xfrm>
          <a:prstGeom prst="rect">
            <a:avLst/>
          </a:prstGeom>
          <a:noFill/>
          <a:ln>
            <a:noFill/>
          </a:ln>
        </p:spPr>
      </p:pic>
      <p:pic>
        <p:nvPicPr>
          <p:cNvPr id="366" name="Shape 366"/>
          <p:cNvPicPr preferRelativeResize="0"/>
          <p:nvPr/>
        </p:nvPicPr>
        <p:blipFill>
          <a:blip r:embed="rId5">
            <a:alphaModFix/>
          </a:blip>
          <a:stretch>
            <a:fillRect/>
          </a:stretch>
        </p:blipFill>
        <p:spPr>
          <a:xfrm>
            <a:off x="1724274" y="3900053"/>
            <a:ext cx="488543" cy="1142574"/>
          </a:xfrm>
          <a:prstGeom prst="rect">
            <a:avLst/>
          </a:prstGeom>
          <a:noFill/>
          <a:ln>
            <a:noFill/>
          </a:ln>
        </p:spPr>
      </p:pic>
      <p:pic>
        <p:nvPicPr>
          <p:cNvPr id="367" name="Shape 367"/>
          <p:cNvPicPr preferRelativeResize="0"/>
          <p:nvPr/>
        </p:nvPicPr>
        <p:blipFill>
          <a:blip r:embed="rId6">
            <a:alphaModFix/>
          </a:blip>
          <a:stretch>
            <a:fillRect/>
          </a:stretch>
        </p:blipFill>
        <p:spPr>
          <a:xfrm>
            <a:off x="309299" y="3540754"/>
            <a:ext cx="680249" cy="1443995"/>
          </a:xfrm>
          <a:prstGeom prst="rect">
            <a:avLst/>
          </a:prstGeom>
          <a:noFill/>
          <a:ln>
            <a:noFill/>
          </a:ln>
        </p:spPr>
      </p:pic>
      <p:pic>
        <p:nvPicPr>
          <p:cNvPr id="368" name="Shape 368"/>
          <p:cNvPicPr preferRelativeResize="0"/>
          <p:nvPr/>
        </p:nvPicPr>
        <p:blipFill>
          <a:blip r:embed="rId7">
            <a:alphaModFix/>
          </a:blip>
          <a:stretch>
            <a:fillRect/>
          </a:stretch>
        </p:blipFill>
        <p:spPr>
          <a:xfrm>
            <a:off x="3482900" y="2185676"/>
            <a:ext cx="734724" cy="1151336"/>
          </a:xfrm>
          <a:prstGeom prst="rect">
            <a:avLst/>
          </a:prstGeom>
          <a:noFill/>
          <a:ln>
            <a:noFill/>
          </a:ln>
        </p:spPr>
      </p:pic>
      <p:pic>
        <p:nvPicPr>
          <p:cNvPr id="369" name="Shape 369"/>
          <p:cNvPicPr preferRelativeResize="0"/>
          <p:nvPr/>
        </p:nvPicPr>
        <p:blipFill>
          <a:blip r:embed="rId8">
            <a:alphaModFix/>
          </a:blip>
          <a:stretch>
            <a:fillRect/>
          </a:stretch>
        </p:blipFill>
        <p:spPr>
          <a:xfrm>
            <a:off x="6170574" y="2847406"/>
            <a:ext cx="911599" cy="2007542"/>
          </a:xfrm>
          <a:prstGeom prst="rect">
            <a:avLst/>
          </a:prstGeom>
          <a:noFill/>
          <a:ln>
            <a:noFill/>
          </a:ln>
        </p:spPr>
      </p:pic>
      <p:pic>
        <p:nvPicPr>
          <p:cNvPr id="370" name="Shape 370"/>
          <p:cNvPicPr preferRelativeResize="0"/>
          <p:nvPr/>
        </p:nvPicPr>
        <p:blipFill>
          <a:blip r:embed="rId9">
            <a:alphaModFix/>
          </a:blip>
          <a:stretch>
            <a:fillRect/>
          </a:stretch>
        </p:blipFill>
        <p:spPr>
          <a:xfrm>
            <a:off x="2260474" y="3625181"/>
            <a:ext cx="599299" cy="1417969"/>
          </a:xfrm>
          <a:prstGeom prst="rect">
            <a:avLst/>
          </a:prstGeom>
          <a:noFill/>
          <a:ln>
            <a:noFill/>
          </a:ln>
        </p:spPr>
      </p:pic>
      <p:pic>
        <p:nvPicPr>
          <p:cNvPr id="371" name="Shape 371"/>
          <p:cNvPicPr preferRelativeResize="0"/>
          <p:nvPr/>
        </p:nvPicPr>
        <p:blipFill>
          <a:blip r:embed="rId10">
            <a:alphaModFix/>
          </a:blip>
          <a:stretch>
            <a:fillRect/>
          </a:stretch>
        </p:blipFill>
        <p:spPr>
          <a:xfrm>
            <a:off x="4154915" y="2333850"/>
            <a:ext cx="425048" cy="1002425"/>
          </a:xfrm>
          <a:prstGeom prst="rect">
            <a:avLst/>
          </a:prstGeom>
          <a:noFill/>
          <a:ln>
            <a:noFill/>
          </a:ln>
        </p:spPr>
      </p:pic>
      <p:pic>
        <p:nvPicPr>
          <p:cNvPr id="372" name="Shape 372"/>
          <p:cNvPicPr preferRelativeResize="0"/>
          <p:nvPr/>
        </p:nvPicPr>
        <p:blipFill>
          <a:blip r:embed="rId11">
            <a:alphaModFix/>
          </a:blip>
          <a:stretch>
            <a:fillRect/>
          </a:stretch>
        </p:blipFill>
        <p:spPr>
          <a:xfrm>
            <a:off x="2218487" y="1433662"/>
            <a:ext cx="860474" cy="2043091"/>
          </a:xfrm>
          <a:prstGeom prst="rect">
            <a:avLst/>
          </a:prstGeom>
          <a:noFill/>
          <a:ln>
            <a:noFill/>
          </a:ln>
        </p:spPr>
      </p:pic>
      <p:pic>
        <p:nvPicPr>
          <p:cNvPr id="373" name="Shape 373"/>
          <p:cNvPicPr preferRelativeResize="0"/>
          <p:nvPr/>
        </p:nvPicPr>
        <p:blipFill>
          <a:blip r:embed="rId12">
            <a:alphaModFix/>
          </a:blip>
          <a:stretch>
            <a:fillRect/>
          </a:stretch>
        </p:blipFill>
        <p:spPr>
          <a:xfrm>
            <a:off x="5014675" y="2560194"/>
            <a:ext cx="1054324" cy="2354828"/>
          </a:xfrm>
          <a:prstGeom prst="rect">
            <a:avLst/>
          </a:prstGeom>
          <a:noFill/>
          <a:ln>
            <a:noFill/>
          </a:ln>
        </p:spPr>
      </p:pic>
      <p:pic>
        <p:nvPicPr>
          <p:cNvPr id="374" name="Shape 374"/>
          <p:cNvPicPr preferRelativeResize="0"/>
          <p:nvPr/>
        </p:nvPicPr>
        <p:blipFill>
          <a:blip r:embed="rId13">
            <a:alphaModFix/>
          </a:blip>
          <a:stretch>
            <a:fillRect/>
          </a:stretch>
        </p:blipFill>
        <p:spPr>
          <a:xfrm>
            <a:off x="1623625" y="1646050"/>
            <a:ext cx="635892" cy="1785100"/>
          </a:xfrm>
          <a:prstGeom prst="rect">
            <a:avLst/>
          </a:prstGeom>
          <a:noFill/>
          <a:ln>
            <a:noFill/>
          </a:ln>
        </p:spPr>
      </p:pic>
      <p:pic>
        <p:nvPicPr>
          <p:cNvPr id="375" name="Shape 375"/>
          <p:cNvPicPr preferRelativeResize="0"/>
          <p:nvPr/>
        </p:nvPicPr>
        <p:blipFill>
          <a:blip r:embed="rId14">
            <a:alphaModFix/>
          </a:blip>
          <a:stretch>
            <a:fillRect/>
          </a:stretch>
        </p:blipFill>
        <p:spPr>
          <a:xfrm>
            <a:off x="7241614" y="2423074"/>
            <a:ext cx="1526773" cy="1319249"/>
          </a:xfrm>
          <a:prstGeom prst="rect">
            <a:avLst/>
          </a:prstGeom>
          <a:noFill/>
          <a:ln>
            <a:noFill/>
          </a:ln>
        </p:spPr>
      </p:pic>
      <p:pic>
        <p:nvPicPr>
          <p:cNvPr id="376" name="Shape 376"/>
          <p:cNvPicPr preferRelativeResize="0"/>
          <p:nvPr/>
        </p:nvPicPr>
        <p:blipFill>
          <a:blip r:embed="rId15">
            <a:alphaModFix/>
          </a:blip>
          <a:stretch>
            <a:fillRect/>
          </a:stretch>
        </p:blipFill>
        <p:spPr>
          <a:xfrm>
            <a:off x="7259174" y="3865650"/>
            <a:ext cx="1121649" cy="1058974"/>
          </a:xfrm>
          <a:prstGeom prst="rect">
            <a:avLst/>
          </a:prstGeom>
          <a:noFill/>
          <a:ln>
            <a:noFill/>
          </a:ln>
        </p:spPr>
      </p:pic>
      <p:pic>
        <p:nvPicPr>
          <p:cNvPr id="377" name="Shape 377"/>
          <p:cNvPicPr preferRelativeResize="0"/>
          <p:nvPr/>
        </p:nvPicPr>
        <p:blipFill>
          <a:blip r:embed="rId16">
            <a:alphaModFix/>
          </a:blip>
          <a:stretch>
            <a:fillRect/>
          </a:stretch>
        </p:blipFill>
        <p:spPr>
          <a:xfrm>
            <a:off x="2859775" y="3941850"/>
            <a:ext cx="782709" cy="1142575"/>
          </a:xfrm>
          <a:prstGeom prst="rect">
            <a:avLst/>
          </a:prstGeom>
          <a:noFill/>
          <a:ln>
            <a:noFill/>
          </a:ln>
        </p:spPr>
      </p:pic>
      <p:pic>
        <p:nvPicPr>
          <p:cNvPr id="378" name="Shape 378"/>
          <p:cNvPicPr preferRelativeResize="0"/>
          <p:nvPr/>
        </p:nvPicPr>
        <p:blipFill>
          <a:blip r:embed="rId17">
            <a:alphaModFix/>
          </a:blip>
          <a:stretch>
            <a:fillRect/>
          </a:stretch>
        </p:blipFill>
        <p:spPr>
          <a:xfrm>
            <a:off x="2953600" y="2084420"/>
            <a:ext cx="635900" cy="1353850"/>
          </a:xfrm>
          <a:prstGeom prst="rect">
            <a:avLst/>
          </a:prstGeom>
          <a:noFill/>
          <a:ln>
            <a:noFill/>
          </a:ln>
        </p:spPr>
      </p:pic>
      <p:pic>
        <p:nvPicPr>
          <p:cNvPr id="379" name="Shape 379"/>
          <p:cNvPicPr preferRelativeResize="0"/>
          <p:nvPr/>
        </p:nvPicPr>
        <p:blipFill>
          <a:blip r:embed="rId18">
            <a:alphaModFix/>
          </a:blip>
          <a:stretch>
            <a:fillRect/>
          </a:stretch>
        </p:blipFill>
        <p:spPr>
          <a:xfrm>
            <a:off x="3568273" y="4240581"/>
            <a:ext cx="860450" cy="760243"/>
          </a:xfrm>
          <a:prstGeom prst="rect">
            <a:avLst/>
          </a:prstGeom>
          <a:noFill/>
          <a:ln>
            <a:noFill/>
          </a:ln>
        </p:spPr>
      </p:pic>
      <p:pic>
        <p:nvPicPr>
          <p:cNvPr id="380" name="Shape 380"/>
          <p:cNvPicPr preferRelativeResize="0"/>
          <p:nvPr/>
        </p:nvPicPr>
        <p:blipFill>
          <a:blip r:embed="rId19">
            <a:alphaModFix/>
          </a:blip>
          <a:stretch>
            <a:fillRect/>
          </a:stretch>
        </p:blipFill>
        <p:spPr>
          <a:xfrm>
            <a:off x="928010" y="1835295"/>
            <a:ext cx="782700" cy="1459989"/>
          </a:xfrm>
          <a:prstGeom prst="rect">
            <a:avLst/>
          </a:prstGeom>
          <a:noFill/>
          <a:ln>
            <a:noFill/>
          </a:ln>
        </p:spPr>
      </p:pic>
      <p:sp>
        <p:nvSpPr>
          <p:cNvPr id="381" name="Shape 381"/>
          <p:cNvSpPr txBox="1">
            <a:spLocks noGrp="1"/>
          </p:cNvSpPr>
          <p:nvPr>
            <p:ph type="body" idx="1"/>
          </p:nvPr>
        </p:nvSpPr>
        <p:spPr>
          <a:xfrm>
            <a:off x="900" y="790503"/>
            <a:ext cx="4621500" cy="466800"/>
          </a:xfrm>
          <a:prstGeom prst="rect">
            <a:avLst/>
          </a:prstGeom>
          <a:noFill/>
        </p:spPr>
        <p:txBody>
          <a:bodyPr lIns="91425" tIns="91425" rIns="91425" bIns="91425" anchor="t" anchorCtr="0">
            <a:noAutofit/>
          </a:bodyPr>
          <a:lstStyle/>
          <a:p>
            <a:pPr lvl="0" algn="ctr" rtl="0">
              <a:spcBef>
                <a:spcPts val="0"/>
              </a:spcBef>
              <a:buNone/>
            </a:pPr>
            <a:r>
              <a:rPr lang="en-GB" sz="3000" b="1">
                <a:solidFill>
                  <a:schemeClr val="lt2"/>
                </a:solidFill>
                <a:latin typeface="Kaushan Script"/>
                <a:ea typeface="Kaushan Script"/>
                <a:cs typeface="Kaushan Script"/>
                <a:sym typeface="Kaushan Script"/>
              </a:rPr>
              <a:t>Avant</a:t>
            </a:r>
          </a:p>
        </p:txBody>
      </p:sp>
      <p:sp>
        <p:nvSpPr>
          <p:cNvPr id="382" name="Shape 382"/>
          <p:cNvSpPr txBox="1">
            <a:spLocks noGrp="1"/>
          </p:cNvSpPr>
          <p:nvPr>
            <p:ph type="body" idx="1"/>
          </p:nvPr>
        </p:nvSpPr>
        <p:spPr>
          <a:xfrm>
            <a:off x="4621575" y="790503"/>
            <a:ext cx="4522200" cy="466800"/>
          </a:xfrm>
          <a:prstGeom prst="rect">
            <a:avLst/>
          </a:prstGeom>
          <a:noFill/>
        </p:spPr>
        <p:txBody>
          <a:bodyPr lIns="91425" tIns="91425" rIns="91425" bIns="91425" anchor="t" anchorCtr="0">
            <a:noAutofit/>
          </a:bodyPr>
          <a:lstStyle/>
          <a:p>
            <a:pPr lvl="0" algn="ctr" rtl="0">
              <a:spcBef>
                <a:spcPts val="0"/>
              </a:spcBef>
              <a:buNone/>
            </a:pPr>
            <a:r>
              <a:rPr lang="en-GB" sz="3000" b="1">
                <a:solidFill>
                  <a:schemeClr val="lt2"/>
                </a:solidFill>
                <a:latin typeface="Kaushan Script"/>
                <a:ea typeface="Kaushan Script"/>
                <a:cs typeface="Kaushan Script"/>
                <a:sym typeface="Kaushan Script"/>
              </a:rPr>
              <a:t>Après</a:t>
            </a:r>
          </a:p>
        </p:txBody>
      </p:sp>
      <p:cxnSp>
        <p:nvCxnSpPr>
          <p:cNvPr id="383" name="Shape 383"/>
          <p:cNvCxnSpPr>
            <a:stCxn id="382" idx="1"/>
          </p:cNvCxnSpPr>
          <p:nvPr/>
        </p:nvCxnSpPr>
        <p:spPr>
          <a:xfrm>
            <a:off x="4621575" y="1023903"/>
            <a:ext cx="0" cy="4138800"/>
          </a:xfrm>
          <a:prstGeom prst="straightConnector1">
            <a:avLst/>
          </a:prstGeom>
          <a:noFill/>
          <a:ln w="19050" cap="flat" cmpd="sng">
            <a:solidFill>
              <a:schemeClr val="lt2"/>
            </a:solidFill>
            <a:prstDash val="dot"/>
            <a:round/>
            <a:headEnd type="none" w="lg" len="lg"/>
            <a:tailEnd type="none" w="lg" len="lg"/>
          </a:ln>
        </p:spPr>
      </p:cxnSp>
      <p:sp>
        <p:nvSpPr>
          <p:cNvPr id="384" name="Shape 384"/>
          <p:cNvSpPr txBox="1">
            <a:spLocks noGrp="1"/>
          </p:cNvSpPr>
          <p:nvPr>
            <p:ph type="title"/>
          </p:nvPr>
        </p:nvSpPr>
        <p:spPr>
          <a:xfrm>
            <a:off x="0" y="0"/>
            <a:ext cx="9144000" cy="740400"/>
          </a:xfrm>
          <a:prstGeom prst="rect">
            <a:avLst/>
          </a:prstGeom>
          <a:noFill/>
          <a:ln>
            <a:noFill/>
          </a:ln>
        </p:spPr>
        <p:txBody>
          <a:bodyPr lIns="91425" tIns="91425" rIns="91425" bIns="91425" anchor="b" anchorCtr="0">
            <a:noAutofit/>
          </a:bodyPr>
          <a:lstStyle/>
          <a:p>
            <a:pPr lvl="0" rtl="0">
              <a:spcBef>
                <a:spcPts val="0"/>
              </a:spcBef>
              <a:buNone/>
            </a:pPr>
            <a:r>
              <a:rPr lang="en-GB" sz="3000"/>
              <a:t>Réduire ses déchets dans la salle de bain : les cosmétiques </a:t>
            </a:r>
          </a:p>
        </p:txBody>
      </p:sp>
      <p:cxnSp>
        <p:nvCxnSpPr>
          <p:cNvPr id="385" name="Shape 385"/>
          <p:cNvCxnSpPr/>
          <p:nvPr/>
        </p:nvCxnSpPr>
        <p:spPr>
          <a:xfrm>
            <a:off x="0" y="684025"/>
            <a:ext cx="9152700" cy="0"/>
          </a:xfrm>
          <a:prstGeom prst="straightConnector1">
            <a:avLst/>
          </a:prstGeom>
          <a:noFill/>
          <a:ln w="9525" cap="flat" cmpd="sng">
            <a:solidFill>
              <a:schemeClr val="lt2"/>
            </a:solidFill>
            <a:prstDash val="solid"/>
            <a:round/>
            <a:headEnd type="none" w="lg" len="lg"/>
            <a:tailEnd type="none" w="lg" len="lg"/>
          </a:ln>
        </p:spPr>
      </p:cxnSp>
      <p:pic>
        <p:nvPicPr>
          <p:cNvPr id="386" name="Shape 386"/>
          <p:cNvPicPr preferRelativeResize="0"/>
          <p:nvPr/>
        </p:nvPicPr>
        <p:blipFill>
          <a:blip r:embed="rId20">
            <a:alphaModFix/>
          </a:blip>
          <a:stretch>
            <a:fillRect/>
          </a:stretch>
        </p:blipFill>
        <p:spPr>
          <a:xfrm>
            <a:off x="7035897" y="1374914"/>
            <a:ext cx="1442556" cy="1438774"/>
          </a:xfrm>
          <a:prstGeom prst="rect">
            <a:avLst/>
          </a:prstGeom>
          <a:noFill/>
          <a:ln>
            <a:noFill/>
          </a:ln>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363"/>
        <p:cNvGrpSpPr/>
        <p:nvPr/>
      </p:nvGrpSpPr>
      <p:grpSpPr>
        <a:xfrm>
          <a:off x="0" y="0"/>
          <a:ext cx="0" cy="0"/>
          <a:chOff x="0" y="0"/>
          <a:chExt cx="0" cy="0"/>
        </a:xfrm>
      </p:grpSpPr>
      <p:sp>
        <p:nvSpPr>
          <p:cNvPr id="384" name="Shape 384"/>
          <p:cNvSpPr txBox="1">
            <a:spLocks noGrp="1"/>
          </p:cNvSpPr>
          <p:nvPr>
            <p:ph type="title"/>
          </p:nvPr>
        </p:nvSpPr>
        <p:spPr>
          <a:xfrm>
            <a:off x="0" y="0"/>
            <a:ext cx="9144000" cy="740400"/>
          </a:xfrm>
          <a:prstGeom prst="rect">
            <a:avLst/>
          </a:prstGeom>
          <a:noFill/>
          <a:ln>
            <a:noFill/>
          </a:ln>
        </p:spPr>
        <p:txBody>
          <a:bodyPr lIns="91425" tIns="91425" rIns="91425" bIns="91425" anchor="b" anchorCtr="0">
            <a:noAutofit/>
          </a:bodyPr>
          <a:lstStyle/>
          <a:p>
            <a:pPr lvl="0" rtl="0">
              <a:spcBef>
                <a:spcPts val="0"/>
              </a:spcBef>
              <a:buNone/>
            </a:pPr>
            <a:r>
              <a:rPr lang="en-GB" sz="3000" dirty="0" err="1" smtClean="0"/>
              <a:t>Recette</a:t>
            </a:r>
            <a:r>
              <a:rPr lang="en-GB" sz="3000" dirty="0" smtClean="0"/>
              <a:t> dentifrice </a:t>
            </a:r>
            <a:r>
              <a:rPr lang="en-GB" sz="3000" dirty="0" err="1" smtClean="0"/>
              <a:t>Zéro</a:t>
            </a:r>
            <a:r>
              <a:rPr lang="en-GB" sz="3000" dirty="0" smtClean="0"/>
              <a:t> </a:t>
            </a:r>
            <a:r>
              <a:rPr lang="en-GB" sz="3000" dirty="0" err="1" smtClean="0"/>
              <a:t>Déchet</a:t>
            </a:r>
            <a:endParaRPr lang="en-GB" sz="3000" dirty="0"/>
          </a:p>
        </p:txBody>
      </p:sp>
      <p:cxnSp>
        <p:nvCxnSpPr>
          <p:cNvPr id="385" name="Shape 385"/>
          <p:cNvCxnSpPr/>
          <p:nvPr/>
        </p:nvCxnSpPr>
        <p:spPr>
          <a:xfrm>
            <a:off x="0" y="684025"/>
            <a:ext cx="9152700" cy="0"/>
          </a:xfrm>
          <a:prstGeom prst="straightConnector1">
            <a:avLst/>
          </a:prstGeom>
          <a:noFill/>
          <a:ln w="9525" cap="flat" cmpd="sng">
            <a:solidFill>
              <a:schemeClr val="lt2"/>
            </a:solidFill>
            <a:prstDash val="solid"/>
            <a:round/>
            <a:headEnd type="none" w="lg" len="lg"/>
            <a:tailEnd type="none" w="lg" len="lg"/>
          </a:ln>
        </p:spPr>
      </p:cxnSp>
      <p:sp>
        <p:nvSpPr>
          <p:cNvPr id="4" name="ZoneTexte 3"/>
          <p:cNvSpPr txBox="1"/>
          <p:nvPr/>
        </p:nvSpPr>
        <p:spPr>
          <a:xfrm>
            <a:off x="1187624" y="1707654"/>
            <a:ext cx="7128792" cy="1384995"/>
          </a:xfrm>
          <a:prstGeom prst="rect">
            <a:avLst/>
          </a:prstGeom>
          <a:noFill/>
        </p:spPr>
        <p:txBody>
          <a:bodyPr wrap="square" rtlCol="0">
            <a:spAutoFit/>
          </a:bodyPr>
          <a:lstStyle/>
          <a:p>
            <a:r>
              <a:rPr lang="fr-FR" sz="2800" dirty="0" smtClean="0"/>
              <a:t>2 cuillères à soupe de blanc de Meudon</a:t>
            </a:r>
          </a:p>
          <a:p>
            <a:r>
              <a:rPr lang="fr-FR" sz="2800" dirty="0" smtClean="0"/>
              <a:t>1/2 cuillère à soupe de </a:t>
            </a:r>
            <a:r>
              <a:rPr lang="fr-FR" sz="2800" dirty="0" err="1" smtClean="0"/>
              <a:t>Xylitol</a:t>
            </a:r>
            <a:endParaRPr lang="fr-FR" sz="2800" dirty="0" smtClean="0"/>
          </a:p>
          <a:p>
            <a:r>
              <a:rPr lang="fr-FR" sz="2800" dirty="0" smtClean="0"/>
              <a:t>3 à 4 gouttes d’huile essentielle de menthe</a:t>
            </a:r>
            <a:endParaRPr lang="fr-FR" sz="2800" dirty="0"/>
          </a:p>
        </p:txBody>
      </p:sp>
    </p:spTree>
    <p:extLst>
      <p:ext uri="{BB962C8B-B14F-4D97-AF65-F5344CB8AC3E}">
        <p14:creationId xmlns:p14="http://schemas.microsoft.com/office/powerpoint/2010/main" val="421731283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503"/>
        <p:cNvGrpSpPr/>
        <p:nvPr/>
      </p:nvGrpSpPr>
      <p:grpSpPr>
        <a:xfrm>
          <a:off x="0" y="0"/>
          <a:ext cx="0" cy="0"/>
          <a:chOff x="0" y="0"/>
          <a:chExt cx="0" cy="0"/>
        </a:xfrm>
      </p:grpSpPr>
      <p:pic>
        <p:nvPicPr>
          <p:cNvPr id="504" name="Shape 504"/>
          <p:cNvPicPr preferRelativeResize="0"/>
          <p:nvPr/>
        </p:nvPicPr>
        <p:blipFill>
          <a:blip r:embed="rId3">
            <a:alphaModFix/>
          </a:blip>
          <a:stretch>
            <a:fillRect/>
          </a:stretch>
        </p:blipFill>
        <p:spPr>
          <a:xfrm>
            <a:off x="150400" y="1941762"/>
            <a:ext cx="4362450" cy="1390650"/>
          </a:xfrm>
          <a:prstGeom prst="rect">
            <a:avLst/>
          </a:prstGeom>
          <a:noFill/>
          <a:ln>
            <a:noFill/>
          </a:ln>
        </p:spPr>
      </p:pic>
      <p:pic>
        <p:nvPicPr>
          <p:cNvPr id="505" name="Shape 505"/>
          <p:cNvPicPr preferRelativeResize="0"/>
          <p:nvPr/>
        </p:nvPicPr>
        <p:blipFill>
          <a:blip r:embed="rId4">
            <a:alphaModFix/>
          </a:blip>
          <a:stretch>
            <a:fillRect/>
          </a:stretch>
        </p:blipFill>
        <p:spPr>
          <a:xfrm>
            <a:off x="110438" y="3126512"/>
            <a:ext cx="4320286" cy="1390650"/>
          </a:xfrm>
          <a:prstGeom prst="rect">
            <a:avLst/>
          </a:prstGeom>
          <a:noFill/>
          <a:ln>
            <a:noFill/>
          </a:ln>
        </p:spPr>
      </p:pic>
      <p:pic>
        <p:nvPicPr>
          <p:cNvPr id="506" name="Shape 506"/>
          <p:cNvPicPr preferRelativeResize="0"/>
          <p:nvPr/>
        </p:nvPicPr>
        <p:blipFill>
          <a:blip r:embed="rId5">
            <a:alphaModFix/>
          </a:blip>
          <a:stretch>
            <a:fillRect/>
          </a:stretch>
        </p:blipFill>
        <p:spPr>
          <a:xfrm>
            <a:off x="4832399" y="1879699"/>
            <a:ext cx="3931525" cy="2699524"/>
          </a:xfrm>
          <a:prstGeom prst="rect">
            <a:avLst/>
          </a:prstGeom>
          <a:noFill/>
          <a:ln>
            <a:noFill/>
          </a:ln>
        </p:spPr>
      </p:pic>
      <p:sp>
        <p:nvSpPr>
          <p:cNvPr id="507" name="Shape 507"/>
          <p:cNvSpPr txBox="1">
            <a:spLocks noGrp="1"/>
          </p:cNvSpPr>
          <p:nvPr>
            <p:ph type="body" idx="1"/>
          </p:nvPr>
        </p:nvSpPr>
        <p:spPr>
          <a:xfrm>
            <a:off x="900" y="790503"/>
            <a:ext cx="4621500" cy="466800"/>
          </a:xfrm>
          <a:prstGeom prst="rect">
            <a:avLst/>
          </a:prstGeom>
          <a:noFill/>
        </p:spPr>
        <p:txBody>
          <a:bodyPr lIns="91425" tIns="91425" rIns="91425" bIns="91425" anchor="t" anchorCtr="0">
            <a:noAutofit/>
          </a:bodyPr>
          <a:lstStyle/>
          <a:p>
            <a:pPr lvl="0" algn="ctr" rtl="0">
              <a:spcBef>
                <a:spcPts val="0"/>
              </a:spcBef>
              <a:buNone/>
            </a:pPr>
            <a:r>
              <a:rPr lang="en-GB" sz="3000" b="1">
                <a:solidFill>
                  <a:schemeClr val="lt2"/>
                </a:solidFill>
                <a:latin typeface="Kaushan Script"/>
                <a:ea typeface="Kaushan Script"/>
                <a:cs typeface="Kaushan Script"/>
                <a:sym typeface="Kaushan Script"/>
              </a:rPr>
              <a:t>Avant</a:t>
            </a:r>
          </a:p>
        </p:txBody>
      </p:sp>
      <p:sp>
        <p:nvSpPr>
          <p:cNvPr id="508" name="Shape 508"/>
          <p:cNvSpPr txBox="1">
            <a:spLocks noGrp="1"/>
          </p:cNvSpPr>
          <p:nvPr>
            <p:ph type="body" idx="1"/>
          </p:nvPr>
        </p:nvSpPr>
        <p:spPr>
          <a:xfrm>
            <a:off x="4621575" y="790503"/>
            <a:ext cx="4522200" cy="466800"/>
          </a:xfrm>
          <a:prstGeom prst="rect">
            <a:avLst/>
          </a:prstGeom>
          <a:noFill/>
        </p:spPr>
        <p:txBody>
          <a:bodyPr lIns="91425" tIns="91425" rIns="91425" bIns="91425" anchor="t" anchorCtr="0">
            <a:noAutofit/>
          </a:bodyPr>
          <a:lstStyle/>
          <a:p>
            <a:pPr lvl="0" algn="ctr" rtl="0">
              <a:spcBef>
                <a:spcPts val="0"/>
              </a:spcBef>
              <a:buNone/>
            </a:pPr>
            <a:r>
              <a:rPr lang="en-GB" sz="3000" b="1">
                <a:solidFill>
                  <a:schemeClr val="lt2"/>
                </a:solidFill>
                <a:latin typeface="Kaushan Script"/>
                <a:ea typeface="Kaushan Script"/>
                <a:cs typeface="Kaushan Script"/>
                <a:sym typeface="Kaushan Script"/>
              </a:rPr>
              <a:t>Après</a:t>
            </a:r>
          </a:p>
        </p:txBody>
      </p:sp>
      <p:cxnSp>
        <p:nvCxnSpPr>
          <p:cNvPr id="509" name="Shape 509"/>
          <p:cNvCxnSpPr>
            <a:stCxn id="508" idx="1"/>
          </p:cNvCxnSpPr>
          <p:nvPr/>
        </p:nvCxnSpPr>
        <p:spPr>
          <a:xfrm>
            <a:off x="4621575" y="1023903"/>
            <a:ext cx="0" cy="4138800"/>
          </a:xfrm>
          <a:prstGeom prst="straightConnector1">
            <a:avLst/>
          </a:prstGeom>
          <a:noFill/>
          <a:ln w="19050" cap="flat" cmpd="sng">
            <a:solidFill>
              <a:schemeClr val="lt2"/>
            </a:solidFill>
            <a:prstDash val="dot"/>
            <a:round/>
            <a:headEnd type="none" w="lg" len="lg"/>
            <a:tailEnd type="none" w="lg" len="lg"/>
          </a:ln>
        </p:spPr>
      </p:cxnSp>
      <p:sp>
        <p:nvSpPr>
          <p:cNvPr id="510" name="Shape 510"/>
          <p:cNvSpPr txBox="1">
            <a:spLocks noGrp="1"/>
          </p:cNvSpPr>
          <p:nvPr>
            <p:ph type="title"/>
          </p:nvPr>
        </p:nvSpPr>
        <p:spPr>
          <a:xfrm>
            <a:off x="0" y="0"/>
            <a:ext cx="9144000" cy="740400"/>
          </a:xfrm>
          <a:prstGeom prst="rect">
            <a:avLst/>
          </a:prstGeom>
          <a:noFill/>
          <a:ln>
            <a:noFill/>
          </a:ln>
        </p:spPr>
        <p:txBody>
          <a:bodyPr lIns="91425" tIns="91425" rIns="91425" bIns="91425" anchor="b" anchorCtr="0">
            <a:noAutofit/>
          </a:bodyPr>
          <a:lstStyle/>
          <a:p>
            <a:pPr lvl="0" rtl="0">
              <a:spcBef>
                <a:spcPts val="0"/>
              </a:spcBef>
              <a:buNone/>
            </a:pPr>
            <a:r>
              <a:rPr lang="en-GB" sz="3000"/>
              <a:t>Réduire ses déchets dans la cuisine</a:t>
            </a:r>
          </a:p>
        </p:txBody>
      </p:sp>
      <p:cxnSp>
        <p:nvCxnSpPr>
          <p:cNvPr id="511" name="Shape 511"/>
          <p:cNvCxnSpPr/>
          <p:nvPr/>
        </p:nvCxnSpPr>
        <p:spPr>
          <a:xfrm>
            <a:off x="0" y="684025"/>
            <a:ext cx="9152700" cy="0"/>
          </a:xfrm>
          <a:prstGeom prst="straightConnector1">
            <a:avLst/>
          </a:prstGeom>
          <a:noFill/>
          <a:ln w="9525" cap="flat" cmpd="sng">
            <a:solidFill>
              <a:schemeClr val="lt2"/>
            </a:solidFill>
            <a:prstDash val="solid"/>
            <a:round/>
            <a:headEnd type="none" w="lg" len="lg"/>
            <a:tailEnd type="none" w="lg" len="lg"/>
          </a:ln>
        </p:spPr>
      </p:cxn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515"/>
        <p:cNvGrpSpPr/>
        <p:nvPr/>
      </p:nvGrpSpPr>
      <p:grpSpPr>
        <a:xfrm>
          <a:off x="0" y="0"/>
          <a:ext cx="0" cy="0"/>
          <a:chOff x="0" y="0"/>
          <a:chExt cx="0" cy="0"/>
        </a:xfrm>
      </p:grpSpPr>
      <p:sp>
        <p:nvSpPr>
          <p:cNvPr id="516" name="Shape 516"/>
          <p:cNvSpPr txBox="1">
            <a:spLocks noGrp="1"/>
          </p:cNvSpPr>
          <p:nvPr>
            <p:ph type="body" idx="1"/>
          </p:nvPr>
        </p:nvSpPr>
        <p:spPr>
          <a:xfrm>
            <a:off x="900" y="790503"/>
            <a:ext cx="4621500" cy="466800"/>
          </a:xfrm>
          <a:prstGeom prst="rect">
            <a:avLst/>
          </a:prstGeom>
          <a:noFill/>
        </p:spPr>
        <p:txBody>
          <a:bodyPr lIns="91425" tIns="91425" rIns="91425" bIns="91425" anchor="t" anchorCtr="0">
            <a:noAutofit/>
          </a:bodyPr>
          <a:lstStyle/>
          <a:p>
            <a:pPr lvl="0" algn="ctr" rtl="0">
              <a:spcBef>
                <a:spcPts val="0"/>
              </a:spcBef>
              <a:buNone/>
            </a:pPr>
            <a:r>
              <a:rPr lang="en-GB" sz="3000" b="1">
                <a:solidFill>
                  <a:schemeClr val="lt2"/>
                </a:solidFill>
                <a:latin typeface="Kaushan Script"/>
                <a:ea typeface="Kaushan Script"/>
                <a:cs typeface="Kaushan Script"/>
                <a:sym typeface="Kaushan Script"/>
              </a:rPr>
              <a:t>Avant</a:t>
            </a:r>
          </a:p>
        </p:txBody>
      </p:sp>
      <p:sp>
        <p:nvSpPr>
          <p:cNvPr id="517" name="Shape 517"/>
          <p:cNvSpPr txBox="1">
            <a:spLocks noGrp="1"/>
          </p:cNvSpPr>
          <p:nvPr>
            <p:ph type="body" idx="1"/>
          </p:nvPr>
        </p:nvSpPr>
        <p:spPr>
          <a:xfrm>
            <a:off x="4621575" y="790503"/>
            <a:ext cx="4522200" cy="466800"/>
          </a:xfrm>
          <a:prstGeom prst="rect">
            <a:avLst/>
          </a:prstGeom>
          <a:noFill/>
        </p:spPr>
        <p:txBody>
          <a:bodyPr lIns="91425" tIns="91425" rIns="91425" bIns="91425" anchor="t" anchorCtr="0">
            <a:noAutofit/>
          </a:bodyPr>
          <a:lstStyle/>
          <a:p>
            <a:pPr lvl="0" algn="ctr" rtl="0">
              <a:spcBef>
                <a:spcPts val="0"/>
              </a:spcBef>
              <a:buNone/>
            </a:pPr>
            <a:r>
              <a:rPr lang="en-GB" sz="3000" b="1">
                <a:solidFill>
                  <a:schemeClr val="lt2"/>
                </a:solidFill>
                <a:latin typeface="Kaushan Script"/>
                <a:ea typeface="Kaushan Script"/>
                <a:cs typeface="Kaushan Script"/>
                <a:sym typeface="Kaushan Script"/>
              </a:rPr>
              <a:t>Après</a:t>
            </a:r>
          </a:p>
        </p:txBody>
      </p:sp>
      <p:cxnSp>
        <p:nvCxnSpPr>
          <p:cNvPr id="518" name="Shape 518"/>
          <p:cNvCxnSpPr>
            <a:stCxn id="517" idx="1"/>
          </p:cNvCxnSpPr>
          <p:nvPr/>
        </p:nvCxnSpPr>
        <p:spPr>
          <a:xfrm>
            <a:off x="4621575" y="1023903"/>
            <a:ext cx="0" cy="4138800"/>
          </a:xfrm>
          <a:prstGeom prst="straightConnector1">
            <a:avLst/>
          </a:prstGeom>
          <a:noFill/>
          <a:ln w="19050" cap="flat" cmpd="sng">
            <a:solidFill>
              <a:schemeClr val="lt2"/>
            </a:solidFill>
            <a:prstDash val="dot"/>
            <a:round/>
            <a:headEnd type="none" w="lg" len="lg"/>
            <a:tailEnd type="none" w="lg" len="lg"/>
          </a:ln>
        </p:spPr>
      </p:cxnSp>
      <p:sp>
        <p:nvSpPr>
          <p:cNvPr id="519" name="Shape 519"/>
          <p:cNvSpPr txBox="1">
            <a:spLocks noGrp="1"/>
          </p:cNvSpPr>
          <p:nvPr>
            <p:ph type="title"/>
          </p:nvPr>
        </p:nvSpPr>
        <p:spPr>
          <a:xfrm>
            <a:off x="0" y="0"/>
            <a:ext cx="9144000" cy="740400"/>
          </a:xfrm>
          <a:prstGeom prst="rect">
            <a:avLst/>
          </a:prstGeom>
          <a:noFill/>
          <a:ln>
            <a:noFill/>
          </a:ln>
        </p:spPr>
        <p:txBody>
          <a:bodyPr lIns="91425" tIns="91425" rIns="91425" bIns="91425" anchor="b" anchorCtr="0">
            <a:noAutofit/>
          </a:bodyPr>
          <a:lstStyle/>
          <a:p>
            <a:pPr lvl="0" rtl="0">
              <a:spcBef>
                <a:spcPts val="0"/>
              </a:spcBef>
              <a:buNone/>
            </a:pPr>
            <a:r>
              <a:rPr lang="en-GB" sz="3000"/>
              <a:t>Réduire ses déchets dans la cuisine</a:t>
            </a:r>
          </a:p>
        </p:txBody>
      </p:sp>
      <p:cxnSp>
        <p:nvCxnSpPr>
          <p:cNvPr id="520" name="Shape 520"/>
          <p:cNvCxnSpPr/>
          <p:nvPr/>
        </p:nvCxnSpPr>
        <p:spPr>
          <a:xfrm>
            <a:off x="0" y="684025"/>
            <a:ext cx="9152700" cy="0"/>
          </a:xfrm>
          <a:prstGeom prst="straightConnector1">
            <a:avLst/>
          </a:prstGeom>
          <a:noFill/>
          <a:ln w="9525" cap="flat" cmpd="sng">
            <a:solidFill>
              <a:schemeClr val="lt2"/>
            </a:solidFill>
            <a:prstDash val="solid"/>
            <a:round/>
            <a:headEnd type="none" w="lg" len="lg"/>
            <a:tailEnd type="none" w="lg" len="lg"/>
          </a:ln>
        </p:spPr>
      </p:cxnSp>
      <p:pic>
        <p:nvPicPr>
          <p:cNvPr id="521" name="Shape 521"/>
          <p:cNvPicPr preferRelativeResize="0"/>
          <p:nvPr/>
        </p:nvPicPr>
        <p:blipFill>
          <a:blip r:embed="rId3">
            <a:alphaModFix/>
          </a:blip>
          <a:stretch>
            <a:fillRect/>
          </a:stretch>
        </p:blipFill>
        <p:spPr>
          <a:xfrm>
            <a:off x="220900" y="1836100"/>
            <a:ext cx="4181475" cy="2590800"/>
          </a:xfrm>
          <a:prstGeom prst="rect">
            <a:avLst/>
          </a:prstGeom>
          <a:noFill/>
          <a:ln>
            <a:noFill/>
          </a:ln>
        </p:spPr>
      </p:pic>
      <p:pic>
        <p:nvPicPr>
          <p:cNvPr id="522" name="Shape 522"/>
          <p:cNvPicPr preferRelativeResize="0"/>
          <p:nvPr/>
        </p:nvPicPr>
        <p:blipFill rotWithShape="1">
          <a:blip r:embed="rId4">
            <a:alphaModFix/>
          </a:blip>
          <a:srcRect r="1370"/>
          <a:stretch/>
        </p:blipFill>
        <p:spPr>
          <a:xfrm>
            <a:off x="4939374" y="2057400"/>
            <a:ext cx="3812600" cy="2291874"/>
          </a:xfrm>
          <a:prstGeom prst="rect">
            <a:avLst/>
          </a:prstGeom>
          <a:noFill/>
          <a:ln>
            <a:noFill/>
          </a:ln>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556"/>
        <p:cNvGrpSpPr/>
        <p:nvPr/>
      </p:nvGrpSpPr>
      <p:grpSpPr>
        <a:xfrm>
          <a:off x="0" y="0"/>
          <a:ext cx="0" cy="0"/>
          <a:chOff x="0" y="0"/>
          <a:chExt cx="0" cy="0"/>
        </a:xfrm>
      </p:grpSpPr>
      <p:sp>
        <p:nvSpPr>
          <p:cNvPr id="557" name="Shape 557"/>
          <p:cNvSpPr txBox="1">
            <a:spLocks noGrp="1"/>
          </p:cNvSpPr>
          <p:nvPr>
            <p:ph type="body" idx="1"/>
          </p:nvPr>
        </p:nvSpPr>
        <p:spPr>
          <a:xfrm>
            <a:off x="136150" y="807575"/>
            <a:ext cx="4134000" cy="4220400"/>
          </a:xfrm>
          <a:prstGeom prst="rect">
            <a:avLst/>
          </a:prstGeom>
        </p:spPr>
        <p:txBody>
          <a:bodyPr lIns="91425" tIns="91425" rIns="91425" bIns="91425" anchor="ctr" anchorCtr="0">
            <a:noAutofit/>
          </a:bodyPr>
          <a:lstStyle/>
          <a:p>
            <a:pPr marL="457200" lvl="0" indent="-228600" rtl="0">
              <a:lnSpc>
                <a:spcPct val="115000"/>
              </a:lnSpc>
              <a:spcBef>
                <a:spcPts val="150"/>
              </a:spcBef>
              <a:spcAft>
                <a:spcPts val="1000"/>
              </a:spcAft>
              <a:buClr>
                <a:srgbClr val="666666"/>
              </a:buClr>
              <a:buChar char="➔"/>
            </a:pPr>
            <a:r>
              <a:rPr lang="en-GB" dirty="0" err="1">
                <a:solidFill>
                  <a:srgbClr val="666666"/>
                </a:solidFill>
                <a:latin typeface="Economica"/>
                <a:ea typeface="Economica"/>
                <a:cs typeface="Economica"/>
                <a:sym typeface="Economica"/>
              </a:rPr>
              <a:t>Coller</a:t>
            </a:r>
            <a:r>
              <a:rPr lang="en-GB" dirty="0">
                <a:solidFill>
                  <a:srgbClr val="666666"/>
                </a:solidFill>
                <a:latin typeface="Economica"/>
                <a:ea typeface="Economica"/>
                <a:cs typeface="Economica"/>
                <a:sym typeface="Economica"/>
              </a:rPr>
              <a:t> un </a:t>
            </a:r>
            <a:r>
              <a:rPr lang="en-GB" b="1" dirty="0">
                <a:solidFill>
                  <a:srgbClr val="B45F06"/>
                </a:solidFill>
                <a:latin typeface="Economica"/>
                <a:ea typeface="Economica"/>
                <a:cs typeface="Economica"/>
                <a:sym typeface="Economica"/>
              </a:rPr>
              <a:t>Stop Pub</a:t>
            </a:r>
            <a:r>
              <a:rPr lang="en-GB" dirty="0">
                <a:solidFill>
                  <a:srgbClr val="666666"/>
                </a:solidFill>
                <a:latin typeface="Economica"/>
                <a:ea typeface="Economica"/>
                <a:cs typeface="Economica"/>
                <a:sym typeface="Economica"/>
              </a:rPr>
              <a:t> sur</a:t>
            </a:r>
            <a:br>
              <a:rPr lang="en-GB" dirty="0">
                <a:solidFill>
                  <a:srgbClr val="666666"/>
                </a:solidFill>
                <a:latin typeface="Economica"/>
                <a:ea typeface="Economica"/>
                <a:cs typeface="Economica"/>
                <a:sym typeface="Economica"/>
              </a:rPr>
            </a:br>
            <a:r>
              <a:rPr lang="en-GB" dirty="0" err="1">
                <a:solidFill>
                  <a:srgbClr val="666666"/>
                </a:solidFill>
                <a:latin typeface="Economica"/>
                <a:ea typeface="Economica"/>
                <a:cs typeface="Economica"/>
                <a:sym typeface="Economica"/>
              </a:rPr>
              <a:t>sa</a:t>
            </a:r>
            <a:r>
              <a:rPr lang="en-GB" dirty="0">
                <a:solidFill>
                  <a:srgbClr val="666666"/>
                </a:solidFill>
                <a:latin typeface="Economica"/>
                <a:ea typeface="Economica"/>
                <a:cs typeface="Economica"/>
                <a:sym typeface="Economica"/>
              </a:rPr>
              <a:t> </a:t>
            </a:r>
            <a:r>
              <a:rPr lang="en-GB" dirty="0" err="1">
                <a:solidFill>
                  <a:srgbClr val="666666"/>
                </a:solidFill>
                <a:latin typeface="Economica"/>
                <a:ea typeface="Economica"/>
                <a:cs typeface="Economica"/>
                <a:sym typeface="Economica"/>
              </a:rPr>
              <a:t>boîte</a:t>
            </a:r>
            <a:r>
              <a:rPr lang="en-GB" dirty="0">
                <a:solidFill>
                  <a:srgbClr val="666666"/>
                </a:solidFill>
                <a:latin typeface="Economica"/>
                <a:ea typeface="Economica"/>
                <a:cs typeface="Economica"/>
                <a:sym typeface="Economica"/>
              </a:rPr>
              <a:t> aux </a:t>
            </a:r>
            <a:r>
              <a:rPr lang="en-GB" dirty="0" err="1">
                <a:solidFill>
                  <a:srgbClr val="666666"/>
                </a:solidFill>
                <a:latin typeface="Economica"/>
                <a:ea typeface="Economica"/>
                <a:cs typeface="Economica"/>
                <a:sym typeface="Economica"/>
              </a:rPr>
              <a:t>lettres</a:t>
            </a:r>
            <a:r>
              <a:rPr lang="en-GB" dirty="0">
                <a:solidFill>
                  <a:srgbClr val="666666"/>
                </a:solidFill>
                <a:latin typeface="Economica"/>
                <a:ea typeface="Economica"/>
                <a:cs typeface="Economica"/>
                <a:sym typeface="Economica"/>
              </a:rPr>
              <a:t>/Se </a:t>
            </a:r>
            <a:r>
              <a:rPr lang="en-GB" dirty="0" err="1">
                <a:solidFill>
                  <a:srgbClr val="666666"/>
                </a:solidFill>
                <a:latin typeface="Economica"/>
                <a:ea typeface="Economica"/>
                <a:cs typeface="Economica"/>
                <a:sym typeface="Economica"/>
              </a:rPr>
              <a:t>désabonner</a:t>
            </a:r>
            <a:endParaRPr lang="en-GB" dirty="0">
              <a:solidFill>
                <a:srgbClr val="666666"/>
              </a:solidFill>
              <a:latin typeface="Economica"/>
              <a:ea typeface="Economica"/>
              <a:cs typeface="Economica"/>
              <a:sym typeface="Economica"/>
            </a:endParaRPr>
          </a:p>
          <a:p>
            <a:pPr marL="457200" lvl="0" indent="-228600">
              <a:lnSpc>
                <a:spcPct val="115000"/>
              </a:lnSpc>
              <a:spcBef>
                <a:spcPts val="150"/>
              </a:spcBef>
              <a:spcAft>
                <a:spcPts val="1000"/>
              </a:spcAft>
              <a:buClr>
                <a:srgbClr val="666666"/>
              </a:buClr>
              <a:buChar char="➔"/>
            </a:pPr>
            <a:r>
              <a:rPr lang="en-GB" dirty="0">
                <a:solidFill>
                  <a:srgbClr val="666666"/>
                </a:solidFill>
                <a:latin typeface="Economica"/>
                <a:ea typeface="Economica"/>
                <a:cs typeface="Economica"/>
                <a:sym typeface="Economica"/>
              </a:rPr>
              <a:t>Changer de </a:t>
            </a:r>
            <a:r>
              <a:rPr lang="en-GB" dirty="0" err="1">
                <a:solidFill>
                  <a:srgbClr val="666666"/>
                </a:solidFill>
                <a:latin typeface="Economica"/>
                <a:ea typeface="Economica"/>
                <a:cs typeface="Economica"/>
                <a:sym typeface="Economica"/>
              </a:rPr>
              <a:t>fournisseur</a:t>
            </a:r>
            <a:r>
              <a:rPr lang="en-GB" dirty="0">
                <a:solidFill>
                  <a:srgbClr val="666666"/>
                </a:solidFill>
                <a:latin typeface="Economica"/>
                <a:ea typeface="Economica"/>
                <a:cs typeface="Economica"/>
                <a:sym typeface="Economica"/>
              </a:rPr>
              <a:t> </a:t>
            </a:r>
            <a:r>
              <a:rPr lang="en-GB" dirty="0" err="1">
                <a:solidFill>
                  <a:srgbClr val="666666"/>
                </a:solidFill>
                <a:latin typeface="Economica"/>
                <a:ea typeface="Economica"/>
                <a:cs typeface="Economica"/>
                <a:sym typeface="Economica"/>
              </a:rPr>
              <a:t>d’</a:t>
            </a:r>
            <a:r>
              <a:rPr lang="en-GB" b="1" dirty="0" err="1">
                <a:solidFill>
                  <a:srgbClr val="B45F06"/>
                </a:solidFill>
                <a:latin typeface="Economica"/>
                <a:ea typeface="Economica"/>
                <a:cs typeface="Economica"/>
                <a:sym typeface="Economica"/>
              </a:rPr>
              <a:t>électricité</a:t>
            </a:r>
            <a:endParaRPr lang="en-GB" b="1" dirty="0">
              <a:solidFill>
                <a:srgbClr val="B45F06"/>
              </a:solidFill>
              <a:latin typeface="Economica"/>
              <a:ea typeface="Economica"/>
              <a:cs typeface="Economica"/>
              <a:sym typeface="Economica"/>
            </a:endParaRPr>
          </a:p>
          <a:p>
            <a:pPr marL="457200" lvl="0" indent="-228600" rtl="0">
              <a:lnSpc>
                <a:spcPct val="115000"/>
              </a:lnSpc>
              <a:spcBef>
                <a:spcPts val="150"/>
              </a:spcBef>
              <a:spcAft>
                <a:spcPts val="1000"/>
              </a:spcAft>
              <a:buClr>
                <a:srgbClr val="666666"/>
              </a:buClr>
              <a:buChar char="➔"/>
            </a:pPr>
            <a:r>
              <a:rPr lang="en-GB" dirty="0">
                <a:solidFill>
                  <a:srgbClr val="666666"/>
                </a:solidFill>
                <a:latin typeface="Economica"/>
                <a:ea typeface="Economica"/>
                <a:cs typeface="Economica"/>
                <a:sym typeface="Economica"/>
              </a:rPr>
              <a:t>Faire le ménage </a:t>
            </a:r>
            <a:r>
              <a:rPr lang="en-GB" dirty="0" err="1">
                <a:solidFill>
                  <a:srgbClr val="666666"/>
                </a:solidFill>
                <a:latin typeface="Economica"/>
                <a:ea typeface="Economica"/>
                <a:cs typeface="Economica"/>
                <a:sym typeface="Economica"/>
              </a:rPr>
              <a:t>dans</a:t>
            </a:r>
            <a:r>
              <a:rPr lang="en-GB" dirty="0">
                <a:solidFill>
                  <a:srgbClr val="666666"/>
                </a:solidFill>
                <a:latin typeface="Economica"/>
                <a:ea typeface="Economica"/>
                <a:cs typeface="Economica"/>
                <a:sym typeface="Economica"/>
              </a:rPr>
              <a:t> </a:t>
            </a:r>
            <a:r>
              <a:rPr lang="en-GB" dirty="0" err="1">
                <a:solidFill>
                  <a:srgbClr val="666666"/>
                </a:solidFill>
                <a:latin typeface="Economica"/>
                <a:ea typeface="Economica"/>
                <a:cs typeface="Economica"/>
                <a:sym typeface="Economica"/>
              </a:rPr>
              <a:t>ses</a:t>
            </a:r>
            <a:r>
              <a:rPr lang="en-GB" dirty="0">
                <a:solidFill>
                  <a:srgbClr val="666666"/>
                </a:solidFill>
                <a:latin typeface="Economica"/>
                <a:ea typeface="Economica"/>
                <a:cs typeface="Economica"/>
                <a:sym typeface="Economica"/>
              </a:rPr>
              <a:t> </a:t>
            </a:r>
            <a:r>
              <a:rPr lang="en-GB" b="1" dirty="0">
                <a:solidFill>
                  <a:srgbClr val="B45F06"/>
                </a:solidFill>
                <a:latin typeface="Economica"/>
                <a:ea typeface="Economica"/>
                <a:cs typeface="Economica"/>
                <a:sym typeface="Economica"/>
              </a:rPr>
              <a:t>mails</a:t>
            </a:r>
          </a:p>
          <a:p>
            <a:pPr marL="457200" lvl="0" indent="-228600" rtl="0">
              <a:lnSpc>
                <a:spcPct val="115000"/>
              </a:lnSpc>
              <a:spcBef>
                <a:spcPts val="150"/>
              </a:spcBef>
              <a:spcAft>
                <a:spcPts val="1000"/>
              </a:spcAft>
              <a:buClr>
                <a:srgbClr val="666666"/>
              </a:buClr>
              <a:buChar char="➔"/>
            </a:pPr>
            <a:r>
              <a:rPr lang="en-GB" dirty="0">
                <a:solidFill>
                  <a:srgbClr val="666666"/>
                </a:solidFill>
                <a:latin typeface="Economica"/>
                <a:ea typeface="Economica"/>
                <a:cs typeface="Economica"/>
                <a:sym typeface="Economica"/>
              </a:rPr>
              <a:t>Changer de </a:t>
            </a:r>
            <a:r>
              <a:rPr lang="en-GB" b="1" dirty="0" err="1">
                <a:solidFill>
                  <a:srgbClr val="B45F06"/>
                </a:solidFill>
                <a:latin typeface="Economica"/>
                <a:ea typeface="Economica"/>
                <a:cs typeface="Economica"/>
                <a:sym typeface="Economica"/>
              </a:rPr>
              <a:t>moteur</a:t>
            </a:r>
            <a:r>
              <a:rPr lang="en-GB" b="1" dirty="0">
                <a:solidFill>
                  <a:srgbClr val="B45F06"/>
                </a:solidFill>
                <a:latin typeface="Economica"/>
                <a:ea typeface="Economica"/>
                <a:cs typeface="Economica"/>
                <a:sym typeface="Economica"/>
              </a:rPr>
              <a:t> de </a:t>
            </a:r>
            <a:r>
              <a:rPr lang="en-GB" b="1" dirty="0" err="1">
                <a:solidFill>
                  <a:srgbClr val="B45F06"/>
                </a:solidFill>
                <a:latin typeface="Economica"/>
                <a:ea typeface="Economica"/>
                <a:cs typeface="Economica"/>
                <a:sym typeface="Economica"/>
              </a:rPr>
              <a:t>recherche</a:t>
            </a:r>
            <a:r>
              <a:rPr lang="en-GB" dirty="0">
                <a:solidFill>
                  <a:srgbClr val="666666"/>
                </a:solidFill>
                <a:latin typeface="Economica"/>
                <a:ea typeface="Economica"/>
                <a:cs typeface="Economica"/>
                <a:sym typeface="Economica"/>
              </a:rPr>
              <a:t/>
            </a:r>
            <a:br>
              <a:rPr lang="en-GB" dirty="0">
                <a:solidFill>
                  <a:srgbClr val="666666"/>
                </a:solidFill>
                <a:latin typeface="Economica"/>
                <a:ea typeface="Economica"/>
                <a:cs typeface="Economica"/>
                <a:sym typeface="Economica"/>
              </a:rPr>
            </a:br>
            <a:r>
              <a:rPr lang="en-GB" dirty="0">
                <a:solidFill>
                  <a:srgbClr val="666666"/>
                </a:solidFill>
                <a:latin typeface="Economica"/>
                <a:ea typeface="Economica"/>
                <a:cs typeface="Economica"/>
                <a:sym typeface="Economica"/>
              </a:rPr>
              <a:t>(</a:t>
            </a:r>
            <a:r>
              <a:rPr lang="en-GB" dirty="0" err="1">
                <a:solidFill>
                  <a:srgbClr val="666666"/>
                </a:solidFill>
                <a:latin typeface="Economica"/>
                <a:ea typeface="Economica"/>
                <a:cs typeface="Economica"/>
                <a:sym typeface="Economica"/>
              </a:rPr>
              <a:t>Lilo</a:t>
            </a:r>
            <a:r>
              <a:rPr lang="en-GB" dirty="0">
                <a:solidFill>
                  <a:srgbClr val="666666"/>
                </a:solidFill>
                <a:latin typeface="Economica"/>
                <a:ea typeface="Economica"/>
                <a:cs typeface="Economica"/>
                <a:sym typeface="Economica"/>
              </a:rPr>
              <a:t>, </a:t>
            </a:r>
            <a:r>
              <a:rPr lang="en-GB" dirty="0" err="1">
                <a:solidFill>
                  <a:srgbClr val="666666"/>
                </a:solidFill>
                <a:latin typeface="Economica"/>
                <a:ea typeface="Economica"/>
                <a:cs typeface="Economica"/>
                <a:sym typeface="Economica"/>
              </a:rPr>
              <a:t>Ecosia</a:t>
            </a:r>
            <a:r>
              <a:rPr lang="en-GB" dirty="0">
                <a:solidFill>
                  <a:srgbClr val="666666"/>
                </a:solidFill>
                <a:latin typeface="Economica"/>
                <a:ea typeface="Economica"/>
                <a:cs typeface="Economica"/>
                <a:sym typeface="Economica"/>
              </a:rPr>
              <a:t>)</a:t>
            </a:r>
          </a:p>
          <a:p>
            <a:pPr marL="457200" lvl="0" indent="-228600" rtl="0">
              <a:lnSpc>
                <a:spcPct val="115000"/>
              </a:lnSpc>
              <a:spcBef>
                <a:spcPts val="150"/>
              </a:spcBef>
              <a:spcAft>
                <a:spcPts val="1000"/>
              </a:spcAft>
              <a:buClr>
                <a:srgbClr val="666666"/>
              </a:buClr>
              <a:buChar char="➔"/>
            </a:pPr>
            <a:r>
              <a:rPr lang="en-GB" dirty="0">
                <a:solidFill>
                  <a:srgbClr val="666666"/>
                </a:solidFill>
                <a:latin typeface="Economica"/>
                <a:ea typeface="Economica"/>
                <a:cs typeface="Economica"/>
                <a:sym typeface="Economica"/>
              </a:rPr>
              <a:t>Faire du </a:t>
            </a:r>
            <a:r>
              <a:rPr lang="en-GB" b="1" dirty="0" err="1">
                <a:solidFill>
                  <a:srgbClr val="B45F06"/>
                </a:solidFill>
                <a:latin typeface="Economica"/>
                <a:ea typeface="Economica"/>
                <a:cs typeface="Economica"/>
                <a:sym typeface="Economica"/>
              </a:rPr>
              <a:t>covoiturage</a:t>
            </a:r>
            <a:endParaRPr lang="en-GB" b="1" dirty="0">
              <a:solidFill>
                <a:srgbClr val="B45F06"/>
              </a:solidFill>
              <a:latin typeface="Economica"/>
              <a:ea typeface="Economica"/>
              <a:cs typeface="Economica"/>
              <a:sym typeface="Economica"/>
            </a:endParaRPr>
          </a:p>
          <a:p>
            <a:pPr marL="457200" lvl="0" indent="-228600" rtl="0">
              <a:spcBef>
                <a:spcPts val="0"/>
              </a:spcBef>
              <a:spcAft>
                <a:spcPts val="1000"/>
              </a:spcAft>
              <a:buClr>
                <a:srgbClr val="666666"/>
              </a:buClr>
              <a:buChar char="➔"/>
            </a:pPr>
            <a:r>
              <a:rPr lang="en-GB" dirty="0" err="1">
                <a:solidFill>
                  <a:srgbClr val="666666"/>
                </a:solidFill>
                <a:latin typeface="Economica"/>
                <a:ea typeface="Economica"/>
                <a:cs typeface="Economica"/>
                <a:sym typeface="Economica"/>
              </a:rPr>
              <a:t>Privilégier</a:t>
            </a:r>
            <a:r>
              <a:rPr lang="en-GB" dirty="0">
                <a:solidFill>
                  <a:srgbClr val="666666"/>
                </a:solidFill>
                <a:latin typeface="Economica"/>
                <a:ea typeface="Economica"/>
                <a:cs typeface="Economica"/>
                <a:sym typeface="Economica"/>
              </a:rPr>
              <a:t> les </a:t>
            </a:r>
            <a:r>
              <a:rPr lang="en-GB" b="1" dirty="0">
                <a:solidFill>
                  <a:srgbClr val="B45F06"/>
                </a:solidFill>
                <a:latin typeface="Economica"/>
                <a:ea typeface="Economica"/>
                <a:cs typeface="Economica"/>
                <a:sym typeface="Economica"/>
              </a:rPr>
              <a:t>transports </a:t>
            </a:r>
            <a:r>
              <a:rPr lang="en-GB" b="1" dirty="0" err="1">
                <a:solidFill>
                  <a:srgbClr val="B45F06"/>
                </a:solidFill>
                <a:latin typeface="Economica"/>
                <a:ea typeface="Economica"/>
                <a:cs typeface="Economica"/>
                <a:sym typeface="Economica"/>
              </a:rPr>
              <a:t>en</a:t>
            </a:r>
            <a:r>
              <a:rPr lang="en-GB" b="1" dirty="0">
                <a:solidFill>
                  <a:srgbClr val="B45F06"/>
                </a:solidFill>
                <a:latin typeface="Economica"/>
                <a:ea typeface="Economica"/>
                <a:cs typeface="Economica"/>
                <a:sym typeface="Economica"/>
              </a:rPr>
              <a:t> </a:t>
            </a:r>
            <a:r>
              <a:rPr lang="en-GB" b="1" dirty="0" err="1">
                <a:solidFill>
                  <a:srgbClr val="B45F06"/>
                </a:solidFill>
                <a:latin typeface="Economica"/>
                <a:ea typeface="Economica"/>
                <a:cs typeface="Economica"/>
                <a:sym typeface="Economica"/>
              </a:rPr>
              <a:t>commun</a:t>
            </a:r>
            <a:r>
              <a:rPr lang="en-GB" dirty="0">
                <a:solidFill>
                  <a:srgbClr val="666666"/>
                </a:solidFill>
                <a:latin typeface="Economica"/>
                <a:ea typeface="Economica"/>
                <a:cs typeface="Economica"/>
                <a:sym typeface="Economica"/>
              </a:rPr>
              <a:t>,</a:t>
            </a:r>
            <a:br>
              <a:rPr lang="en-GB" dirty="0">
                <a:solidFill>
                  <a:srgbClr val="666666"/>
                </a:solidFill>
                <a:latin typeface="Economica"/>
                <a:ea typeface="Economica"/>
                <a:cs typeface="Economica"/>
                <a:sym typeface="Economica"/>
              </a:rPr>
            </a:br>
            <a:r>
              <a:rPr lang="en-GB" dirty="0">
                <a:solidFill>
                  <a:srgbClr val="666666"/>
                </a:solidFill>
                <a:latin typeface="Economica"/>
                <a:ea typeface="Economica"/>
                <a:cs typeface="Economica"/>
                <a:sym typeface="Economica"/>
              </a:rPr>
              <a:t>le </a:t>
            </a:r>
            <a:r>
              <a:rPr lang="en-GB" dirty="0" err="1">
                <a:solidFill>
                  <a:srgbClr val="666666"/>
                </a:solidFill>
                <a:latin typeface="Economica"/>
                <a:ea typeface="Economica"/>
                <a:cs typeface="Economica"/>
                <a:sym typeface="Economica"/>
              </a:rPr>
              <a:t>vélo</a:t>
            </a:r>
            <a:r>
              <a:rPr lang="en-GB" dirty="0">
                <a:solidFill>
                  <a:srgbClr val="666666"/>
                </a:solidFill>
                <a:latin typeface="Economica"/>
                <a:ea typeface="Economica"/>
                <a:cs typeface="Economica"/>
                <a:sym typeface="Economica"/>
              </a:rPr>
              <a:t>, la </a:t>
            </a:r>
            <a:r>
              <a:rPr lang="en-GB" dirty="0" err="1">
                <a:solidFill>
                  <a:srgbClr val="666666"/>
                </a:solidFill>
                <a:latin typeface="Economica"/>
                <a:ea typeface="Economica"/>
                <a:cs typeface="Economica"/>
                <a:sym typeface="Economica"/>
              </a:rPr>
              <a:t>marche</a:t>
            </a:r>
            <a:endParaRPr lang="en-GB" dirty="0">
              <a:solidFill>
                <a:srgbClr val="666666"/>
              </a:solidFill>
              <a:latin typeface="Economica"/>
              <a:ea typeface="Economica"/>
              <a:cs typeface="Economica"/>
              <a:sym typeface="Economica"/>
            </a:endParaRPr>
          </a:p>
        </p:txBody>
      </p:sp>
      <p:sp>
        <p:nvSpPr>
          <p:cNvPr id="558" name="Shape 558"/>
          <p:cNvSpPr txBox="1"/>
          <p:nvPr/>
        </p:nvSpPr>
        <p:spPr>
          <a:xfrm>
            <a:off x="4698300" y="807575"/>
            <a:ext cx="4134000" cy="4220400"/>
          </a:xfrm>
          <a:prstGeom prst="rect">
            <a:avLst/>
          </a:prstGeom>
          <a:noFill/>
          <a:ln>
            <a:noFill/>
          </a:ln>
        </p:spPr>
        <p:txBody>
          <a:bodyPr lIns="91425" tIns="91425" rIns="91425" bIns="91425" anchor="ctr" anchorCtr="0">
            <a:noAutofit/>
          </a:bodyPr>
          <a:lstStyle/>
          <a:p>
            <a:pPr marL="457200" lvl="0" indent="-342900" rtl="0">
              <a:lnSpc>
                <a:spcPct val="115000"/>
              </a:lnSpc>
              <a:spcBef>
                <a:spcPts val="0"/>
              </a:spcBef>
              <a:spcAft>
                <a:spcPts val="1000"/>
              </a:spcAft>
              <a:buClr>
                <a:srgbClr val="666666"/>
              </a:buClr>
              <a:buSzPct val="100000"/>
              <a:buFont typeface="Open Sans"/>
              <a:buChar char="➔"/>
            </a:pPr>
            <a:r>
              <a:rPr lang="en-GB" sz="1800">
                <a:solidFill>
                  <a:srgbClr val="666666"/>
                </a:solidFill>
                <a:latin typeface="Economica"/>
                <a:ea typeface="Economica"/>
                <a:cs typeface="Economica"/>
                <a:sym typeface="Economica"/>
              </a:rPr>
              <a:t>Acheter d’</a:t>
            </a:r>
            <a:r>
              <a:rPr lang="en-GB" sz="1800" b="1">
                <a:solidFill>
                  <a:srgbClr val="B45F06"/>
                </a:solidFill>
                <a:latin typeface="Economica"/>
                <a:ea typeface="Economica"/>
                <a:cs typeface="Economica"/>
                <a:sym typeface="Economica"/>
              </a:rPr>
              <a:t>occasion</a:t>
            </a:r>
            <a:r>
              <a:rPr lang="en-GB" sz="1800">
                <a:solidFill>
                  <a:srgbClr val="666666"/>
                </a:solidFill>
                <a:latin typeface="Economica"/>
                <a:ea typeface="Economica"/>
                <a:cs typeface="Economica"/>
                <a:sym typeface="Economica"/>
              </a:rPr>
              <a:t>, </a:t>
            </a:r>
            <a:r>
              <a:rPr lang="en-GB" sz="1800" b="1">
                <a:solidFill>
                  <a:srgbClr val="B45F06"/>
                </a:solidFill>
                <a:latin typeface="Economica"/>
                <a:ea typeface="Economica"/>
                <a:cs typeface="Economica"/>
                <a:sym typeface="Economica"/>
              </a:rPr>
              <a:t>réparer </a:t>
            </a:r>
            <a:r>
              <a:rPr lang="en-GB" sz="1800">
                <a:solidFill>
                  <a:srgbClr val="666666"/>
                </a:solidFill>
                <a:latin typeface="Economica"/>
                <a:ea typeface="Economica"/>
                <a:cs typeface="Economica"/>
                <a:sym typeface="Economica"/>
              </a:rPr>
              <a:t>au lieu d’acheter </a:t>
            </a:r>
          </a:p>
          <a:p>
            <a:pPr marL="457200" marR="0" lvl="0" indent="-342900" algn="l" rtl="0">
              <a:lnSpc>
                <a:spcPct val="115000"/>
              </a:lnSpc>
              <a:spcBef>
                <a:spcPts val="0"/>
              </a:spcBef>
              <a:spcAft>
                <a:spcPts val="1000"/>
              </a:spcAft>
              <a:buClr>
                <a:srgbClr val="666666"/>
              </a:buClr>
              <a:buSzPct val="100000"/>
              <a:buFont typeface="Open Sans"/>
              <a:buChar char="➔"/>
            </a:pPr>
            <a:r>
              <a:rPr lang="en-GB" sz="1800">
                <a:solidFill>
                  <a:srgbClr val="666666"/>
                </a:solidFill>
                <a:latin typeface="Economica"/>
                <a:ea typeface="Economica"/>
                <a:cs typeface="Economica"/>
                <a:sym typeface="Economica"/>
              </a:rPr>
              <a:t>Faire ses propres </a:t>
            </a:r>
            <a:r>
              <a:rPr lang="en-GB" sz="1800" b="1">
                <a:solidFill>
                  <a:srgbClr val="B45F06"/>
                </a:solidFill>
                <a:latin typeface="Economica"/>
                <a:ea typeface="Economica"/>
                <a:cs typeface="Economica"/>
                <a:sym typeface="Economica"/>
              </a:rPr>
              <a:t>cosmétiques</a:t>
            </a:r>
          </a:p>
          <a:p>
            <a:pPr marL="457200" lvl="0" indent="-342900" rtl="0">
              <a:lnSpc>
                <a:spcPct val="115000"/>
              </a:lnSpc>
              <a:spcBef>
                <a:spcPts val="0"/>
              </a:spcBef>
              <a:spcAft>
                <a:spcPts val="1000"/>
              </a:spcAft>
              <a:buClr>
                <a:srgbClr val="666666"/>
              </a:buClr>
              <a:buSzPct val="100000"/>
              <a:buFont typeface="Open Sans"/>
              <a:buChar char="➔"/>
            </a:pPr>
            <a:r>
              <a:rPr lang="en-GB" sz="1800">
                <a:solidFill>
                  <a:srgbClr val="666666"/>
                </a:solidFill>
                <a:latin typeface="Economica"/>
                <a:ea typeface="Economica"/>
                <a:cs typeface="Economica"/>
                <a:sym typeface="Economica"/>
              </a:rPr>
              <a:t>Faire attention à la composition</a:t>
            </a:r>
            <a:br>
              <a:rPr lang="en-GB" sz="1800">
                <a:solidFill>
                  <a:srgbClr val="666666"/>
                </a:solidFill>
                <a:latin typeface="Economica"/>
                <a:ea typeface="Economica"/>
                <a:cs typeface="Economica"/>
                <a:sym typeface="Economica"/>
              </a:rPr>
            </a:br>
            <a:r>
              <a:rPr lang="en-GB" sz="1800">
                <a:solidFill>
                  <a:srgbClr val="666666"/>
                </a:solidFill>
                <a:latin typeface="Economica"/>
                <a:ea typeface="Economica"/>
                <a:cs typeface="Economica"/>
                <a:sym typeface="Economica"/>
              </a:rPr>
              <a:t>Et la provenance de ses </a:t>
            </a:r>
            <a:r>
              <a:rPr lang="en-GB" sz="1800" b="1">
                <a:solidFill>
                  <a:srgbClr val="B45F06"/>
                </a:solidFill>
                <a:latin typeface="Economica"/>
                <a:ea typeface="Economica"/>
                <a:cs typeface="Economica"/>
                <a:sym typeface="Economica"/>
              </a:rPr>
              <a:t>vêtements</a:t>
            </a:r>
          </a:p>
          <a:p>
            <a:pPr marL="457200" lvl="0" indent="-342900" rtl="0">
              <a:lnSpc>
                <a:spcPct val="115000"/>
              </a:lnSpc>
              <a:spcBef>
                <a:spcPts val="0"/>
              </a:spcBef>
              <a:spcAft>
                <a:spcPts val="1000"/>
              </a:spcAft>
              <a:buClr>
                <a:srgbClr val="666666"/>
              </a:buClr>
              <a:buSzPct val="100000"/>
              <a:buFont typeface="Open Sans"/>
              <a:buChar char="➔"/>
            </a:pPr>
            <a:r>
              <a:rPr lang="en-GB" sz="1800">
                <a:solidFill>
                  <a:srgbClr val="666666"/>
                </a:solidFill>
                <a:latin typeface="Economica"/>
                <a:ea typeface="Economica"/>
                <a:cs typeface="Economica"/>
                <a:sym typeface="Economica"/>
              </a:rPr>
              <a:t>Choisir ses produits bancaires d’</a:t>
            </a:r>
            <a:r>
              <a:rPr lang="en-GB" sz="1800" b="1">
                <a:solidFill>
                  <a:srgbClr val="B45F06"/>
                </a:solidFill>
                <a:latin typeface="Economica"/>
                <a:ea typeface="Economica"/>
                <a:cs typeface="Economica"/>
                <a:sym typeface="Economica"/>
              </a:rPr>
              <a:t>épargne</a:t>
            </a:r>
          </a:p>
          <a:p>
            <a:pPr marL="457200" lvl="0" indent="-342900" rtl="0">
              <a:lnSpc>
                <a:spcPct val="115000"/>
              </a:lnSpc>
              <a:spcBef>
                <a:spcPts val="0"/>
              </a:spcBef>
              <a:spcAft>
                <a:spcPts val="1000"/>
              </a:spcAft>
              <a:buClr>
                <a:srgbClr val="666666"/>
              </a:buClr>
              <a:buSzPct val="100000"/>
              <a:buFont typeface="Open Sans"/>
              <a:buChar char="➔"/>
            </a:pPr>
            <a:r>
              <a:rPr lang="en-GB" sz="1800">
                <a:solidFill>
                  <a:srgbClr val="666666"/>
                </a:solidFill>
                <a:latin typeface="Economica"/>
                <a:ea typeface="Economica"/>
                <a:cs typeface="Economica"/>
                <a:sym typeface="Economica"/>
              </a:rPr>
              <a:t>Prendre une carte à la </a:t>
            </a:r>
            <a:r>
              <a:rPr lang="en-GB" sz="1800" b="1">
                <a:solidFill>
                  <a:srgbClr val="B45F06"/>
                </a:solidFill>
                <a:latin typeface="Economica"/>
                <a:ea typeface="Economica"/>
                <a:cs typeface="Economica"/>
                <a:sym typeface="Economica"/>
              </a:rPr>
              <a:t>bibliothèque</a:t>
            </a:r>
            <a:r>
              <a:rPr lang="en-GB" sz="1800">
                <a:solidFill>
                  <a:srgbClr val="666666"/>
                </a:solidFill>
                <a:latin typeface="Economica"/>
                <a:ea typeface="Economica"/>
                <a:cs typeface="Economica"/>
                <a:sym typeface="Economica"/>
              </a:rPr>
              <a:t>/acheter des livres numériques/utiliser les boîtes à livre</a:t>
            </a:r>
          </a:p>
        </p:txBody>
      </p:sp>
      <p:sp>
        <p:nvSpPr>
          <p:cNvPr id="559" name="Shape 559"/>
          <p:cNvSpPr txBox="1">
            <a:spLocks noGrp="1"/>
          </p:cNvSpPr>
          <p:nvPr>
            <p:ph type="title"/>
          </p:nvPr>
        </p:nvSpPr>
        <p:spPr>
          <a:xfrm>
            <a:off x="0" y="0"/>
            <a:ext cx="9144000" cy="740400"/>
          </a:xfrm>
          <a:prstGeom prst="rect">
            <a:avLst/>
          </a:prstGeom>
          <a:noFill/>
          <a:ln>
            <a:noFill/>
          </a:ln>
        </p:spPr>
        <p:txBody>
          <a:bodyPr lIns="91425" tIns="91425" rIns="91425" bIns="91425" anchor="b" anchorCtr="0">
            <a:noAutofit/>
          </a:bodyPr>
          <a:lstStyle/>
          <a:p>
            <a:pPr lvl="0" rtl="0">
              <a:spcBef>
                <a:spcPts val="0"/>
              </a:spcBef>
              <a:buNone/>
            </a:pPr>
            <a:r>
              <a:rPr lang="en-GB" sz="3000">
                <a:solidFill>
                  <a:schemeClr val="lt2"/>
                </a:solidFill>
              </a:rPr>
              <a:t>Aller plus loin</a:t>
            </a:r>
          </a:p>
        </p:txBody>
      </p:sp>
      <p:cxnSp>
        <p:nvCxnSpPr>
          <p:cNvPr id="560" name="Shape 560"/>
          <p:cNvCxnSpPr/>
          <p:nvPr/>
        </p:nvCxnSpPr>
        <p:spPr>
          <a:xfrm>
            <a:off x="0" y="684025"/>
            <a:ext cx="9152700" cy="0"/>
          </a:xfrm>
          <a:prstGeom prst="straightConnector1">
            <a:avLst/>
          </a:prstGeom>
          <a:noFill/>
          <a:ln w="9525" cap="flat" cmpd="sng">
            <a:solidFill>
              <a:schemeClr val="lt2"/>
            </a:solidFill>
            <a:prstDash val="solid"/>
            <a:round/>
            <a:headEnd type="none" w="lg" len="lg"/>
            <a:tailEnd type="none" w="lg" len="lg"/>
          </a:ln>
        </p:spPr>
      </p:cxn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564"/>
        <p:cNvGrpSpPr/>
        <p:nvPr/>
      </p:nvGrpSpPr>
      <p:grpSpPr>
        <a:xfrm>
          <a:off x="0" y="0"/>
          <a:ext cx="0" cy="0"/>
          <a:chOff x="0" y="0"/>
          <a:chExt cx="0" cy="0"/>
        </a:xfrm>
      </p:grpSpPr>
      <p:sp>
        <p:nvSpPr>
          <p:cNvPr id="566" name="Shape 566"/>
          <p:cNvSpPr txBox="1">
            <a:spLocks noGrp="1"/>
          </p:cNvSpPr>
          <p:nvPr>
            <p:ph type="title"/>
          </p:nvPr>
        </p:nvSpPr>
        <p:spPr>
          <a:xfrm>
            <a:off x="0" y="0"/>
            <a:ext cx="9144000" cy="740400"/>
          </a:xfrm>
          <a:prstGeom prst="rect">
            <a:avLst/>
          </a:prstGeom>
          <a:noFill/>
          <a:ln>
            <a:noFill/>
          </a:ln>
        </p:spPr>
        <p:txBody>
          <a:bodyPr lIns="91425" tIns="91425" rIns="91425" bIns="91425" anchor="b" anchorCtr="0">
            <a:noAutofit/>
          </a:bodyPr>
          <a:lstStyle/>
          <a:p>
            <a:pPr lvl="0" rtl="0">
              <a:spcBef>
                <a:spcPts val="0"/>
              </a:spcBef>
              <a:buNone/>
            </a:pPr>
            <a:r>
              <a:rPr lang="en-GB" sz="3000" dirty="0">
                <a:solidFill>
                  <a:schemeClr val="lt2"/>
                </a:solidFill>
              </a:rPr>
              <a:t>Les </a:t>
            </a:r>
            <a:r>
              <a:rPr lang="en-GB" sz="3000" dirty="0" err="1">
                <a:solidFill>
                  <a:schemeClr val="lt2"/>
                </a:solidFill>
              </a:rPr>
              <a:t>bonnes</a:t>
            </a:r>
            <a:r>
              <a:rPr lang="en-GB" sz="3000" dirty="0">
                <a:solidFill>
                  <a:schemeClr val="lt2"/>
                </a:solidFill>
              </a:rPr>
              <a:t> </a:t>
            </a:r>
            <a:r>
              <a:rPr lang="en-GB" sz="3000" dirty="0" err="1" smtClean="0">
                <a:solidFill>
                  <a:schemeClr val="lt2"/>
                </a:solidFill>
              </a:rPr>
              <a:t>adresses</a:t>
            </a:r>
            <a:r>
              <a:rPr lang="en-GB" sz="3000" dirty="0" smtClean="0">
                <a:solidFill>
                  <a:schemeClr val="lt2"/>
                </a:solidFill>
              </a:rPr>
              <a:t> </a:t>
            </a:r>
            <a:r>
              <a:rPr lang="en-GB" sz="3000" dirty="0" err="1" smtClean="0">
                <a:solidFill>
                  <a:schemeClr val="lt2"/>
                </a:solidFill>
              </a:rPr>
              <a:t>dans</a:t>
            </a:r>
            <a:r>
              <a:rPr lang="en-GB" sz="3000" dirty="0" smtClean="0">
                <a:solidFill>
                  <a:schemeClr val="lt2"/>
                </a:solidFill>
              </a:rPr>
              <a:t> les environs de Château-Renault</a:t>
            </a:r>
            <a:endParaRPr lang="en-GB" sz="3000" dirty="0">
              <a:solidFill>
                <a:schemeClr val="lt2"/>
              </a:solidFill>
            </a:endParaRPr>
          </a:p>
        </p:txBody>
      </p:sp>
      <p:cxnSp>
        <p:nvCxnSpPr>
          <p:cNvPr id="567" name="Shape 567"/>
          <p:cNvCxnSpPr/>
          <p:nvPr/>
        </p:nvCxnSpPr>
        <p:spPr>
          <a:xfrm>
            <a:off x="0" y="684025"/>
            <a:ext cx="9152700" cy="0"/>
          </a:xfrm>
          <a:prstGeom prst="straightConnector1">
            <a:avLst/>
          </a:prstGeom>
          <a:noFill/>
          <a:ln w="9525" cap="flat" cmpd="sng">
            <a:solidFill>
              <a:schemeClr val="lt2"/>
            </a:solidFill>
            <a:prstDash val="solid"/>
            <a:round/>
            <a:headEnd type="none" w="lg" len="lg"/>
            <a:tailEnd type="none" w="lg" len="lg"/>
          </a:ln>
        </p:spPr>
      </p:cxnSp>
      <p:pic>
        <p:nvPicPr>
          <p:cNvPr id="5" name="Image 4"/>
          <p:cNvPicPr/>
          <p:nvPr/>
        </p:nvPicPr>
        <p:blipFill>
          <a:blip r:embed="rId3" cstate="print">
            <a:extLst>
              <a:ext uri="{28A0092B-C50C-407E-A947-70E740481C1C}">
                <a14:useLocalDpi xmlns:a14="http://schemas.microsoft.com/office/drawing/2010/main" val="0"/>
              </a:ext>
            </a:extLst>
          </a:blip>
          <a:stretch>
            <a:fillRect/>
          </a:stretch>
        </p:blipFill>
        <p:spPr>
          <a:xfrm rot="5400000">
            <a:off x="26839" y="1572295"/>
            <a:ext cx="1912000" cy="1606654"/>
          </a:xfrm>
          <a:prstGeom prst="rect">
            <a:avLst/>
          </a:prstGeom>
        </p:spPr>
      </p:pic>
      <p:sp>
        <p:nvSpPr>
          <p:cNvPr id="2" name="Rectangle 1"/>
          <p:cNvSpPr/>
          <p:nvPr/>
        </p:nvSpPr>
        <p:spPr>
          <a:xfrm>
            <a:off x="179636" y="3349184"/>
            <a:ext cx="1606530" cy="307777"/>
          </a:xfrm>
          <a:prstGeom prst="rect">
            <a:avLst/>
          </a:prstGeom>
        </p:spPr>
        <p:txBody>
          <a:bodyPr wrap="none">
            <a:spAutoFit/>
          </a:bodyPr>
          <a:lstStyle/>
          <a:p>
            <a:pPr marL="457200" lvl="0" indent="-323850">
              <a:buSzPct val="100000"/>
              <a:buFont typeface="Economica"/>
            </a:pPr>
            <a:r>
              <a:rPr lang="en-GB" b="1" dirty="0" smtClean="0">
                <a:latin typeface="Economica"/>
                <a:ea typeface="Economica"/>
                <a:cs typeface="Economica"/>
                <a:sym typeface="Economica"/>
              </a:rPr>
              <a:t>CC du </a:t>
            </a:r>
            <a:r>
              <a:rPr lang="en-GB" b="1" dirty="0" err="1" smtClean="0">
                <a:latin typeface="Economica"/>
                <a:ea typeface="Economica"/>
                <a:cs typeface="Economica"/>
                <a:sym typeface="Economica"/>
              </a:rPr>
              <a:t>Castelrenaudais</a:t>
            </a:r>
            <a:endParaRPr lang="en-GB" b="1" dirty="0">
              <a:latin typeface="Economica"/>
              <a:ea typeface="Economica"/>
              <a:cs typeface="Economica"/>
              <a:sym typeface="Economica"/>
            </a:endParaRPr>
          </a:p>
        </p:txBody>
      </p:sp>
      <p:sp>
        <p:nvSpPr>
          <p:cNvPr id="3" name="Rectangle 2"/>
          <p:cNvSpPr/>
          <p:nvPr/>
        </p:nvSpPr>
        <p:spPr>
          <a:xfrm>
            <a:off x="251520" y="3656961"/>
            <a:ext cx="1728192" cy="307777"/>
          </a:xfrm>
          <a:prstGeom prst="rect">
            <a:avLst/>
          </a:prstGeom>
        </p:spPr>
        <p:txBody>
          <a:bodyPr wrap="square">
            <a:spAutoFit/>
          </a:bodyPr>
          <a:lstStyle/>
          <a:p>
            <a:pPr marL="285750" indent="-285750">
              <a:buFont typeface="Wingdings"/>
              <a:buChar char="à"/>
            </a:pPr>
            <a:r>
              <a:rPr lang="en-GB" dirty="0" err="1" smtClean="0">
                <a:solidFill>
                  <a:srgbClr val="666666"/>
                </a:solidFill>
                <a:latin typeface="Economica"/>
                <a:ea typeface="Economica"/>
                <a:cs typeface="Economica"/>
                <a:sym typeface="Economica"/>
              </a:rPr>
              <a:t>Coller</a:t>
            </a:r>
            <a:r>
              <a:rPr lang="en-GB" dirty="0" smtClean="0">
                <a:solidFill>
                  <a:srgbClr val="666666"/>
                </a:solidFill>
                <a:latin typeface="Economica"/>
                <a:ea typeface="Economica"/>
                <a:cs typeface="Economica"/>
                <a:sym typeface="Economica"/>
              </a:rPr>
              <a:t> </a:t>
            </a:r>
            <a:r>
              <a:rPr lang="en-GB" dirty="0">
                <a:solidFill>
                  <a:srgbClr val="666666"/>
                </a:solidFill>
                <a:latin typeface="Economica"/>
                <a:ea typeface="Economica"/>
                <a:cs typeface="Economica"/>
                <a:sym typeface="Economica"/>
              </a:rPr>
              <a:t>un </a:t>
            </a:r>
            <a:r>
              <a:rPr lang="en-GB" b="1" dirty="0">
                <a:solidFill>
                  <a:srgbClr val="B45F06"/>
                </a:solidFill>
                <a:latin typeface="Economica"/>
                <a:ea typeface="Economica"/>
                <a:cs typeface="Economica"/>
                <a:sym typeface="Economica"/>
              </a:rPr>
              <a:t>Stop </a:t>
            </a:r>
            <a:r>
              <a:rPr lang="en-GB" b="1" dirty="0" smtClean="0">
                <a:solidFill>
                  <a:srgbClr val="B45F06"/>
                </a:solidFill>
                <a:latin typeface="Economica"/>
                <a:ea typeface="Economica"/>
                <a:cs typeface="Economica"/>
                <a:sym typeface="Economica"/>
              </a:rPr>
              <a:t>Pub</a:t>
            </a:r>
            <a:endParaRPr lang="en-GB" dirty="0" smtClean="0">
              <a:solidFill>
                <a:srgbClr val="666666"/>
              </a:solidFill>
              <a:latin typeface="Economica"/>
              <a:ea typeface="Economica"/>
              <a:cs typeface="Economica"/>
              <a:sym typeface="Economica"/>
            </a:endParaRPr>
          </a:p>
        </p:txBody>
      </p:sp>
      <p:pic>
        <p:nvPicPr>
          <p:cNvPr id="9" name="Image 8"/>
          <p:cNvPicPr/>
          <p:nvPr/>
        </p:nvPicPr>
        <p:blipFill>
          <a:blip r:embed="rId4" cstate="print">
            <a:extLst>
              <a:ext uri="{28A0092B-C50C-407E-A947-70E740481C1C}">
                <a14:useLocalDpi xmlns:a14="http://schemas.microsoft.com/office/drawing/2010/main" val="0"/>
              </a:ext>
            </a:extLst>
          </a:blip>
          <a:stretch>
            <a:fillRect/>
          </a:stretch>
        </p:blipFill>
        <p:spPr>
          <a:xfrm>
            <a:off x="2123728" y="1458994"/>
            <a:ext cx="2088232" cy="1833255"/>
          </a:xfrm>
          <a:prstGeom prst="rect">
            <a:avLst/>
          </a:prstGeom>
        </p:spPr>
      </p:pic>
      <p:sp>
        <p:nvSpPr>
          <p:cNvPr id="10" name="Rectangle 9"/>
          <p:cNvSpPr/>
          <p:nvPr/>
        </p:nvSpPr>
        <p:spPr>
          <a:xfrm>
            <a:off x="2179159" y="3344093"/>
            <a:ext cx="1960793" cy="307777"/>
          </a:xfrm>
          <a:prstGeom prst="rect">
            <a:avLst/>
          </a:prstGeom>
        </p:spPr>
        <p:txBody>
          <a:bodyPr wrap="none">
            <a:spAutoFit/>
          </a:bodyPr>
          <a:lstStyle/>
          <a:p>
            <a:pPr marL="457200" lvl="0" indent="-323850">
              <a:buSzPct val="100000"/>
              <a:buFont typeface="Economica"/>
            </a:pPr>
            <a:r>
              <a:rPr lang="en-GB" b="1" dirty="0" smtClean="0">
                <a:latin typeface="Economica"/>
                <a:ea typeface="Economica"/>
                <a:cs typeface="Economica"/>
                <a:sym typeface="Economica"/>
              </a:rPr>
              <a:t>Sun fruit à Château-Renault</a:t>
            </a:r>
            <a:endParaRPr lang="en-GB" b="1" dirty="0">
              <a:latin typeface="Economica"/>
              <a:ea typeface="Economica"/>
              <a:cs typeface="Economica"/>
              <a:sym typeface="Economica"/>
            </a:endParaRPr>
          </a:p>
        </p:txBody>
      </p:sp>
      <p:sp>
        <p:nvSpPr>
          <p:cNvPr id="11" name="Rectangle 10"/>
          <p:cNvSpPr/>
          <p:nvPr/>
        </p:nvSpPr>
        <p:spPr>
          <a:xfrm>
            <a:off x="2200024" y="3658842"/>
            <a:ext cx="2011935" cy="307777"/>
          </a:xfrm>
          <a:prstGeom prst="rect">
            <a:avLst/>
          </a:prstGeom>
        </p:spPr>
        <p:txBody>
          <a:bodyPr wrap="square">
            <a:spAutoFit/>
          </a:bodyPr>
          <a:lstStyle/>
          <a:p>
            <a:pPr marL="285750" indent="-285750">
              <a:buFont typeface="Wingdings"/>
              <a:buChar char="à"/>
            </a:pPr>
            <a:r>
              <a:rPr lang="en-GB" dirty="0" smtClean="0">
                <a:solidFill>
                  <a:srgbClr val="666666"/>
                </a:solidFill>
                <a:latin typeface="Economica"/>
                <a:ea typeface="Economica"/>
                <a:cs typeface="Economica"/>
                <a:sym typeface="Economica"/>
              </a:rPr>
              <a:t>Faire </a:t>
            </a:r>
            <a:r>
              <a:rPr lang="en-GB" dirty="0" err="1" smtClean="0">
                <a:solidFill>
                  <a:srgbClr val="666666"/>
                </a:solidFill>
                <a:latin typeface="Economica"/>
                <a:ea typeface="Economica"/>
                <a:cs typeface="Economica"/>
                <a:sym typeface="Economica"/>
              </a:rPr>
              <a:t>ses</a:t>
            </a:r>
            <a:r>
              <a:rPr lang="en-GB" dirty="0" smtClean="0">
                <a:solidFill>
                  <a:srgbClr val="666666"/>
                </a:solidFill>
                <a:latin typeface="Economica"/>
                <a:ea typeface="Economica"/>
                <a:cs typeface="Economica"/>
                <a:sym typeface="Economica"/>
              </a:rPr>
              <a:t> courses </a:t>
            </a:r>
            <a:r>
              <a:rPr lang="en-GB" b="1" dirty="0" err="1" smtClean="0">
                <a:solidFill>
                  <a:srgbClr val="FF0000"/>
                </a:solidFill>
                <a:latin typeface="Economica"/>
                <a:ea typeface="Economica"/>
                <a:cs typeface="Economica"/>
                <a:sym typeface="Economica"/>
              </a:rPr>
              <a:t>en</a:t>
            </a:r>
            <a:r>
              <a:rPr lang="en-GB" b="1" dirty="0" smtClean="0">
                <a:solidFill>
                  <a:srgbClr val="FF0000"/>
                </a:solidFill>
                <a:latin typeface="Economica"/>
                <a:ea typeface="Economica"/>
                <a:cs typeface="Economica"/>
                <a:sym typeface="Economica"/>
              </a:rPr>
              <a:t> </a:t>
            </a:r>
            <a:r>
              <a:rPr lang="en-GB" b="1" dirty="0" err="1" smtClean="0">
                <a:solidFill>
                  <a:srgbClr val="FF0000"/>
                </a:solidFill>
                <a:latin typeface="Economica"/>
                <a:ea typeface="Economica"/>
                <a:cs typeface="Economica"/>
                <a:sym typeface="Economica"/>
              </a:rPr>
              <a:t>vrac</a:t>
            </a:r>
            <a:endParaRPr lang="fr-FR" b="1" dirty="0">
              <a:solidFill>
                <a:srgbClr val="FF0000"/>
              </a:solidFill>
            </a:endParaRPr>
          </a:p>
        </p:txBody>
      </p:sp>
      <p:sp>
        <p:nvSpPr>
          <p:cNvPr id="4" name="Rectangle 3"/>
          <p:cNvSpPr/>
          <p:nvPr/>
        </p:nvSpPr>
        <p:spPr>
          <a:xfrm>
            <a:off x="1619672" y="4011910"/>
            <a:ext cx="3096344" cy="523220"/>
          </a:xfrm>
          <a:prstGeom prst="rect">
            <a:avLst/>
          </a:prstGeom>
        </p:spPr>
        <p:txBody>
          <a:bodyPr wrap="square">
            <a:spAutoFit/>
          </a:bodyPr>
          <a:lstStyle/>
          <a:p>
            <a:pPr marL="457200" lvl="0" indent="-323850">
              <a:buSzPct val="100000"/>
              <a:buFont typeface="Economica"/>
            </a:pPr>
            <a:r>
              <a:rPr lang="fr-FR" b="1" dirty="0" smtClean="0">
                <a:latin typeface="Economica"/>
                <a:ea typeface="Economica"/>
                <a:cs typeface="Economica"/>
                <a:sym typeface="Economica"/>
              </a:rPr>
              <a:t>+ Minoterie </a:t>
            </a:r>
            <a:r>
              <a:rPr lang="fr-FR" b="1" dirty="0" err="1">
                <a:latin typeface="Economica"/>
                <a:ea typeface="Economica"/>
                <a:cs typeface="Economica"/>
                <a:sym typeface="Economica"/>
              </a:rPr>
              <a:t>Raimbert</a:t>
            </a:r>
            <a:r>
              <a:rPr lang="fr-FR" b="1" dirty="0">
                <a:latin typeface="Economica"/>
                <a:ea typeface="Economica"/>
                <a:cs typeface="Economica"/>
                <a:sym typeface="Economica"/>
              </a:rPr>
              <a:t> </a:t>
            </a:r>
            <a:r>
              <a:rPr lang="fr-FR" dirty="0" smtClean="0">
                <a:latin typeface="Economica"/>
                <a:ea typeface="Economica"/>
                <a:cs typeface="Economica"/>
                <a:sym typeface="Economica"/>
              </a:rPr>
              <a:t>(</a:t>
            </a:r>
            <a:r>
              <a:rPr lang="fr-FR" dirty="0" err="1" smtClean="0">
                <a:latin typeface="Economica"/>
                <a:ea typeface="Economica"/>
                <a:cs typeface="Economica"/>
                <a:sym typeface="Economica"/>
              </a:rPr>
              <a:t>Auzoueur</a:t>
            </a:r>
            <a:r>
              <a:rPr lang="fr-FR" dirty="0" smtClean="0">
                <a:latin typeface="Economica"/>
                <a:ea typeface="Economica"/>
                <a:cs typeface="Economica"/>
                <a:sym typeface="Economica"/>
              </a:rPr>
              <a:t> </a:t>
            </a:r>
            <a:r>
              <a:rPr lang="fr-FR" dirty="0">
                <a:latin typeface="Economica"/>
                <a:ea typeface="Economica"/>
                <a:cs typeface="Economica"/>
                <a:sym typeface="Economica"/>
              </a:rPr>
              <a:t>en </a:t>
            </a:r>
            <a:r>
              <a:rPr lang="fr-FR" dirty="0" smtClean="0">
                <a:latin typeface="Economica"/>
                <a:ea typeface="Economica"/>
                <a:cs typeface="Economica"/>
                <a:sym typeface="Economica"/>
              </a:rPr>
              <a:t>Touraine)</a:t>
            </a:r>
            <a:endParaRPr lang="fr-FR" dirty="0">
              <a:latin typeface="Economica"/>
              <a:ea typeface="Economica"/>
              <a:cs typeface="Economica"/>
              <a:sym typeface="Economica"/>
            </a:endParaRPr>
          </a:p>
          <a:p>
            <a:pPr marL="457200" lvl="0" indent="-323850">
              <a:buSzPct val="100000"/>
              <a:buFont typeface="Economica"/>
            </a:pPr>
            <a:r>
              <a:rPr lang="fr-FR" b="1" dirty="0" smtClean="0">
                <a:latin typeface="Economica"/>
                <a:ea typeface="Economica"/>
                <a:cs typeface="Economica"/>
                <a:sym typeface="Economica"/>
              </a:rPr>
              <a:t>+ Les </a:t>
            </a:r>
            <a:r>
              <a:rPr lang="fr-FR" b="1" dirty="0">
                <a:latin typeface="Economica"/>
                <a:ea typeface="Economica"/>
                <a:cs typeface="Economica"/>
                <a:sym typeface="Economica"/>
              </a:rPr>
              <a:t>jardins de contrat</a:t>
            </a:r>
            <a:r>
              <a:rPr lang="fr-FR" dirty="0">
                <a:latin typeface="Economica"/>
                <a:ea typeface="Economica"/>
                <a:cs typeface="Economica"/>
                <a:sym typeface="Economica"/>
              </a:rPr>
              <a:t> </a:t>
            </a:r>
            <a:r>
              <a:rPr lang="fr-FR" dirty="0" smtClean="0">
                <a:latin typeface="Economica"/>
                <a:ea typeface="Economica"/>
                <a:cs typeface="Economica"/>
                <a:sym typeface="Economica"/>
              </a:rPr>
              <a:t>(Montreuil </a:t>
            </a:r>
            <a:r>
              <a:rPr lang="fr-FR" dirty="0">
                <a:latin typeface="Economica"/>
                <a:ea typeface="Economica"/>
                <a:cs typeface="Economica"/>
                <a:sym typeface="Economica"/>
              </a:rPr>
              <a:t>en </a:t>
            </a:r>
            <a:r>
              <a:rPr lang="fr-FR" dirty="0" smtClean="0">
                <a:latin typeface="Economica"/>
                <a:ea typeface="Economica"/>
                <a:cs typeface="Economica"/>
                <a:sym typeface="Economica"/>
              </a:rPr>
              <a:t>Touraine)</a:t>
            </a:r>
            <a:endParaRPr lang="fr-FR" dirty="0">
              <a:latin typeface="Economica"/>
              <a:ea typeface="Economica"/>
              <a:cs typeface="Economica"/>
              <a:sym typeface="Economica"/>
            </a:endParaRPr>
          </a:p>
        </p:txBody>
      </p:sp>
      <p:sp>
        <p:nvSpPr>
          <p:cNvPr id="7" name="Rectangle 6"/>
          <p:cNvSpPr/>
          <p:nvPr/>
        </p:nvSpPr>
        <p:spPr>
          <a:xfrm>
            <a:off x="619598" y="987574"/>
            <a:ext cx="726481" cy="307777"/>
          </a:xfrm>
          <a:prstGeom prst="rect">
            <a:avLst/>
          </a:prstGeom>
        </p:spPr>
        <p:txBody>
          <a:bodyPr wrap="none">
            <a:spAutoFit/>
          </a:bodyPr>
          <a:lstStyle/>
          <a:p>
            <a:pPr lvl="0" algn="ctr"/>
            <a:r>
              <a:rPr lang="en-GB" b="1" dirty="0" smtClean="0">
                <a:solidFill>
                  <a:schemeClr val="lt2"/>
                </a:solidFill>
                <a:latin typeface="Kaushan Script"/>
                <a:ea typeface="Kaushan Script"/>
                <a:cs typeface="Kaushan Script"/>
                <a:sym typeface="Kaushan Script"/>
              </a:rPr>
              <a:t>Refuser</a:t>
            </a:r>
            <a:endParaRPr lang="en-GB" b="1" dirty="0">
              <a:solidFill>
                <a:schemeClr val="lt2"/>
              </a:solidFill>
              <a:latin typeface="Kaushan Script"/>
              <a:ea typeface="Kaushan Script"/>
              <a:cs typeface="Kaushan Script"/>
              <a:sym typeface="Kaushan Script"/>
            </a:endParaRPr>
          </a:p>
        </p:txBody>
      </p:sp>
      <p:sp>
        <p:nvSpPr>
          <p:cNvPr id="14" name="Rectangle 13"/>
          <p:cNvSpPr/>
          <p:nvPr/>
        </p:nvSpPr>
        <p:spPr>
          <a:xfrm>
            <a:off x="2845412" y="987574"/>
            <a:ext cx="723275" cy="307777"/>
          </a:xfrm>
          <a:prstGeom prst="rect">
            <a:avLst/>
          </a:prstGeom>
        </p:spPr>
        <p:txBody>
          <a:bodyPr wrap="none">
            <a:spAutoFit/>
          </a:bodyPr>
          <a:lstStyle/>
          <a:p>
            <a:pPr lvl="0" algn="ctr"/>
            <a:r>
              <a:rPr lang="en-GB" b="1" dirty="0" err="1" smtClean="0">
                <a:solidFill>
                  <a:schemeClr val="lt2"/>
                </a:solidFill>
                <a:latin typeface="Kaushan Script"/>
                <a:ea typeface="Kaushan Script"/>
                <a:cs typeface="Kaushan Script"/>
                <a:sym typeface="Kaushan Script"/>
              </a:rPr>
              <a:t>Réduire</a:t>
            </a:r>
            <a:endParaRPr lang="en-GB" b="1" dirty="0">
              <a:solidFill>
                <a:schemeClr val="lt2"/>
              </a:solidFill>
              <a:latin typeface="Kaushan Script"/>
              <a:ea typeface="Kaushan Script"/>
              <a:cs typeface="Kaushan Script"/>
              <a:sym typeface="Kaushan Script"/>
            </a:endParaRPr>
          </a:p>
        </p:txBody>
      </p:sp>
      <p:pic>
        <p:nvPicPr>
          <p:cNvPr id="15" name="Image 14"/>
          <p:cNvPicPr/>
          <p:nvPr/>
        </p:nvPicPr>
        <p:blipFill rotWithShape="1">
          <a:blip r:embed="rId5" cstate="print">
            <a:extLst>
              <a:ext uri="{28A0092B-C50C-407E-A947-70E740481C1C}">
                <a14:useLocalDpi xmlns:a14="http://schemas.microsoft.com/office/drawing/2010/main" val="0"/>
              </a:ext>
            </a:extLst>
          </a:blip>
          <a:srcRect l="30105" t="26348" r="53861" b="43026"/>
          <a:stretch/>
        </p:blipFill>
        <p:spPr bwMode="auto">
          <a:xfrm>
            <a:off x="4529197" y="1516079"/>
            <a:ext cx="1249288" cy="1767414"/>
          </a:xfrm>
          <a:prstGeom prst="rect">
            <a:avLst/>
          </a:prstGeom>
          <a:ln>
            <a:noFill/>
          </a:ln>
          <a:extLst>
            <a:ext uri="{53640926-AAD7-44D8-BBD7-CCE9431645EC}">
              <a14:shadowObscured xmlns:a14="http://schemas.microsoft.com/office/drawing/2010/main"/>
            </a:ext>
          </a:extLst>
        </p:spPr>
      </p:pic>
      <p:sp>
        <p:nvSpPr>
          <p:cNvPr id="16" name="Rectangle 15"/>
          <p:cNvSpPr/>
          <p:nvPr/>
        </p:nvSpPr>
        <p:spPr>
          <a:xfrm>
            <a:off x="4726993" y="987574"/>
            <a:ext cx="853119" cy="307777"/>
          </a:xfrm>
          <a:prstGeom prst="rect">
            <a:avLst/>
          </a:prstGeom>
        </p:spPr>
        <p:txBody>
          <a:bodyPr wrap="none">
            <a:spAutoFit/>
          </a:bodyPr>
          <a:lstStyle/>
          <a:p>
            <a:pPr lvl="0" algn="ctr"/>
            <a:r>
              <a:rPr lang="en-GB" b="1" dirty="0" err="1" smtClean="0">
                <a:solidFill>
                  <a:schemeClr val="lt2"/>
                </a:solidFill>
                <a:latin typeface="Kaushan Script"/>
                <a:ea typeface="Kaushan Script"/>
                <a:cs typeface="Kaushan Script"/>
                <a:sym typeface="Kaushan Script"/>
              </a:rPr>
              <a:t>Réutiliser</a:t>
            </a:r>
            <a:endParaRPr lang="en-GB" b="1" dirty="0">
              <a:solidFill>
                <a:schemeClr val="lt2"/>
              </a:solidFill>
              <a:latin typeface="Kaushan Script"/>
              <a:ea typeface="Kaushan Script"/>
              <a:cs typeface="Kaushan Script"/>
              <a:sym typeface="Kaushan Script"/>
            </a:endParaRPr>
          </a:p>
        </p:txBody>
      </p:sp>
      <p:sp>
        <p:nvSpPr>
          <p:cNvPr id="17" name="Rectangle 16"/>
          <p:cNvSpPr/>
          <p:nvPr/>
        </p:nvSpPr>
        <p:spPr>
          <a:xfrm>
            <a:off x="4176147" y="3324929"/>
            <a:ext cx="1980029" cy="307777"/>
          </a:xfrm>
          <a:prstGeom prst="rect">
            <a:avLst/>
          </a:prstGeom>
        </p:spPr>
        <p:txBody>
          <a:bodyPr wrap="none">
            <a:spAutoFit/>
          </a:bodyPr>
          <a:lstStyle/>
          <a:p>
            <a:pPr marL="457200" lvl="0" indent="-323850">
              <a:buSzPct val="100000"/>
              <a:buFont typeface="Economica"/>
            </a:pPr>
            <a:r>
              <a:rPr lang="en-GB" b="1" dirty="0" err="1" smtClean="0">
                <a:latin typeface="Economica"/>
                <a:ea typeface="Economica"/>
                <a:cs typeface="Economica"/>
                <a:sym typeface="Economica"/>
              </a:rPr>
              <a:t>Médiathèque</a:t>
            </a:r>
            <a:r>
              <a:rPr lang="en-GB" b="1" dirty="0" smtClean="0">
                <a:latin typeface="Economica"/>
                <a:ea typeface="Economica"/>
                <a:cs typeface="Economica"/>
                <a:sym typeface="Economica"/>
              </a:rPr>
              <a:t> de </a:t>
            </a:r>
            <a:r>
              <a:rPr lang="en-GB" b="1" dirty="0" err="1" smtClean="0">
                <a:latin typeface="Economica"/>
                <a:ea typeface="Economica"/>
                <a:cs typeface="Economica"/>
                <a:sym typeface="Economica"/>
              </a:rPr>
              <a:t>Vauchevrier</a:t>
            </a:r>
            <a:endParaRPr lang="en-GB" b="1" dirty="0">
              <a:latin typeface="Economica"/>
              <a:ea typeface="Economica"/>
              <a:cs typeface="Economica"/>
              <a:sym typeface="Economica"/>
            </a:endParaRPr>
          </a:p>
        </p:txBody>
      </p:sp>
      <p:sp>
        <p:nvSpPr>
          <p:cNvPr id="18" name="Rectangle 17"/>
          <p:cNvSpPr/>
          <p:nvPr/>
        </p:nvSpPr>
        <p:spPr>
          <a:xfrm>
            <a:off x="4313217" y="3639678"/>
            <a:ext cx="2230917" cy="307777"/>
          </a:xfrm>
          <a:prstGeom prst="rect">
            <a:avLst/>
          </a:prstGeom>
        </p:spPr>
        <p:txBody>
          <a:bodyPr wrap="square">
            <a:spAutoFit/>
          </a:bodyPr>
          <a:lstStyle/>
          <a:p>
            <a:pPr marL="285750" indent="-285750">
              <a:buFont typeface="Wingdings"/>
              <a:buChar char="à"/>
            </a:pPr>
            <a:r>
              <a:rPr lang="en-GB" b="1" dirty="0" err="1" smtClean="0">
                <a:solidFill>
                  <a:srgbClr val="FF0000"/>
                </a:solidFill>
                <a:latin typeface="Economica"/>
                <a:ea typeface="Economica"/>
                <a:cs typeface="Economica"/>
                <a:sym typeface="Economica"/>
              </a:rPr>
              <a:t>Emprunter</a:t>
            </a:r>
            <a:r>
              <a:rPr lang="en-GB" dirty="0" smtClean="0">
                <a:solidFill>
                  <a:srgbClr val="666666"/>
                </a:solidFill>
                <a:latin typeface="Economica"/>
                <a:ea typeface="Economica"/>
                <a:cs typeface="Economica"/>
                <a:sym typeface="Economica"/>
              </a:rPr>
              <a:t> au lieu </a:t>
            </a:r>
            <a:r>
              <a:rPr lang="en-GB" dirty="0" err="1" smtClean="0">
                <a:solidFill>
                  <a:srgbClr val="666666"/>
                </a:solidFill>
                <a:latin typeface="Economica"/>
                <a:ea typeface="Economica"/>
                <a:cs typeface="Economica"/>
                <a:sym typeface="Economica"/>
              </a:rPr>
              <a:t>d’acheter</a:t>
            </a:r>
            <a:endParaRPr lang="fr-FR" b="1" dirty="0">
              <a:solidFill>
                <a:srgbClr val="FF0000"/>
              </a:solidFill>
            </a:endParaRPr>
          </a:p>
        </p:txBody>
      </p:sp>
      <p:sp>
        <p:nvSpPr>
          <p:cNvPr id="19" name="Rectangle 18"/>
          <p:cNvSpPr/>
          <p:nvPr/>
        </p:nvSpPr>
        <p:spPr>
          <a:xfrm>
            <a:off x="4527778" y="4119631"/>
            <a:ext cx="3096344" cy="523220"/>
          </a:xfrm>
          <a:prstGeom prst="rect">
            <a:avLst/>
          </a:prstGeom>
        </p:spPr>
        <p:txBody>
          <a:bodyPr wrap="square">
            <a:spAutoFit/>
          </a:bodyPr>
          <a:lstStyle/>
          <a:p>
            <a:pPr marL="457200" lvl="0" indent="-323850">
              <a:buSzPct val="100000"/>
              <a:buFont typeface="Economica"/>
            </a:pPr>
            <a:r>
              <a:rPr lang="fr-FR" b="1" dirty="0" smtClean="0">
                <a:latin typeface="Economica"/>
                <a:ea typeface="Economica"/>
                <a:cs typeface="Economica"/>
                <a:sym typeface="Economica"/>
              </a:rPr>
              <a:t>+ Boîte à Livres</a:t>
            </a:r>
            <a:r>
              <a:rPr lang="fr-FR" dirty="0" smtClean="0">
                <a:latin typeface="Economica"/>
                <a:ea typeface="Economica"/>
                <a:cs typeface="Economica"/>
                <a:sym typeface="Economica"/>
              </a:rPr>
              <a:t> (Château-Renault)</a:t>
            </a:r>
          </a:p>
          <a:p>
            <a:pPr marL="457200" lvl="0" indent="-323850">
              <a:buSzPct val="100000"/>
              <a:buFont typeface="Economica"/>
            </a:pPr>
            <a:r>
              <a:rPr lang="fr-FR" dirty="0" smtClean="0">
                <a:latin typeface="Economica"/>
                <a:ea typeface="Economica"/>
                <a:cs typeface="Economica"/>
                <a:sym typeface="Economica"/>
              </a:rPr>
              <a:t>+</a:t>
            </a:r>
            <a:r>
              <a:rPr lang="fr-FR" b="1" dirty="0" smtClean="0">
                <a:latin typeface="Economica"/>
                <a:ea typeface="Economica"/>
                <a:cs typeface="Economica"/>
                <a:sym typeface="Economica"/>
              </a:rPr>
              <a:t> Emmaüs</a:t>
            </a:r>
            <a:r>
              <a:rPr lang="fr-FR" dirty="0" smtClean="0">
                <a:latin typeface="Economica"/>
                <a:ea typeface="Economica"/>
                <a:cs typeface="Economica"/>
                <a:sym typeface="Economica"/>
              </a:rPr>
              <a:t> (</a:t>
            </a:r>
            <a:r>
              <a:rPr lang="fr-FR" dirty="0" err="1" smtClean="0">
                <a:latin typeface="Economica"/>
                <a:ea typeface="Economica"/>
                <a:cs typeface="Economica"/>
                <a:sym typeface="Economica"/>
              </a:rPr>
              <a:t>Auzouer</a:t>
            </a:r>
            <a:r>
              <a:rPr lang="fr-FR" dirty="0" smtClean="0">
                <a:latin typeface="Economica"/>
                <a:ea typeface="Economica"/>
                <a:cs typeface="Economica"/>
                <a:sym typeface="Economica"/>
              </a:rPr>
              <a:t>-en-Touraine)</a:t>
            </a:r>
            <a:endParaRPr lang="fr-FR" dirty="0">
              <a:latin typeface="Economica"/>
              <a:ea typeface="Economica"/>
              <a:cs typeface="Economica"/>
              <a:sym typeface="Economica"/>
            </a:endParaRPr>
          </a:p>
        </p:txBody>
      </p:sp>
      <p:pic>
        <p:nvPicPr>
          <p:cNvPr id="12" name="Image 11"/>
          <p:cNvPicPr>
            <a:picLocks noChangeAspect="1"/>
          </p:cNvPicPr>
          <p:nvPr/>
        </p:nvPicPr>
        <p:blipFill rotWithShape="1">
          <a:blip r:embed="rId6">
            <a:extLst>
              <a:ext uri="{28A0092B-C50C-407E-A947-70E740481C1C}">
                <a14:useLocalDpi xmlns:a14="http://schemas.microsoft.com/office/drawing/2010/main" val="0"/>
              </a:ext>
            </a:extLst>
          </a:blip>
          <a:srcRect l="55215" t="32118" r="18462" b="28883"/>
          <a:stretch/>
        </p:blipFill>
        <p:spPr>
          <a:xfrm>
            <a:off x="7020272" y="1539321"/>
            <a:ext cx="1569721" cy="1744172"/>
          </a:xfrm>
          <a:prstGeom prst="rect">
            <a:avLst/>
          </a:prstGeom>
        </p:spPr>
      </p:pic>
      <p:sp>
        <p:nvSpPr>
          <p:cNvPr id="22" name="Rectangle 21"/>
          <p:cNvSpPr/>
          <p:nvPr/>
        </p:nvSpPr>
        <p:spPr>
          <a:xfrm>
            <a:off x="7378593" y="997248"/>
            <a:ext cx="793807" cy="307777"/>
          </a:xfrm>
          <a:prstGeom prst="rect">
            <a:avLst/>
          </a:prstGeom>
        </p:spPr>
        <p:txBody>
          <a:bodyPr wrap="none">
            <a:spAutoFit/>
          </a:bodyPr>
          <a:lstStyle/>
          <a:p>
            <a:pPr lvl="0" algn="ctr"/>
            <a:r>
              <a:rPr lang="en-GB" b="1" dirty="0" smtClean="0">
                <a:solidFill>
                  <a:schemeClr val="lt2"/>
                </a:solidFill>
                <a:latin typeface="Kaushan Script"/>
                <a:ea typeface="Kaushan Script"/>
                <a:cs typeface="Kaushan Script"/>
                <a:sym typeface="Kaushan Script"/>
              </a:rPr>
              <a:t>Recycler</a:t>
            </a:r>
            <a:endParaRPr lang="en-GB" b="1" dirty="0">
              <a:solidFill>
                <a:schemeClr val="lt2"/>
              </a:solidFill>
              <a:latin typeface="Kaushan Script"/>
              <a:ea typeface="Kaushan Script"/>
              <a:cs typeface="Kaushan Script"/>
              <a:sym typeface="Kaushan Script"/>
            </a:endParaRPr>
          </a:p>
        </p:txBody>
      </p:sp>
      <p:sp>
        <p:nvSpPr>
          <p:cNvPr id="23" name="Rectangle 22"/>
          <p:cNvSpPr/>
          <p:nvPr/>
        </p:nvSpPr>
        <p:spPr>
          <a:xfrm>
            <a:off x="6826307" y="3651870"/>
            <a:ext cx="2354205" cy="307777"/>
          </a:xfrm>
          <a:prstGeom prst="rect">
            <a:avLst/>
          </a:prstGeom>
        </p:spPr>
        <p:txBody>
          <a:bodyPr wrap="square">
            <a:spAutoFit/>
          </a:bodyPr>
          <a:lstStyle/>
          <a:p>
            <a:pPr marL="285750" indent="-285750">
              <a:buFont typeface="Wingdings"/>
              <a:buChar char="à"/>
            </a:pPr>
            <a:r>
              <a:rPr lang="en-GB" b="1" dirty="0" err="1" smtClean="0">
                <a:solidFill>
                  <a:srgbClr val="FF0000"/>
                </a:solidFill>
                <a:latin typeface="Economica"/>
                <a:ea typeface="Economica"/>
                <a:cs typeface="Economica"/>
                <a:sym typeface="Economica"/>
              </a:rPr>
              <a:t>Valoriser</a:t>
            </a:r>
            <a:r>
              <a:rPr lang="en-GB" dirty="0" smtClean="0">
                <a:solidFill>
                  <a:srgbClr val="666666"/>
                </a:solidFill>
                <a:latin typeface="Economica"/>
                <a:ea typeface="Economica"/>
                <a:cs typeface="Economica"/>
                <a:sym typeface="Economica"/>
              </a:rPr>
              <a:t> au lieu de </a:t>
            </a:r>
            <a:r>
              <a:rPr lang="en-GB" dirty="0" err="1" smtClean="0">
                <a:solidFill>
                  <a:srgbClr val="666666"/>
                </a:solidFill>
                <a:latin typeface="Economica"/>
                <a:ea typeface="Economica"/>
                <a:cs typeface="Economica"/>
                <a:sym typeface="Economica"/>
              </a:rPr>
              <a:t>jeter</a:t>
            </a:r>
            <a:endParaRPr lang="fr-FR" b="1" dirty="0">
              <a:solidFill>
                <a:srgbClr val="FF0000"/>
              </a:solidFill>
            </a:endParaRPr>
          </a:p>
        </p:txBody>
      </p:sp>
      <p:sp>
        <p:nvSpPr>
          <p:cNvPr id="24" name="Rectangle 23"/>
          <p:cNvSpPr/>
          <p:nvPr/>
        </p:nvSpPr>
        <p:spPr>
          <a:xfrm>
            <a:off x="6660232" y="4136762"/>
            <a:ext cx="3096344" cy="738664"/>
          </a:xfrm>
          <a:prstGeom prst="rect">
            <a:avLst/>
          </a:prstGeom>
        </p:spPr>
        <p:txBody>
          <a:bodyPr wrap="square">
            <a:spAutoFit/>
          </a:bodyPr>
          <a:lstStyle/>
          <a:p>
            <a:pPr marL="457200" lvl="0" indent="-323850">
              <a:buSzPct val="100000"/>
              <a:buFont typeface="Economica"/>
            </a:pPr>
            <a:r>
              <a:rPr lang="fr-FR" b="1" dirty="0" smtClean="0">
                <a:latin typeface="Economica"/>
                <a:ea typeface="Economica"/>
                <a:cs typeface="Economica"/>
                <a:sym typeface="Economica"/>
              </a:rPr>
              <a:t>+ Déchetterie </a:t>
            </a:r>
            <a:r>
              <a:rPr lang="fr-FR" b="1" dirty="0">
                <a:latin typeface="Economica"/>
                <a:ea typeface="Economica"/>
                <a:cs typeface="Economica"/>
                <a:sym typeface="Economica"/>
              </a:rPr>
              <a:t>de </a:t>
            </a:r>
            <a:r>
              <a:rPr lang="fr-FR" b="1" dirty="0" err="1">
                <a:latin typeface="Economica"/>
                <a:ea typeface="Economica"/>
                <a:cs typeface="Economica"/>
                <a:sym typeface="Economica"/>
              </a:rPr>
              <a:t>Neuillé</a:t>
            </a:r>
            <a:r>
              <a:rPr lang="fr-FR" b="1" dirty="0">
                <a:latin typeface="Economica"/>
                <a:ea typeface="Economica"/>
                <a:cs typeface="Economica"/>
                <a:sym typeface="Economica"/>
              </a:rPr>
              <a:t>-le-Lierre</a:t>
            </a:r>
            <a:r>
              <a:rPr lang="fr-FR" b="1" dirty="0" smtClean="0">
                <a:latin typeface="Economica"/>
                <a:ea typeface="Economica"/>
                <a:cs typeface="Economica"/>
                <a:sym typeface="Economica"/>
              </a:rPr>
              <a:t>,</a:t>
            </a:r>
          </a:p>
          <a:p>
            <a:pPr marL="457200" lvl="0" indent="-323850">
              <a:buSzPct val="100000"/>
              <a:buFont typeface="Economica"/>
            </a:pPr>
            <a:r>
              <a:rPr lang="fr-FR" b="1" dirty="0" smtClean="0">
                <a:latin typeface="Economica"/>
                <a:ea typeface="Economica"/>
                <a:cs typeface="Economica"/>
                <a:sym typeface="Economica"/>
              </a:rPr>
              <a:t>+ Déchetterie Les </a:t>
            </a:r>
            <a:r>
              <a:rPr lang="fr-FR" b="1" dirty="0" err="1" smtClean="0">
                <a:latin typeface="Economica"/>
                <a:ea typeface="Economica"/>
                <a:cs typeface="Economica"/>
                <a:sym typeface="Economica"/>
              </a:rPr>
              <a:t>Hermites</a:t>
            </a:r>
            <a:endParaRPr lang="fr-FR" dirty="0" smtClean="0">
              <a:latin typeface="Economica"/>
              <a:ea typeface="Economica"/>
              <a:cs typeface="Economica"/>
              <a:sym typeface="Economica"/>
            </a:endParaRPr>
          </a:p>
          <a:p>
            <a:pPr marL="457200" lvl="0" indent="-323850">
              <a:buSzPct val="100000"/>
              <a:buFont typeface="Economica"/>
            </a:pPr>
            <a:r>
              <a:rPr lang="fr-FR" dirty="0" smtClean="0">
                <a:latin typeface="Economica"/>
                <a:ea typeface="Economica"/>
                <a:cs typeface="Economica"/>
                <a:sym typeface="Economica"/>
              </a:rPr>
              <a:t>+</a:t>
            </a:r>
            <a:r>
              <a:rPr lang="fr-FR" b="1" dirty="0" smtClean="0">
                <a:latin typeface="Economica"/>
                <a:ea typeface="Economica"/>
                <a:cs typeface="Economica"/>
                <a:sym typeface="Economica"/>
              </a:rPr>
              <a:t> 10 bornes Le Relais</a:t>
            </a:r>
            <a:endParaRPr lang="fr-FR" dirty="0">
              <a:latin typeface="Economica"/>
              <a:ea typeface="Economica"/>
              <a:cs typeface="Economica"/>
              <a:sym typeface="Economica"/>
            </a:endParaRPr>
          </a:p>
        </p:txBody>
      </p:sp>
      <p:sp>
        <p:nvSpPr>
          <p:cNvPr id="25" name="Rectangle 24"/>
          <p:cNvSpPr/>
          <p:nvPr/>
        </p:nvSpPr>
        <p:spPr>
          <a:xfrm>
            <a:off x="6769656" y="3344093"/>
            <a:ext cx="2194832" cy="307777"/>
          </a:xfrm>
          <a:prstGeom prst="rect">
            <a:avLst/>
          </a:prstGeom>
        </p:spPr>
        <p:txBody>
          <a:bodyPr wrap="none">
            <a:spAutoFit/>
          </a:bodyPr>
          <a:lstStyle/>
          <a:p>
            <a:pPr marL="457200" indent="-323850">
              <a:buSzPct val="100000"/>
            </a:pPr>
            <a:r>
              <a:rPr lang="en-GB" b="1" dirty="0" err="1" smtClean="0">
                <a:latin typeface="Economica"/>
                <a:ea typeface="Economica"/>
                <a:cs typeface="Economica"/>
                <a:sym typeface="Economica"/>
              </a:rPr>
              <a:t>Déchetterie</a:t>
            </a:r>
            <a:r>
              <a:rPr lang="en-GB" b="1" dirty="0" smtClean="0">
                <a:latin typeface="Economica"/>
                <a:ea typeface="Economica"/>
                <a:cs typeface="Economica"/>
                <a:sym typeface="Economica"/>
              </a:rPr>
              <a:t> de Château-Renault</a:t>
            </a:r>
            <a:endParaRPr lang="en-GB" b="1" dirty="0">
              <a:latin typeface="Economica"/>
              <a:ea typeface="Economica"/>
              <a:cs typeface="Economica"/>
              <a:sym typeface="Economica"/>
            </a:endParaRPr>
          </a:p>
        </p:txBody>
      </p:sp>
    </p:spTree>
    <p:extLst>
      <p:ext uri="{BB962C8B-B14F-4D97-AF65-F5344CB8AC3E}">
        <p14:creationId xmlns:p14="http://schemas.microsoft.com/office/powerpoint/2010/main" val="14696467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space réservé du contenu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223629" y="79162"/>
            <a:ext cx="6649349" cy="4976864"/>
          </a:xfrm>
        </p:spPr>
      </p:pic>
    </p:spTree>
    <p:extLst>
      <p:ext uri="{BB962C8B-B14F-4D97-AF65-F5344CB8AC3E}">
        <p14:creationId xmlns:p14="http://schemas.microsoft.com/office/powerpoint/2010/main" val="184457417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564"/>
        <p:cNvGrpSpPr/>
        <p:nvPr/>
      </p:nvGrpSpPr>
      <p:grpSpPr>
        <a:xfrm>
          <a:off x="0" y="0"/>
          <a:ext cx="0" cy="0"/>
          <a:chOff x="0" y="0"/>
          <a:chExt cx="0" cy="0"/>
        </a:xfrm>
      </p:grpSpPr>
      <p:sp>
        <p:nvSpPr>
          <p:cNvPr id="566" name="Shape 566"/>
          <p:cNvSpPr txBox="1">
            <a:spLocks noGrp="1"/>
          </p:cNvSpPr>
          <p:nvPr>
            <p:ph type="title"/>
          </p:nvPr>
        </p:nvSpPr>
        <p:spPr>
          <a:xfrm>
            <a:off x="0" y="0"/>
            <a:ext cx="9144000" cy="740400"/>
          </a:xfrm>
          <a:prstGeom prst="rect">
            <a:avLst/>
          </a:prstGeom>
          <a:noFill/>
          <a:ln>
            <a:noFill/>
          </a:ln>
        </p:spPr>
        <p:txBody>
          <a:bodyPr lIns="91425" tIns="91425" rIns="91425" bIns="91425" anchor="b" anchorCtr="0">
            <a:noAutofit/>
          </a:bodyPr>
          <a:lstStyle/>
          <a:p>
            <a:pPr lvl="0" rtl="0">
              <a:spcBef>
                <a:spcPts val="0"/>
              </a:spcBef>
              <a:buNone/>
            </a:pPr>
            <a:r>
              <a:rPr lang="en-GB" sz="3000" dirty="0">
                <a:solidFill>
                  <a:schemeClr val="lt2"/>
                </a:solidFill>
              </a:rPr>
              <a:t>Les </a:t>
            </a:r>
            <a:r>
              <a:rPr lang="en-GB" sz="3000" dirty="0" err="1">
                <a:solidFill>
                  <a:schemeClr val="lt2"/>
                </a:solidFill>
              </a:rPr>
              <a:t>bonnes</a:t>
            </a:r>
            <a:r>
              <a:rPr lang="en-GB" sz="3000" dirty="0">
                <a:solidFill>
                  <a:schemeClr val="lt2"/>
                </a:solidFill>
              </a:rPr>
              <a:t> </a:t>
            </a:r>
            <a:r>
              <a:rPr lang="en-GB" sz="3000" dirty="0" err="1" smtClean="0">
                <a:solidFill>
                  <a:schemeClr val="lt2"/>
                </a:solidFill>
              </a:rPr>
              <a:t>adresses</a:t>
            </a:r>
            <a:r>
              <a:rPr lang="en-GB" sz="3000" dirty="0" smtClean="0">
                <a:solidFill>
                  <a:schemeClr val="lt2"/>
                </a:solidFill>
              </a:rPr>
              <a:t> </a:t>
            </a:r>
            <a:r>
              <a:rPr lang="en-GB" sz="3000" dirty="0" err="1" smtClean="0">
                <a:solidFill>
                  <a:schemeClr val="lt2"/>
                </a:solidFill>
              </a:rPr>
              <a:t>dans</a:t>
            </a:r>
            <a:r>
              <a:rPr lang="en-GB" sz="3000" dirty="0" smtClean="0">
                <a:solidFill>
                  <a:schemeClr val="lt2"/>
                </a:solidFill>
              </a:rPr>
              <a:t> les environs de Château-Renault</a:t>
            </a:r>
            <a:endParaRPr lang="en-GB" sz="3000" dirty="0">
              <a:solidFill>
                <a:schemeClr val="lt2"/>
              </a:solidFill>
            </a:endParaRPr>
          </a:p>
        </p:txBody>
      </p:sp>
      <p:cxnSp>
        <p:nvCxnSpPr>
          <p:cNvPr id="567" name="Shape 567"/>
          <p:cNvCxnSpPr/>
          <p:nvPr/>
        </p:nvCxnSpPr>
        <p:spPr>
          <a:xfrm>
            <a:off x="0" y="684025"/>
            <a:ext cx="9152700" cy="0"/>
          </a:xfrm>
          <a:prstGeom prst="straightConnector1">
            <a:avLst/>
          </a:prstGeom>
          <a:noFill/>
          <a:ln w="9525" cap="flat" cmpd="sng">
            <a:solidFill>
              <a:schemeClr val="lt2"/>
            </a:solidFill>
            <a:prstDash val="solid"/>
            <a:round/>
            <a:headEnd type="none" w="lg" len="lg"/>
            <a:tailEnd type="none" w="lg" len="lg"/>
          </a:ln>
        </p:spPr>
      </p:cxnSp>
      <p:pic>
        <p:nvPicPr>
          <p:cNvPr id="5" name="Image 4"/>
          <p:cNvPicPr/>
          <p:nvPr/>
        </p:nvPicPr>
        <p:blipFill>
          <a:blip r:embed="rId3" cstate="print">
            <a:extLst>
              <a:ext uri="{28A0092B-C50C-407E-A947-70E740481C1C}">
                <a14:useLocalDpi xmlns:a14="http://schemas.microsoft.com/office/drawing/2010/main" val="0"/>
              </a:ext>
            </a:extLst>
          </a:blip>
          <a:stretch>
            <a:fillRect/>
          </a:stretch>
        </p:blipFill>
        <p:spPr>
          <a:xfrm rot="5400000">
            <a:off x="26839" y="1572295"/>
            <a:ext cx="1912000" cy="1606654"/>
          </a:xfrm>
          <a:prstGeom prst="rect">
            <a:avLst/>
          </a:prstGeom>
        </p:spPr>
      </p:pic>
      <p:sp>
        <p:nvSpPr>
          <p:cNvPr id="2" name="Rectangle 1"/>
          <p:cNvSpPr/>
          <p:nvPr/>
        </p:nvSpPr>
        <p:spPr>
          <a:xfrm>
            <a:off x="179636" y="3349184"/>
            <a:ext cx="1606530" cy="307777"/>
          </a:xfrm>
          <a:prstGeom prst="rect">
            <a:avLst/>
          </a:prstGeom>
        </p:spPr>
        <p:txBody>
          <a:bodyPr wrap="none">
            <a:spAutoFit/>
          </a:bodyPr>
          <a:lstStyle/>
          <a:p>
            <a:pPr marL="457200" lvl="0" indent="-323850">
              <a:buSzPct val="100000"/>
              <a:buFont typeface="Economica"/>
            </a:pPr>
            <a:r>
              <a:rPr lang="en-GB" b="1" dirty="0" smtClean="0">
                <a:latin typeface="Economica"/>
                <a:ea typeface="Economica"/>
                <a:cs typeface="Economica"/>
                <a:sym typeface="Economica"/>
              </a:rPr>
              <a:t>CC du </a:t>
            </a:r>
            <a:r>
              <a:rPr lang="en-GB" b="1" dirty="0" err="1" smtClean="0">
                <a:latin typeface="Economica"/>
                <a:ea typeface="Economica"/>
                <a:cs typeface="Economica"/>
                <a:sym typeface="Economica"/>
              </a:rPr>
              <a:t>Castelrenaudais</a:t>
            </a:r>
            <a:endParaRPr lang="en-GB" b="1" dirty="0">
              <a:latin typeface="Economica"/>
              <a:ea typeface="Economica"/>
              <a:cs typeface="Economica"/>
              <a:sym typeface="Economica"/>
            </a:endParaRPr>
          </a:p>
        </p:txBody>
      </p:sp>
      <p:sp>
        <p:nvSpPr>
          <p:cNvPr id="3" name="Rectangle 2"/>
          <p:cNvSpPr/>
          <p:nvPr/>
        </p:nvSpPr>
        <p:spPr>
          <a:xfrm>
            <a:off x="251520" y="3656961"/>
            <a:ext cx="1728192" cy="523220"/>
          </a:xfrm>
          <a:prstGeom prst="rect">
            <a:avLst/>
          </a:prstGeom>
        </p:spPr>
        <p:txBody>
          <a:bodyPr wrap="square">
            <a:spAutoFit/>
          </a:bodyPr>
          <a:lstStyle/>
          <a:p>
            <a:pPr marL="285750" indent="-285750">
              <a:buFont typeface="Wingdings"/>
              <a:buChar char="à"/>
            </a:pPr>
            <a:r>
              <a:rPr lang="en-GB" b="1" dirty="0" smtClean="0">
                <a:solidFill>
                  <a:srgbClr val="FF0000"/>
                </a:solidFill>
                <a:latin typeface="Economica"/>
                <a:ea typeface="Economica"/>
                <a:cs typeface="Economica"/>
                <a:sym typeface="Economica"/>
              </a:rPr>
              <a:t>Composter </a:t>
            </a:r>
            <a:r>
              <a:rPr lang="en-GB" dirty="0" err="1" smtClean="0">
                <a:solidFill>
                  <a:srgbClr val="666666"/>
                </a:solidFill>
                <a:latin typeface="Economica"/>
                <a:ea typeface="Economica"/>
                <a:cs typeface="Economica"/>
                <a:sym typeface="Economica"/>
              </a:rPr>
              <a:t>individuellement</a:t>
            </a:r>
            <a:endParaRPr lang="en-GB" dirty="0" smtClean="0">
              <a:solidFill>
                <a:srgbClr val="666666"/>
              </a:solidFill>
              <a:latin typeface="Economica"/>
              <a:ea typeface="Economica"/>
              <a:cs typeface="Economica"/>
              <a:sym typeface="Economica"/>
            </a:endParaRPr>
          </a:p>
        </p:txBody>
      </p:sp>
      <p:sp>
        <p:nvSpPr>
          <p:cNvPr id="7" name="Rectangle 6"/>
          <p:cNvSpPr/>
          <p:nvPr/>
        </p:nvSpPr>
        <p:spPr>
          <a:xfrm>
            <a:off x="4045670" y="1035348"/>
            <a:ext cx="1491114" cy="307777"/>
          </a:xfrm>
          <a:prstGeom prst="rect">
            <a:avLst/>
          </a:prstGeom>
        </p:spPr>
        <p:txBody>
          <a:bodyPr wrap="none">
            <a:spAutoFit/>
          </a:bodyPr>
          <a:lstStyle/>
          <a:p>
            <a:pPr lvl="0" algn="ctr"/>
            <a:r>
              <a:rPr lang="en-GB" b="1" dirty="0" err="1" smtClean="0">
                <a:solidFill>
                  <a:schemeClr val="lt2"/>
                </a:solidFill>
                <a:latin typeface="Kaushan Script"/>
                <a:ea typeface="Kaushan Script"/>
                <a:cs typeface="Kaushan Script"/>
                <a:sym typeface="Kaushan Script"/>
              </a:rPr>
              <a:t>Rendre</a:t>
            </a:r>
            <a:r>
              <a:rPr lang="en-GB" b="1" dirty="0" smtClean="0">
                <a:solidFill>
                  <a:schemeClr val="lt2"/>
                </a:solidFill>
                <a:latin typeface="Kaushan Script"/>
                <a:ea typeface="Kaushan Script"/>
                <a:cs typeface="Kaushan Script"/>
                <a:sym typeface="Kaushan Script"/>
              </a:rPr>
              <a:t> à la nature</a:t>
            </a:r>
            <a:endParaRPr lang="en-GB" b="1" dirty="0">
              <a:solidFill>
                <a:schemeClr val="lt2"/>
              </a:solidFill>
              <a:latin typeface="Kaushan Script"/>
              <a:ea typeface="Kaushan Script"/>
              <a:cs typeface="Kaushan Script"/>
              <a:sym typeface="Kaushan Script"/>
            </a:endParaRPr>
          </a:p>
        </p:txBody>
      </p:sp>
      <p:pic>
        <p:nvPicPr>
          <p:cNvPr id="26" name="Image 25"/>
          <p:cNvPicPr/>
          <p:nvPr/>
        </p:nvPicPr>
        <p:blipFill>
          <a:blip r:embed="rId4" cstate="print">
            <a:extLst>
              <a:ext uri="{28A0092B-C50C-407E-A947-70E740481C1C}">
                <a14:useLocalDpi xmlns:a14="http://schemas.microsoft.com/office/drawing/2010/main" val="0"/>
              </a:ext>
            </a:extLst>
          </a:blip>
          <a:stretch>
            <a:fillRect/>
          </a:stretch>
        </p:blipFill>
        <p:spPr>
          <a:xfrm>
            <a:off x="3173730" y="1523048"/>
            <a:ext cx="2796540" cy="2097405"/>
          </a:xfrm>
          <a:prstGeom prst="rect">
            <a:avLst/>
          </a:prstGeom>
        </p:spPr>
      </p:pic>
      <p:sp>
        <p:nvSpPr>
          <p:cNvPr id="27" name="Rectangle 26"/>
          <p:cNvSpPr/>
          <p:nvPr/>
        </p:nvSpPr>
        <p:spPr>
          <a:xfrm>
            <a:off x="3707904" y="3651870"/>
            <a:ext cx="1728192" cy="307777"/>
          </a:xfrm>
          <a:prstGeom prst="rect">
            <a:avLst/>
          </a:prstGeom>
        </p:spPr>
        <p:txBody>
          <a:bodyPr wrap="square">
            <a:spAutoFit/>
          </a:bodyPr>
          <a:lstStyle/>
          <a:p>
            <a:pPr marL="285750" indent="-285750">
              <a:buFont typeface="Wingdings"/>
              <a:buChar char="à"/>
            </a:pPr>
            <a:r>
              <a:rPr lang="en-GB" dirty="0" err="1" smtClean="0">
                <a:solidFill>
                  <a:schemeClr val="tx1"/>
                </a:solidFill>
                <a:latin typeface="Economica"/>
                <a:ea typeface="Economica"/>
                <a:cs typeface="Economica"/>
                <a:sym typeface="Economica"/>
              </a:rPr>
              <a:t>Alimenter</a:t>
            </a:r>
            <a:r>
              <a:rPr lang="en-GB" dirty="0" smtClean="0">
                <a:solidFill>
                  <a:schemeClr val="tx1"/>
                </a:solidFill>
                <a:latin typeface="Economica"/>
                <a:ea typeface="Economica"/>
                <a:cs typeface="Economica"/>
                <a:sym typeface="Economica"/>
              </a:rPr>
              <a:t> des </a:t>
            </a:r>
            <a:r>
              <a:rPr lang="en-GB" b="1" dirty="0" err="1" smtClean="0">
                <a:solidFill>
                  <a:srgbClr val="FF0000"/>
                </a:solidFill>
                <a:latin typeface="Economica"/>
                <a:ea typeface="Economica"/>
                <a:cs typeface="Economica"/>
                <a:sym typeface="Economica"/>
              </a:rPr>
              <a:t>poules</a:t>
            </a:r>
            <a:endParaRPr lang="en-GB" dirty="0" smtClean="0">
              <a:solidFill>
                <a:srgbClr val="666666"/>
              </a:solidFill>
              <a:latin typeface="Economica"/>
              <a:ea typeface="Economica"/>
              <a:cs typeface="Economica"/>
              <a:sym typeface="Economica"/>
            </a:endParaRPr>
          </a:p>
        </p:txBody>
      </p:sp>
      <p:pic>
        <p:nvPicPr>
          <p:cNvPr id="28" name="Image 2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236296" y="1491630"/>
            <a:ext cx="1332375" cy="2083450"/>
          </a:xfrm>
          <a:prstGeom prst="rect">
            <a:avLst/>
          </a:prstGeom>
        </p:spPr>
      </p:pic>
      <p:sp>
        <p:nvSpPr>
          <p:cNvPr id="29" name="Rectangle 28"/>
          <p:cNvSpPr/>
          <p:nvPr/>
        </p:nvSpPr>
        <p:spPr>
          <a:xfrm>
            <a:off x="7020272" y="3666758"/>
            <a:ext cx="1728192" cy="523220"/>
          </a:xfrm>
          <a:prstGeom prst="rect">
            <a:avLst/>
          </a:prstGeom>
        </p:spPr>
        <p:txBody>
          <a:bodyPr wrap="square">
            <a:spAutoFit/>
          </a:bodyPr>
          <a:lstStyle/>
          <a:p>
            <a:pPr marL="285750" indent="-285750">
              <a:buFont typeface="Wingdings"/>
              <a:buChar char="à"/>
            </a:pPr>
            <a:r>
              <a:rPr lang="en-GB" b="1" dirty="0" smtClean="0">
                <a:solidFill>
                  <a:srgbClr val="FF0000"/>
                </a:solidFill>
                <a:latin typeface="Economica"/>
                <a:ea typeface="Economica"/>
                <a:cs typeface="Economica"/>
                <a:sym typeface="Economica"/>
              </a:rPr>
              <a:t>Composter </a:t>
            </a:r>
            <a:r>
              <a:rPr lang="en-GB" dirty="0" err="1" smtClean="0">
                <a:solidFill>
                  <a:srgbClr val="666666"/>
                </a:solidFill>
                <a:latin typeface="Economica"/>
                <a:ea typeface="Economica"/>
                <a:cs typeface="Economica"/>
                <a:sym typeface="Economica"/>
              </a:rPr>
              <a:t>collectivement</a:t>
            </a:r>
            <a:endParaRPr lang="en-GB" dirty="0" smtClean="0">
              <a:solidFill>
                <a:srgbClr val="666666"/>
              </a:solidFill>
              <a:latin typeface="Economica"/>
              <a:ea typeface="Economica"/>
              <a:cs typeface="Economica"/>
              <a:sym typeface="Economica"/>
            </a:endParaRPr>
          </a:p>
        </p:txBody>
      </p:sp>
    </p:spTree>
    <p:extLst>
      <p:ext uri="{BB962C8B-B14F-4D97-AF65-F5344CB8AC3E}">
        <p14:creationId xmlns:p14="http://schemas.microsoft.com/office/powerpoint/2010/main" val="41109443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571"/>
        <p:cNvGrpSpPr/>
        <p:nvPr/>
      </p:nvGrpSpPr>
      <p:grpSpPr>
        <a:xfrm>
          <a:off x="0" y="0"/>
          <a:ext cx="0" cy="0"/>
          <a:chOff x="0" y="0"/>
          <a:chExt cx="0" cy="0"/>
        </a:xfrm>
      </p:grpSpPr>
      <p:sp>
        <p:nvSpPr>
          <p:cNvPr id="572" name="Shape 572"/>
          <p:cNvSpPr txBox="1">
            <a:spLocks noGrp="1"/>
          </p:cNvSpPr>
          <p:nvPr>
            <p:ph type="title"/>
          </p:nvPr>
        </p:nvSpPr>
        <p:spPr>
          <a:xfrm>
            <a:off x="311700" y="957125"/>
            <a:ext cx="8520600" cy="2128800"/>
          </a:xfrm>
          <a:prstGeom prst="rect">
            <a:avLst/>
          </a:prstGeom>
        </p:spPr>
        <p:txBody>
          <a:bodyPr lIns="91425" tIns="91425" rIns="91425" bIns="91425" anchor="ctr" anchorCtr="0">
            <a:noAutofit/>
          </a:bodyPr>
          <a:lstStyle/>
          <a:p>
            <a:pPr lvl="0">
              <a:spcBef>
                <a:spcPts val="0"/>
              </a:spcBef>
              <a:buNone/>
            </a:pPr>
            <a:r>
              <a:rPr lang="en-GB"/>
              <a:t>Merci !</a:t>
            </a:r>
          </a:p>
        </p:txBody>
      </p:sp>
      <p:sp>
        <p:nvSpPr>
          <p:cNvPr id="573" name="Shape 573"/>
          <p:cNvSpPr txBox="1">
            <a:spLocks noGrp="1"/>
          </p:cNvSpPr>
          <p:nvPr>
            <p:ph type="body" idx="1"/>
          </p:nvPr>
        </p:nvSpPr>
        <p:spPr>
          <a:xfrm>
            <a:off x="311700" y="3162000"/>
            <a:ext cx="8520600" cy="1071600"/>
          </a:xfrm>
          <a:prstGeom prst="rect">
            <a:avLst/>
          </a:prstGeom>
        </p:spPr>
        <p:txBody>
          <a:bodyPr lIns="91425" tIns="91425" rIns="91425" bIns="91425" anchor="t" anchorCtr="0">
            <a:noAutofit/>
          </a:bodyPr>
          <a:lstStyle/>
          <a:p>
            <a:pPr lvl="0" algn="l">
              <a:spcBef>
                <a:spcPts val="0"/>
              </a:spcBef>
              <a:buNone/>
            </a:pPr>
            <a:r>
              <a:rPr lang="en-GB" dirty="0" smtClean="0"/>
              <a:t>Plus </a:t>
            </a:r>
            <a:r>
              <a:rPr lang="en-GB" dirty="0" err="1" smtClean="0"/>
              <a:t>d’infos</a:t>
            </a:r>
            <a:r>
              <a:rPr lang="en-GB" dirty="0" smtClean="0"/>
              <a:t> sur: </a:t>
            </a:r>
          </a:p>
          <a:p>
            <a:pPr lvl="0">
              <a:spcBef>
                <a:spcPts val="0"/>
              </a:spcBef>
              <a:buNone/>
            </a:pPr>
            <a:r>
              <a:rPr lang="en-GB" b="1" dirty="0" smtClean="0"/>
              <a:t>camille-se-lance.com</a:t>
            </a:r>
          </a:p>
          <a:p>
            <a:pPr lvl="0">
              <a:spcBef>
                <a:spcPts val="0"/>
              </a:spcBef>
              <a:buNone/>
            </a:pPr>
            <a:r>
              <a:rPr lang="en-GB" b="1" dirty="0" smtClean="0"/>
              <a:t>zerodechettouraine.org</a:t>
            </a:r>
            <a:endParaRPr lang="en-GB" b="1" dirty="0"/>
          </a:p>
        </p:txBody>
      </p:sp>
      <p:pic>
        <p:nvPicPr>
          <p:cNvPr id="2" name="Imag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28184" y="3363838"/>
            <a:ext cx="864096" cy="1351197"/>
          </a:xfrm>
          <a:prstGeom prst="rect">
            <a:avLst/>
          </a:prstGeom>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564"/>
        <p:cNvGrpSpPr/>
        <p:nvPr/>
      </p:nvGrpSpPr>
      <p:grpSpPr>
        <a:xfrm>
          <a:off x="0" y="0"/>
          <a:ext cx="0" cy="0"/>
          <a:chOff x="0" y="0"/>
          <a:chExt cx="0" cy="0"/>
        </a:xfrm>
      </p:grpSpPr>
      <p:sp>
        <p:nvSpPr>
          <p:cNvPr id="565" name="Shape 565"/>
          <p:cNvSpPr txBox="1">
            <a:spLocks noGrp="1"/>
          </p:cNvSpPr>
          <p:nvPr>
            <p:ph type="body" idx="1"/>
          </p:nvPr>
        </p:nvSpPr>
        <p:spPr>
          <a:xfrm>
            <a:off x="311700" y="855650"/>
            <a:ext cx="8520600" cy="4076400"/>
          </a:xfrm>
          <a:prstGeom prst="rect">
            <a:avLst/>
          </a:prstGeom>
        </p:spPr>
        <p:txBody>
          <a:bodyPr lIns="91425" tIns="91425" rIns="91425" bIns="91425" anchor="ctr" anchorCtr="0">
            <a:noAutofit/>
          </a:bodyPr>
          <a:lstStyle/>
          <a:p>
            <a:pPr marL="457200" lvl="0" indent="-323850" rtl="0">
              <a:spcBef>
                <a:spcPts val="0"/>
              </a:spcBef>
              <a:spcAft>
                <a:spcPts val="0"/>
              </a:spcAft>
              <a:buSzPct val="100000"/>
              <a:buFont typeface="Economica"/>
            </a:pPr>
            <a:r>
              <a:rPr lang="en-GB" sz="1500" b="1" dirty="0">
                <a:latin typeface="Economica"/>
                <a:ea typeface="Economica"/>
                <a:cs typeface="Economica"/>
                <a:sym typeface="Economica"/>
              </a:rPr>
              <a:t>Day By Day </a:t>
            </a:r>
            <a:r>
              <a:rPr lang="en-GB" sz="1500" dirty="0">
                <a:latin typeface="Economica"/>
                <a:ea typeface="Economica"/>
                <a:cs typeface="Economica"/>
                <a:sym typeface="Economica"/>
              </a:rPr>
              <a:t>(109 rue des </a:t>
            </a:r>
            <a:r>
              <a:rPr lang="en-GB" sz="1500" dirty="0" err="1">
                <a:latin typeface="Economica"/>
                <a:ea typeface="Economica"/>
                <a:cs typeface="Economica"/>
                <a:sym typeface="Economica"/>
              </a:rPr>
              <a:t>Halles</a:t>
            </a:r>
            <a:r>
              <a:rPr lang="en-GB" sz="1500" dirty="0">
                <a:latin typeface="Economica"/>
                <a:ea typeface="Economica"/>
                <a:cs typeface="Economica"/>
                <a:sym typeface="Economica"/>
              </a:rPr>
              <a:t>)</a:t>
            </a:r>
          </a:p>
          <a:p>
            <a:pPr marL="457200" lvl="0" indent="-323850" rtl="0">
              <a:spcBef>
                <a:spcPts val="0"/>
              </a:spcBef>
              <a:spcAft>
                <a:spcPts val="0"/>
              </a:spcAft>
              <a:buSzPct val="100000"/>
              <a:buFont typeface="Economica"/>
            </a:pPr>
            <a:r>
              <a:rPr lang="en-GB" sz="1500" b="1" dirty="0" err="1">
                <a:latin typeface="Economica"/>
                <a:ea typeface="Economica"/>
                <a:cs typeface="Economica"/>
                <a:sym typeface="Economica"/>
              </a:rPr>
              <a:t>Biocité</a:t>
            </a:r>
            <a:r>
              <a:rPr lang="en-GB" sz="1500" b="1" dirty="0">
                <a:latin typeface="Economica"/>
                <a:ea typeface="Economica"/>
                <a:cs typeface="Economica"/>
                <a:sym typeface="Economica"/>
              </a:rPr>
              <a:t> </a:t>
            </a:r>
            <a:r>
              <a:rPr lang="en-GB" sz="1500" dirty="0">
                <a:latin typeface="Economica"/>
                <a:ea typeface="Economica"/>
                <a:cs typeface="Economica"/>
                <a:sym typeface="Economica"/>
              </a:rPr>
              <a:t>(6 </a:t>
            </a:r>
            <a:r>
              <a:rPr lang="en-GB" sz="1500" dirty="0" err="1">
                <a:latin typeface="Economica"/>
                <a:ea typeface="Economica"/>
                <a:cs typeface="Economica"/>
                <a:sym typeface="Economica"/>
              </a:rPr>
              <a:t>bis</a:t>
            </a:r>
            <a:r>
              <a:rPr lang="en-GB" sz="1500" dirty="0">
                <a:latin typeface="Economica"/>
                <a:ea typeface="Economica"/>
                <a:cs typeface="Economica"/>
                <a:sym typeface="Economica"/>
              </a:rPr>
              <a:t>, rue Emile Zola, </a:t>
            </a:r>
            <a:r>
              <a:rPr lang="en-GB" sz="1500" dirty="0" err="1">
                <a:latin typeface="Economica"/>
                <a:ea typeface="Economica"/>
                <a:cs typeface="Economica"/>
                <a:sym typeface="Economica"/>
              </a:rPr>
              <a:t>près</a:t>
            </a:r>
            <a:r>
              <a:rPr lang="en-GB" sz="1500" dirty="0">
                <a:latin typeface="Economica"/>
                <a:ea typeface="Economica"/>
                <a:cs typeface="Economica"/>
                <a:sym typeface="Economica"/>
              </a:rPr>
              <a:t> de la rue </a:t>
            </a:r>
            <a:r>
              <a:rPr lang="en-GB" sz="1500" dirty="0" err="1">
                <a:latin typeface="Economica"/>
                <a:ea typeface="Economica"/>
                <a:cs typeface="Economica"/>
                <a:sym typeface="Economica"/>
              </a:rPr>
              <a:t>Nationale</a:t>
            </a:r>
            <a:r>
              <a:rPr lang="en-GB" sz="1500" dirty="0">
                <a:latin typeface="Economica"/>
                <a:ea typeface="Economica"/>
                <a:cs typeface="Economica"/>
                <a:sym typeface="Economica"/>
              </a:rPr>
              <a:t>)</a:t>
            </a:r>
          </a:p>
          <a:p>
            <a:pPr marL="457200" lvl="0" indent="-323850">
              <a:spcBef>
                <a:spcPts val="0"/>
              </a:spcBef>
              <a:spcAft>
                <a:spcPts val="0"/>
              </a:spcAft>
              <a:buSzPct val="100000"/>
              <a:buFont typeface="Economica"/>
            </a:pPr>
            <a:r>
              <a:rPr lang="en-GB" sz="1500" b="1" dirty="0" err="1">
                <a:latin typeface="Economica"/>
                <a:ea typeface="Economica"/>
                <a:cs typeface="Economica"/>
                <a:sym typeface="Economica"/>
              </a:rPr>
              <a:t>Biocoop</a:t>
            </a:r>
            <a:r>
              <a:rPr lang="en-GB" sz="1500" b="1" dirty="0">
                <a:latin typeface="Economica"/>
                <a:ea typeface="Economica"/>
                <a:cs typeface="Economica"/>
                <a:sym typeface="Economica"/>
              </a:rPr>
              <a:t> </a:t>
            </a:r>
            <a:r>
              <a:rPr lang="en-GB" sz="1500" dirty="0">
                <a:latin typeface="Economica"/>
                <a:ea typeface="Economica"/>
                <a:cs typeface="Economica"/>
                <a:sym typeface="Economica"/>
              </a:rPr>
              <a:t>(15 rue </a:t>
            </a:r>
            <a:r>
              <a:rPr lang="en-GB" sz="1500" dirty="0" err="1">
                <a:latin typeface="Economica"/>
                <a:ea typeface="Economica"/>
                <a:cs typeface="Economica"/>
                <a:sym typeface="Economica"/>
              </a:rPr>
              <a:t>arthur</a:t>
            </a:r>
            <a:r>
              <a:rPr lang="en-GB" sz="1500" dirty="0">
                <a:latin typeface="Economica"/>
                <a:ea typeface="Economica"/>
                <a:cs typeface="Economica"/>
                <a:sym typeface="Economica"/>
              </a:rPr>
              <a:t> Rimbaud, à Tours Nord, 17 rue Charles Coulomb à Chambray-</a:t>
            </a:r>
            <a:r>
              <a:rPr lang="en-GB" sz="1500" dirty="0" err="1">
                <a:latin typeface="Economica"/>
                <a:ea typeface="Economica"/>
                <a:cs typeface="Economica"/>
                <a:sym typeface="Economica"/>
              </a:rPr>
              <a:t>lès</a:t>
            </a:r>
            <a:r>
              <a:rPr lang="en-GB" sz="1500" dirty="0">
                <a:latin typeface="Economica"/>
                <a:ea typeface="Economica"/>
                <a:cs typeface="Economica"/>
                <a:sym typeface="Economica"/>
              </a:rPr>
              <a:t>-Tours)</a:t>
            </a:r>
          </a:p>
          <a:p>
            <a:pPr marL="457200" lvl="0" indent="-323850" rtl="0">
              <a:spcBef>
                <a:spcPts val="0"/>
              </a:spcBef>
              <a:spcAft>
                <a:spcPts val="0"/>
              </a:spcAft>
              <a:buSzPct val="100000"/>
              <a:buFont typeface="Economica"/>
            </a:pPr>
            <a:r>
              <a:rPr lang="en-GB" sz="1500" b="1" dirty="0">
                <a:latin typeface="Economica"/>
                <a:ea typeface="Economica"/>
                <a:cs typeface="Economica"/>
                <a:sym typeface="Economica"/>
              </a:rPr>
              <a:t>Coop Nature </a:t>
            </a:r>
            <a:r>
              <a:rPr lang="en-GB" sz="1500" dirty="0">
                <a:latin typeface="Economica"/>
                <a:ea typeface="Economica"/>
                <a:cs typeface="Economica"/>
                <a:sym typeface="Economica"/>
              </a:rPr>
              <a:t>(17, rue </a:t>
            </a:r>
            <a:r>
              <a:rPr lang="en-GB" sz="1500" dirty="0" err="1">
                <a:latin typeface="Economica"/>
                <a:ea typeface="Economica"/>
                <a:cs typeface="Economica"/>
                <a:sym typeface="Economica"/>
              </a:rPr>
              <a:t>J.Chalmel</a:t>
            </a:r>
            <a:r>
              <a:rPr lang="en-GB" sz="1500" dirty="0">
                <a:latin typeface="Economica"/>
                <a:ea typeface="Economica"/>
                <a:cs typeface="Economica"/>
                <a:sym typeface="Economica"/>
              </a:rPr>
              <a:t> à Tours ; 25 Rue Hollande, à Tours Nord, 13, rue Augustin Fresnel à Chambray-</a:t>
            </a:r>
            <a:r>
              <a:rPr lang="en-GB" sz="1500" dirty="0" err="1">
                <a:latin typeface="Economica"/>
                <a:ea typeface="Economica"/>
                <a:cs typeface="Economica"/>
                <a:sym typeface="Economica"/>
              </a:rPr>
              <a:t>lès</a:t>
            </a:r>
            <a:r>
              <a:rPr lang="en-GB" sz="1500" dirty="0">
                <a:latin typeface="Economica"/>
                <a:ea typeface="Economica"/>
                <a:cs typeface="Economica"/>
                <a:sym typeface="Economica"/>
              </a:rPr>
              <a:t>-Tours)</a:t>
            </a:r>
          </a:p>
          <a:p>
            <a:pPr marL="457200" lvl="0" indent="-323850" rtl="0">
              <a:spcBef>
                <a:spcPts val="0"/>
              </a:spcBef>
              <a:spcAft>
                <a:spcPts val="0"/>
              </a:spcAft>
              <a:buSzPct val="100000"/>
              <a:buFont typeface="Economica"/>
            </a:pPr>
            <a:r>
              <a:rPr lang="en-GB" sz="1500" b="1" dirty="0">
                <a:latin typeface="Economica"/>
                <a:ea typeface="Economica"/>
                <a:cs typeface="Economica"/>
                <a:sym typeface="Economica"/>
              </a:rPr>
              <a:t>La Charrette </a:t>
            </a:r>
            <a:r>
              <a:rPr lang="en-GB" sz="1500" dirty="0">
                <a:latin typeface="Economica"/>
                <a:ea typeface="Economica"/>
                <a:cs typeface="Economica"/>
                <a:sym typeface="Economica"/>
              </a:rPr>
              <a:t>(Chambray </a:t>
            </a:r>
            <a:r>
              <a:rPr lang="en-GB" sz="1500" dirty="0" err="1">
                <a:latin typeface="Economica"/>
                <a:ea typeface="Economica"/>
                <a:cs typeface="Economica"/>
                <a:sym typeface="Economica"/>
              </a:rPr>
              <a:t>lès</a:t>
            </a:r>
            <a:r>
              <a:rPr lang="en-GB" sz="1500" dirty="0">
                <a:latin typeface="Economica"/>
                <a:ea typeface="Economica"/>
                <a:cs typeface="Economica"/>
                <a:sym typeface="Economica"/>
              </a:rPr>
              <a:t> Tours)</a:t>
            </a:r>
          </a:p>
          <a:p>
            <a:pPr marL="457200" lvl="0" indent="-323850" rtl="0">
              <a:spcBef>
                <a:spcPts val="0"/>
              </a:spcBef>
              <a:spcAft>
                <a:spcPts val="0"/>
              </a:spcAft>
              <a:buSzPct val="100000"/>
              <a:buFont typeface="Economica"/>
            </a:pPr>
            <a:r>
              <a:rPr lang="en-GB" sz="1500" b="1" dirty="0">
                <a:latin typeface="Economica"/>
                <a:ea typeface="Economica"/>
                <a:cs typeface="Economica"/>
                <a:sym typeface="Economica"/>
              </a:rPr>
              <a:t>Le Marché Provençal</a:t>
            </a:r>
            <a:r>
              <a:rPr lang="en-GB" sz="1500" dirty="0">
                <a:latin typeface="Economica"/>
                <a:ea typeface="Economica"/>
                <a:cs typeface="Economica"/>
                <a:sym typeface="Economica"/>
              </a:rPr>
              <a:t>(Chambray </a:t>
            </a:r>
            <a:r>
              <a:rPr lang="en-GB" sz="1500" dirty="0" err="1">
                <a:latin typeface="Economica"/>
                <a:ea typeface="Economica"/>
                <a:cs typeface="Economica"/>
                <a:sym typeface="Economica"/>
              </a:rPr>
              <a:t>lès</a:t>
            </a:r>
            <a:r>
              <a:rPr lang="en-GB" sz="1500" dirty="0">
                <a:latin typeface="Economica"/>
                <a:ea typeface="Economica"/>
                <a:cs typeface="Economica"/>
                <a:sym typeface="Economica"/>
              </a:rPr>
              <a:t> Tours)</a:t>
            </a:r>
          </a:p>
          <a:p>
            <a:pPr marL="457200" lvl="0" indent="-323850" rtl="0">
              <a:spcBef>
                <a:spcPts val="0"/>
              </a:spcBef>
              <a:spcAft>
                <a:spcPts val="0"/>
              </a:spcAft>
              <a:buSzPct val="100000"/>
              <a:buFont typeface="Economica"/>
            </a:pPr>
            <a:r>
              <a:rPr lang="en-GB" sz="1500" b="1" dirty="0">
                <a:latin typeface="Economica"/>
                <a:ea typeface="Economica"/>
                <a:cs typeface="Economica"/>
                <a:sym typeface="Economica"/>
              </a:rPr>
              <a:t>Tours de </a:t>
            </a:r>
            <a:r>
              <a:rPr lang="en-GB" sz="1500" b="1" dirty="0" err="1">
                <a:latin typeface="Economica"/>
                <a:ea typeface="Economica"/>
                <a:cs typeface="Economica"/>
                <a:sym typeface="Economica"/>
              </a:rPr>
              <a:t>Ferme</a:t>
            </a:r>
            <a:r>
              <a:rPr lang="en-GB" sz="1500" b="1" dirty="0">
                <a:latin typeface="Economica"/>
                <a:ea typeface="Economica"/>
                <a:cs typeface="Economica"/>
                <a:sym typeface="Economica"/>
              </a:rPr>
              <a:t> </a:t>
            </a:r>
            <a:r>
              <a:rPr lang="en-GB" sz="1500" dirty="0">
                <a:latin typeface="Economica"/>
                <a:ea typeface="Economica"/>
                <a:cs typeface="Economica"/>
                <a:sym typeface="Economica"/>
              </a:rPr>
              <a:t>(à </a:t>
            </a:r>
            <a:r>
              <a:rPr lang="en-GB" sz="1500" dirty="0" err="1">
                <a:latin typeface="Economica"/>
                <a:ea typeface="Economica"/>
                <a:cs typeface="Economica"/>
                <a:sym typeface="Economica"/>
              </a:rPr>
              <a:t>côté</a:t>
            </a:r>
            <a:r>
              <a:rPr lang="en-GB" sz="1500" dirty="0">
                <a:latin typeface="Economica"/>
                <a:ea typeface="Economica"/>
                <a:cs typeface="Economica"/>
                <a:sym typeface="Economica"/>
              </a:rPr>
              <a:t> du Super U de </a:t>
            </a:r>
            <a:r>
              <a:rPr lang="en-GB" sz="1500" dirty="0" err="1">
                <a:latin typeface="Economica"/>
                <a:ea typeface="Economica"/>
                <a:cs typeface="Economica"/>
                <a:sym typeface="Economica"/>
              </a:rPr>
              <a:t>Joué</a:t>
            </a:r>
            <a:r>
              <a:rPr lang="en-GB" sz="1500" dirty="0">
                <a:latin typeface="Economica"/>
                <a:ea typeface="Economica"/>
                <a:cs typeface="Economica"/>
                <a:sym typeface="Economica"/>
              </a:rPr>
              <a:t>-</a:t>
            </a:r>
            <a:r>
              <a:rPr lang="en-GB" sz="1500" dirty="0" err="1">
                <a:latin typeface="Economica"/>
                <a:ea typeface="Economica"/>
                <a:cs typeface="Economica"/>
                <a:sym typeface="Economica"/>
              </a:rPr>
              <a:t>lès</a:t>
            </a:r>
            <a:r>
              <a:rPr lang="en-GB" sz="1500" dirty="0">
                <a:latin typeface="Economica"/>
                <a:ea typeface="Economica"/>
                <a:cs typeface="Economica"/>
                <a:sym typeface="Economica"/>
              </a:rPr>
              <a:t>-Tours)</a:t>
            </a:r>
          </a:p>
          <a:p>
            <a:pPr marL="457200" lvl="0" indent="-323850" rtl="0">
              <a:spcBef>
                <a:spcPts val="0"/>
              </a:spcBef>
              <a:spcAft>
                <a:spcPts val="0"/>
              </a:spcAft>
              <a:buSzPct val="100000"/>
              <a:buFont typeface="Economica"/>
            </a:pPr>
            <a:r>
              <a:rPr lang="en-GB" sz="1500" b="1" dirty="0">
                <a:latin typeface="Economica"/>
                <a:ea typeface="Economica"/>
                <a:cs typeface="Economica"/>
                <a:sym typeface="Economica"/>
              </a:rPr>
              <a:t>Les </a:t>
            </a:r>
            <a:r>
              <a:rPr lang="en-GB" sz="1500" b="1" dirty="0" err="1">
                <a:latin typeface="Economica"/>
                <a:ea typeface="Economica"/>
                <a:cs typeface="Economica"/>
                <a:sym typeface="Economica"/>
              </a:rPr>
              <a:t>Marchés</a:t>
            </a:r>
            <a:endParaRPr lang="en-GB" sz="1500" b="1" dirty="0">
              <a:latin typeface="Economica"/>
              <a:ea typeface="Economica"/>
              <a:cs typeface="Economica"/>
              <a:sym typeface="Economica"/>
            </a:endParaRPr>
          </a:p>
          <a:p>
            <a:pPr marL="457200" lvl="0" indent="-323850" rtl="0">
              <a:spcBef>
                <a:spcPts val="0"/>
              </a:spcBef>
              <a:spcAft>
                <a:spcPts val="0"/>
              </a:spcAft>
              <a:buSzPct val="100000"/>
              <a:buFont typeface="Economica"/>
            </a:pPr>
            <a:r>
              <a:rPr lang="en-GB" sz="1500" b="1" dirty="0">
                <a:latin typeface="Economica"/>
                <a:ea typeface="Economica"/>
                <a:cs typeface="Economica"/>
                <a:sym typeface="Economica"/>
              </a:rPr>
              <a:t>La Ruche qui </a:t>
            </a:r>
            <a:r>
              <a:rPr lang="en-GB" sz="1500" b="1" dirty="0" err="1">
                <a:latin typeface="Economica"/>
                <a:ea typeface="Economica"/>
                <a:cs typeface="Economica"/>
                <a:sym typeface="Economica"/>
              </a:rPr>
              <a:t>dit</a:t>
            </a:r>
            <a:r>
              <a:rPr lang="en-GB" sz="1500" b="1" dirty="0">
                <a:latin typeface="Economica"/>
                <a:ea typeface="Economica"/>
                <a:cs typeface="Economica"/>
                <a:sym typeface="Economica"/>
              </a:rPr>
              <a:t> </a:t>
            </a:r>
            <a:r>
              <a:rPr lang="en-GB" sz="1500" b="1" dirty="0" err="1">
                <a:latin typeface="Economica"/>
                <a:ea typeface="Economica"/>
                <a:cs typeface="Economica"/>
                <a:sym typeface="Economica"/>
              </a:rPr>
              <a:t>Oui</a:t>
            </a:r>
            <a:endParaRPr lang="en-GB" sz="1500" b="1" dirty="0">
              <a:latin typeface="Economica"/>
              <a:ea typeface="Economica"/>
              <a:cs typeface="Economica"/>
              <a:sym typeface="Economica"/>
            </a:endParaRPr>
          </a:p>
          <a:p>
            <a:pPr marL="457200" lvl="0" indent="-323850" rtl="0">
              <a:spcBef>
                <a:spcPts val="0"/>
              </a:spcBef>
              <a:spcAft>
                <a:spcPts val="0"/>
              </a:spcAft>
              <a:buSzPct val="100000"/>
              <a:buFont typeface="Economica"/>
            </a:pPr>
            <a:r>
              <a:rPr lang="en-GB" sz="1500" b="1" dirty="0">
                <a:latin typeface="Economica"/>
                <a:ea typeface="Economica"/>
                <a:cs typeface="Economica"/>
                <a:sym typeface="Economica"/>
              </a:rPr>
              <a:t>Les </a:t>
            </a:r>
            <a:r>
              <a:rPr lang="en-GB" sz="1500" b="1" dirty="0" err="1">
                <a:latin typeface="Economica"/>
                <a:ea typeface="Economica"/>
                <a:cs typeface="Economica"/>
                <a:sym typeface="Economica"/>
              </a:rPr>
              <a:t>Jardins</a:t>
            </a:r>
            <a:r>
              <a:rPr lang="en-GB" sz="1500" b="1" dirty="0">
                <a:latin typeface="Economica"/>
                <a:ea typeface="Economica"/>
                <a:cs typeface="Economica"/>
                <a:sym typeface="Economica"/>
              </a:rPr>
              <a:t> de </a:t>
            </a:r>
            <a:r>
              <a:rPr lang="en-GB" sz="1500" b="1" dirty="0" err="1">
                <a:latin typeface="Economica"/>
                <a:ea typeface="Economica"/>
                <a:cs typeface="Economica"/>
                <a:sym typeface="Economica"/>
              </a:rPr>
              <a:t>Contrat</a:t>
            </a:r>
            <a:r>
              <a:rPr lang="en-GB" sz="1500" b="1" dirty="0">
                <a:latin typeface="Economica"/>
                <a:ea typeface="Economica"/>
                <a:cs typeface="Economica"/>
                <a:sym typeface="Economica"/>
              </a:rPr>
              <a:t> </a:t>
            </a:r>
            <a:r>
              <a:rPr lang="en-GB" sz="1500" dirty="0">
                <a:latin typeface="Economica"/>
                <a:ea typeface="Economica"/>
                <a:cs typeface="Economica"/>
                <a:sym typeface="Economica"/>
              </a:rPr>
              <a:t>(Montreuil </a:t>
            </a:r>
            <a:r>
              <a:rPr lang="en-GB" sz="1500" dirty="0" err="1">
                <a:latin typeface="Economica"/>
                <a:ea typeface="Economica"/>
                <a:cs typeface="Economica"/>
                <a:sym typeface="Economica"/>
              </a:rPr>
              <a:t>en</a:t>
            </a:r>
            <a:r>
              <a:rPr lang="en-GB" sz="1500" dirty="0">
                <a:latin typeface="Economica"/>
                <a:ea typeface="Economica"/>
                <a:cs typeface="Economica"/>
                <a:sym typeface="Economica"/>
              </a:rPr>
              <a:t> Touraine) </a:t>
            </a:r>
            <a:r>
              <a:rPr lang="en-GB" sz="1500" dirty="0">
                <a:solidFill>
                  <a:srgbClr val="0000FF"/>
                </a:solidFill>
                <a:latin typeface="Economica"/>
                <a:ea typeface="Economica"/>
                <a:cs typeface="Economica"/>
                <a:sym typeface="Economica"/>
              </a:rPr>
              <a:t>http://www.jardinsdecontrat.fr/</a:t>
            </a:r>
          </a:p>
          <a:p>
            <a:pPr marL="457200" lvl="0" indent="-323850" rtl="0">
              <a:spcBef>
                <a:spcPts val="0"/>
              </a:spcBef>
              <a:spcAft>
                <a:spcPts val="0"/>
              </a:spcAft>
              <a:buSzPct val="100000"/>
              <a:buFont typeface="Economica"/>
            </a:pPr>
            <a:r>
              <a:rPr lang="en-GB" sz="1500" b="1" dirty="0">
                <a:latin typeface="Economica"/>
                <a:ea typeface="Economica"/>
                <a:cs typeface="Economica"/>
                <a:sym typeface="Economica"/>
              </a:rPr>
              <a:t>La Petite </a:t>
            </a:r>
            <a:r>
              <a:rPr lang="en-GB" sz="1500" b="1" dirty="0" err="1">
                <a:latin typeface="Economica"/>
                <a:ea typeface="Economica"/>
                <a:cs typeface="Economica"/>
                <a:sym typeface="Economica"/>
              </a:rPr>
              <a:t>Fève</a:t>
            </a:r>
            <a:r>
              <a:rPr lang="en-GB" sz="1500" b="1" dirty="0">
                <a:latin typeface="Economica"/>
                <a:ea typeface="Economica"/>
                <a:cs typeface="Economica"/>
                <a:sym typeface="Economica"/>
              </a:rPr>
              <a:t> </a:t>
            </a:r>
            <a:r>
              <a:rPr lang="en-GB" sz="1500" dirty="0">
                <a:latin typeface="Economica"/>
                <a:ea typeface="Economica"/>
                <a:cs typeface="Economica"/>
                <a:sym typeface="Economica"/>
              </a:rPr>
              <a:t>(</a:t>
            </a:r>
            <a:r>
              <a:rPr lang="en-GB" sz="1500" dirty="0" err="1">
                <a:latin typeface="Economica"/>
                <a:ea typeface="Economica"/>
                <a:cs typeface="Economica"/>
                <a:sym typeface="Economica"/>
              </a:rPr>
              <a:t>Fondettes</a:t>
            </a:r>
            <a:r>
              <a:rPr lang="en-GB" sz="1500" dirty="0">
                <a:latin typeface="Economica"/>
                <a:ea typeface="Economica"/>
                <a:cs typeface="Economica"/>
                <a:sym typeface="Economica"/>
              </a:rPr>
              <a:t>) </a:t>
            </a:r>
            <a:r>
              <a:rPr lang="en-GB" sz="1500" dirty="0">
                <a:solidFill>
                  <a:srgbClr val="0000FF"/>
                </a:solidFill>
                <a:latin typeface="Economica"/>
                <a:ea typeface="Economica"/>
                <a:cs typeface="Economica"/>
                <a:sym typeface="Economica"/>
              </a:rPr>
              <a:t>http://lapetitefeve.fr/</a:t>
            </a:r>
          </a:p>
          <a:p>
            <a:pPr marL="457200" lvl="0" indent="-323850" rtl="0">
              <a:spcBef>
                <a:spcPts val="0"/>
              </a:spcBef>
              <a:spcAft>
                <a:spcPts val="0"/>
              </a:spcAft>
              <a:buSzPct val="100000"/>
              <a:buFont typeface="Economica"/>
            </a:pPr>
            <a:r>
              <a:rPr lang="en-GB" sz="1500" b="1" dirty="0">
                <a:latin typeface="Economica"/>
                <a:ea typeface="Economica"/>
                <a:cs typeface="Economica"/>
                <a:sym typeface="Economica"/>
              </a:rPr>
              <a:t>Moulin à </a:t>
            </a:r>
            <a:r>
              <a:rPr lang="en-GB" sz="1500" b="1" dirty="0" err="1">
                <a:latin typeface="Economica"/>
                <a:ea typeface="Economica"/>
                <a:cs typeface="Economica"/>
                <a:sym typeface="Economica"/>
              </a:rPr>
              <a:t>Savons</a:t>
            </a:r>
            <a:r>
              <a:rPr lang="en-GB" sz="1500" b="1" dirty="0">
                <a:latin typeface="Economica"/>
                <a:ea typeface="Economica"/>
                <a:cs typeface="Economica"/>
                <a:sym typeface="Economica"/>
              </a:rPr>
              <a:t> </a:t>
            </a:r>
            <a:r>
              <a:rPr lang="en-GB" sz="1500" dirty="0">
                <a:latin typeface="Economica"/>
                <a:ea typeface="Economica"/>
                <a:cs typeface="Economica"/>
                <a:sym typeface="Economica"/>
              </a:rPr>
              <a:t>(Saint-Pierre des Corps)</a:t>
            </a:r>
          </a:p>
          <a:p>
            <a:pPr marL="457200" lvl="0" indent="-323850" rtl="0">
              <a:spcBef>
                <a:spcPts val="0"/>
              </a:spcBef>
              <a:spcAft>
                <a:spcPts val="0"/>
              </a:spcAft>
              <a:buSzPct val="100000"/>
              <a:buFont typeface="Economica"/>
            </a:pPr>
            <a:r>
              <a:rPr lang="en-GB" sz="1500" b="1" dirty="0">
                <a:latin typeface="Economica"/>
                <a:ea typeface="Economica"/>
                <a:cs typeface="Economica"/>
                <a:sym typeface="Economica"/>
              </a:rPr>
              <a:t>La </a:t>
            </a:r>
            <a:r>
              <a:rPr lang="en-GB" sz="1500" b="1" dirty="0" err="1">
                <a:latin typeface="Economica"/>
                <a:ea typeface="Economica"/>
                <a:cs typeface="Economica"/>
                <a:sym typeface="Economica"/>
              </a:rPr>
              <a:t>Gabare</a:t>
            </a:r>
            <a:r>
              <a:rPr lang="en-GB" sz="1500" b="1" dirty="0">
                <a:latin typeface="Economica"/>
                <a:ea typeface="Economica"/>
                <a:cs typeface="Economica"/>
                <a:sym typeface="Economica"/>
              </a:rPr>
              <a:t> </a:t>
            </a:r>
            <a:r>
              <a:rPr lang="en-GB" sz="1500" dirty="0">
                <a:latin typeface="Economica"/>
                <a:ea typeface="Economica"/>
                <a:cs typeface="Economica"/>
                <a:sym typeface="Economica"/>
              </a:rPr>
              <a:t>(</a:t>
            </a:r>
            <a:r>
              <a:rPr lang="en-GB" sz="1500" dirty="0" err="1">
                <a:latin typeface="Economica"/>
                <a:ea typeface="Economica"/>
                <a:cs typeface="Economica"/>
                <a:sym typeface="Economica"/>
              </a:rPr>
              <a:t>monnaie</a:t>
            </a:r>
            <a:r>
              <a:rPr lang="en-GB" sz="1500" dirty="0">
                <a:latin typeface="Economica"/>
                <a:ea typeface="Economica"/>
                <a:cs typeface="Economica"/>
                <a:sym typeface="Economica"/>
              </a:rPr>
              <a:t> locale) </a:t>
            </a:r>
            <a:r>
              <a:rPr lang="en-GB" sz="1500" dirty="0">
                <a:solidFill>
                  <a:srgbClr val="0000FF"/>
                </a:solidFill>
                <a:latin typeface="Economica"/>
                <a:ea typeface="Economica"/>
                <a:cs typeface="Economica"/>
                <a:sym typeface="Economica"/>
              </a:rPr>
              <a:t>http://gabare.mlc.camp/</a:t>
            </a:r>
          </a:p>
          <a:p>
            <a:pPr marL="457200" lvl="0" indent="-323850" rtl="0">
              <a:spcBef>
                <a:spcPts val="0"/>
              </a:spcBef>
              <a:spcAft>
                <a:spcPts val="0"/>
              </a:spcAft>
              <a:buSzPct val="100000"/>
              <a:buFont typeface="Economica"/>
            </a:pPr>
            <a:r>
              <a:rPr lang="en-GB" sz="1500" b="1" dirty="0">
                <a:latin typeface="Economica"/>
                <a:ea typeface="Economica"/>
                <a:cs typeface="Economica"/>
                <a:sym typeface="Economica"/>
              </a:rPr>
              <a:t>Repair café de tours</a:t>
            </a:r>
          </a:p>
          <a:p>
            <a:pPr marL="457200" lvl="0" indent="-323850" rtl="0">
              <a:spcBef>
                <a:spcPts val="0"/>
              </a:spcBef>
              <a:spcAft>
                <a:spcPts val="0"/>
              </a:spcAft>
              <a:buSzPct val="100000"/>
              <a:buFont typeface="Economica"/>
            </a:pPr>
            <a:r>
              <a:rPr lang="en-GB" sz="1500" b="1" dirty="0" err="1">
                <a:latin typeface="Economica"/>
                <a:ea typeface="Economica"/>
                <a:cs typeface="Economica"/>
                <a:sym typeface="Economica"/>
              </a:rPr>
              <a:t>Groupe</a:t>
            </a:r>
            <a:r>
              <a:rPr lang="en-GB" sz="1500" b="1" dirty="0">
                <a:latin typeface="Economica"/>
                <a:ea typeface="Economica"/>
                <a:cs typeface="Economica"/>
                <a:sym typeface="Economica"/>
              </a:rPr>
              <a:t> Facebook </a:t>
            </a:r>
            <a:r>
              <a:rPr lang="en-GB" sz="1500" b="1" dirty="0" err="1">
                <a:latin typeface="Economica"/>
                <a:ea typeface="Economica"/>
                <a:cs typeface="Economica"/>
                <a:sym typeface="Economica"/>
              </a:rPr>
              <a:t>Zéro</a:t>
            </a:r>
            <a:r>
              <a:rPr lang="en-GB" sz="1500" b="1" dirty="0">
                <a:latin typeface="Economica"/>
                <a:ea typeface="Economica"/>
                <a:cs typeface="Economica"/>
                <a:sym typeface="Economica"/>
              </a:rPr>
              <a:t> </a:t>
            </a:r>
            <a:r>
              <a:rPr lang="en-GB" sz="1500" b="1" dirty="0" err="1">
                <a:latin typeface="Economica"/>
                <a:ea typeface="Economica"/>
                <a:cs typeface="Economica"/>
                <a:sym typeface="Economica"/>
              </a:rPr>
              <a:t>Déchet</a:t>
            </a:r>
            <a:r>
              <a:rPr lang="en-GB" sz="1500" b="1" dirty="0">
                <a:latin typeface="Economica"/>
                <a:ea typeface="Economica"/>
                <a:cs typeface="Economica"/>
                <a:sym typeface="Economica"/>
              </a:rPr>
              <a:t> Tours</a:t>
            </a:r>
          </a:p>
          <a:p>
            <a:pPr marL="457200" lvl="0" indent="-323850" rtl="0">
              <a:spcBef>
                <a:spcPts val="0"/>
              </a:spcBef>
              <a:spcAft>
                <a:spcPts val="0"/>
              </a:spcAft>
              <a:buSzPct val="100000"/>
              <a:buFont typeface="Economica"/>
            </a:pPr>
            <a:r>
              <a:rPr lang="en-GB" sz="1500" b="1" dirty="0" err="1">
                <a:latin typeface="Economica"/>
                <a:ea typeface="Economica"/>
                <a:cs typeface="Economica"/>
                <a:sym typeface="Economica"/>
              </a:rPr>
              <a:t>Etc</a:t>
            </a:r>
            <a:r>
              <a:rPr lang="en-GB" sz="1500" b="1" dirty="0">
                <a:latin typeface="Economica"/>
                <a:ea typeface="Economica"/>
                <a:cs typeface="Economica"/>
                <a:sym typeface="Economica"/>
              </a:rPr>
              <a:t> !</a:t>
            </a:r>
          </a:p>
        </p:txBody>
      </p:sp>
      <p:sp>
        <p:nvSpPr>
          <p:cNvPr id="566" name="Shape 566"/>
          <p:cNvSpPr txBox="1">
            <a:spLocks noGrp="1"/>
          </p:cNvSpPr>
          <p:nvPr>
            <p:ph type="title"/>
          </p:nvPr>
        </p:nvSpPr>
        <p:spPr>
          <a:xfrm>
            <a:off x="0" y="0"/>
            <a:ext cx="9144000" cy="740400"/>
          </a:xfrm>
          <a:prstGeom prst="rect">
            <a:avLst/>
          </a:prstGeom>
          <a:noFill/>
          <a:ln>
            <a:noFill/>
          </a:ln>
        </p:spPr>
        <p:txBody>
          <a:bodyPr lIns="91425" tIns="91425" rIns="91425" bIns="91425" anchor="b" anchorCtr="0">
            <a:noAutofit/>
          </a:bodyPr>
          <a:lstStyle/>
          <a:p>
            <a:pPr lvl="0" rtl="0">
              <a:spcBef>
                <a:spcPts val="0"/>
              </a:spcBef>
              <a:buNone/>
            </a:pPr>
            <a:r>
              <a:rPr lang="en-GB" sz="3000" dirty="0">
                <a:solidFill>
                  <a:schemeClr val="lt2"/>
                </a:solidFill>
              </a:rPr>
              <a:t>Les </a:t>
            </a:r>
            <a:r>
              <a:rPr lang="en-GB" sz="3000" dirty="0" err="1">
                <a:solidFill>
                  <a:schemeClr val="lt2"/>
                </a:solidFill>
              </a:rPr>
              <a:t>bonnes</a:t>
            </a:r>
            <a:r>
              <a:rPr lang="en-GB" sz="3000" dirty="0">
                <a:solidFill>
                  <a:schemeClr val="lt2"/>
                </a:solidFill>
              </a:rPr>
              <a:t> </a:t>
            </a:r>
            <a:r>
              <a:rPr lang="en-GB" sz="3000" dirty="0" err="1">
                <a:solidFill>
                  <a:schemeClr val="lt2"/>
                </a:solidFill>
              </a:rPr>
              <a:t>adresses</a:t>
            </a:r>
            <a:r>
              <a:rPr lang="en-GB" sz="3000" dirty="0">
                <a:solidFill>
                  <a:schemeClr val="lt2"/>
                </a:solidFill>
              </a:rPr>
              <a:t>/</a:t>
            </a:r>
            <a:r>
              <a:rPr lang="en-GB" sz="3000" dirty="0" err="1">
                <a:solidFill>
                  <a:schemeClr val="lt2"/>
                </a:solidFill>
              </a:rPr>
              <a:t>infos</a:t>
            </a:r>
            <a:r>
              <a:rPr lang="en-GB" sz="3000" dirty="0">
                <a:solidFill>
                  <a:schemeClr val="lt2"/>
                </a:solidFill>
              </a:rPr>
              <a:t> </a:t>
            </a:r>
            <a:r>
              <a:rPr lang="en-GB" sz="3000" dirty="0" err="1">
                <a:solidFill>
                  <a:schemeClr val="lt2"/>
                </a:solidFill>
              </a:rPr>
              <a:t>Zéro</a:t>
            </a:r>
            <a:r>
              <a:rPr lang="en-GB" sz="3000" dirty="0">
                <a:solidFill>
                  <a:schemeClr val="lt2"/>
                </a:solidFill>
              </a:rPr>
              <a:t> </a:t>
            </a:r>
            <a:r>
              <a:rPr lang="en-GB" sz="3000" dirty="0" err="1">
                <a:solidFill>
                  <a:schemeClr val="lt2"/>
                </a:solidFill>
              </a:rPr>
              <a:t>Déchet</a:t>
            </a:r>
            <a:r>
              <a:rPr lang="en-GB" sz="3000" dirty="0">
                <a:solidFill>
                  <a:schemeClr val="lt2"/>
                </a:solidFill>
              </a:rPr>
              <a:t> à Tours</a:t>
            </a:r>
          </a:p>
        </p:txBody>
      </p:sp>
      <p:cxnSp>
        <p:nvCxnSpPr>
          <p:cNvPr id="567" name="Shape 567"/>
          <p:cNvCxnSpPr/>
          <p:nvPr/>
        </p:nvCxnSpPr>
        <p:spPr>
          <a:xfrm>
            <a:off x="0" y="684025"/>
            <a:ext cx="9152700" cy="0"/>
          </a:xfrm>
          <a:prstGeom prst="straightConnector1">
            <a:avLst/>
          </a:prstGeom>
          <a:noFill/>
          <a:ln w="9525" cap="flat" cmpd="sng">
            <a:solidFill>
              <a:schemeClr val="lt2"/>
            </a:solidFill>
            <a:prstDash val="solid"/>
            <a:round/>
            <a:headEnd type="none" w="lg" len="lg"/>
            <a:tailEnd type="none" w="lg" len="lg"/>
          </a:ln>
        </p:spPr>
      </p:cxn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449"/>
        <p:cNvGrpSpPr/>
        <p:nvPr/>
      </p:nvGrpSpPr>
      <p:grpSpPr>
        <a:xfrm>
          <a:off x="0" y="0"/>
          <a:ext cx="0" cy="0"/>
          <a:chOff x="0" y="0"/>
          <a:chExt cx="0" cy="0"/>
        </a:xfrm>
      </p:grpSpPr>
      <p:pic>
        <p:nvPicPr>
          <p:cNvPr id="450" name="Shape 450"/>
          <p:cNvPicPr preferRelativeResize="0"/>
          <p:nvPr/>
        </p:nvPicPr>
        <p:blipFill>
          <a:blip r:embed="rId3">
            <a:alphaModFix/>
          </a:blip>
          <a:stretch>
            <a:fillRect/>
          </a:stretch>
        </p:blipFill>
        <p:spPr>
          <a:xfrm>
            <a:off x="311700" y="2949074"/>
            <a:ext cx="538560" cy="2008399"/>
          </a:xfrm>
          <a:prstGeom prst="rect">
            <a:avLst/>
          </a:prstGeom>
          <a:noFill/>
          <a:ln>
            <a:noFill/>
          </a:ln>
        </p:spPr>
      </p:pic>
      <p:pic>
        <p:nvPicPr>
          <p:cNvPr id="451" name="Shape 451"/>
          <p:cNvPicPr preferRelativeResize="0"/>
          <p:nvPr/>
        </p:nvPicPr>
        <p:blipFill>
          <a:blip r:embed="rId4">
            <a:alphaModFix/>
          </a:blip>
          <a:stretch>
            <a:fillRect/>
          </a:stretch>
        </p:blipFill>
        <p:spPr>
          <a:xfrm>
            <a:off x="923525" y="3091059"/>
            <a:ext cx="825474" cy="1901464"/>
          </a:xfrm>
          <a:prstGeom prst="rect">
            <a:avLst/>
          </a:prstGeom>
          <a:noFill/>
          <a:ln>
            <a:noFill/>
          </a:ln>
        </p:spPr>
      </p:pic>
      <p:pic>
        <p:nvPicPr>
          <p:cNvPr id="452" name="Shape 452"/>
          <p:cNvPicPr preferRelativeResize="0"/>
          <p:nvPr/>
        </p:nvPicPr>
        <p:blipFill>
          <a:blip r:embed="rId5">
            <a:alphaModFix/>
          </a:blip>
          <a:stretch>
            <a:fillRect/>
          </a:stretch>
        </p:blipFill>
        <p:spPr>
          <a:xfrm>
            <a:off x="1786000" y="3097112"/>
            <a:ext cx="1051300" cy="1889374"/>
          </a:xfrm>
          <a:prstGeom prst="rect">
            <a:avLst/>
          </a:prstGeom>
          <a:noFill/>
          <a:ln>
            <a:noFill/>
          </a:ln>
        </p:spPr>
      </p:pic>
      <p:pic>
        <p:nvPicPr>
          <p:cNvPr id="453" name="Shape 453"/>
          <p:cNvPicPr preferRelativeResize="0"/>
          <p:nvPr/>
        </p:nvPicPr>
        <p:blipFill>
          <a:blip r:embed="rId6">
            <a:alphaModFix/>
          </a:blip>
          <a:stretch>
            <a:fillRect/>
          </a:stretch>
        </p:blipFill>
        <p:spPr>
          <a:xfrm>
            <a:off x="2874299" y="3073712"/>
            <a:ext cx="738788" cy="1936150"/>
          </a:xfrm>
          <a:prstGeom prst="rect">
            <a:avLst/>
          </a:prstGeom>
          <a:noFill/>
          <a:ln>
            <a:noFill/>
          </a:ln>
        </p:spPr>
      </p:pic>
      <p:pic>
        <p:nvPicPr>
          <p:cNvPr id="454" name="Shape 454"/>
          <p:cNvPicPr preferRelativeResize="0"/>
          <p:nvPr/>
        </p:nvPicPr>
        <p:blipFill>
          <a:blip r:embed="rId7">
            <a:alphaModFix/>
          </a:blip>
          <a:stretch>
            <a:fillRect/>
          </a:stretch>
        </p:blipFill>
        <p:spPr>
          <a:xfrm>
            <a:off x="3650100" y="3091050"/>
            <a:ext cx="781527" cy="1901474"/>
          </a:xfrm>
          <a:prstGeom prst="rect">
            <a:avLst/>
          </a:prstGeom>
          <a:noFill/>
          <a:ln>
            <a:noFill/>
          </a:ln>
        </p:spPr>
      </p:pic>
      <p:pic>
        <p:nvPicPr>
          <p:cNvPr id="455" name="Shape 455"/>
          <p:cNvPicPr preferRelativeResize="0"/>
          <p:nvPr/>
        </p:nvPicPr>
        <p:blipFill>
          <a:blip r:embed="rId8">
            <a:alphaModFix/>
          </a:blip>
          <a:stretch>
            <a:fillRect/>
          </a:stretch>
        </p:blipFill>
        <p:spPr>
          <a:xfrm>
            <a:off x="457850" y="1611467"/>
            <a:ext cx="825475" cy="1337619"/>
          </a:xfrm>
          <a:prstGeom prst="rect">
            <a:avLst/>
          </a:prstGeom>
          <a:noFill/>
          <a:ln>
            <a:noFill/>
          </a:ln>
        </p:spPr>
      </p:pic>
      <p:pic>
        <p:nvPicPr>
          <p:cNvPr id="456" name="Shape 456"/>
          <p:cNvPicPr preferRelativeResize="0"/>
          <p:nvPr/>
        </p:nvPicPr>
        <p:blipFill>
          <a:blip r:embed="rId9">
            <a:alphaModFix/>
          </a:blip>
          <a:stretch>
            <a:fillRect/>
          </a:stretch>
        </p:blipFill>
        <p:spPr>
          <a:xfrm>
            <a:off x="3356075" y="2007170"/>
            <a:ext cx="1020324" cy="908725"/>
          </a:xfrm>
          <a:prstGeom prst="rect">
            <a:avLst/>
          </a:prstGeom>
          <a:noFill/>
          <a:ln>
            <a:noFill/>
          </a:ln>
        </p:spPr>
      </p:pic>
      <p:pic>
        <p:nvPicPr>
          <p:cNvPr id="457" name="Shape 457"/>
          <p:cNvPicPr preferRelativeResize="0"/>
          <p:nvPr/>
        </p:nvPicPr>
        <p:blipFill>
          <a:blip r:embed="rId10">
            <a:alphaModFix/>
          </a:blip>
          <a:stretch>
            <a:fillRect/>
          </a:stretch>
        </p:blipFill>
        <p:spPr>
          <a:xfrm>
            <a:off x="7883650" y="2651619"/>
            <a:ext cx="1098525" cy="2326624"/>
          </a:xfrm>
          <a:prstGeom prst="rect">
            <a:avLst/>
          </a:prstGeom>
          <a:noFill/>
          <a:ln>
            <a:noFill/>
          </a:ln>
        </p:spPr>
      </p:pic>
      <p:pic>
        <p:nvPicPr>
          <p:cNvPr id="458" name="Shape 458"/>
          <p:cNvPicPr preferRelativeResize="0"/>
          <p:nvPr/>
        </p:nvPicPr>
        <p:blipFill>
          <a:blip r:embed="rId11">
            <a:alphaModFix/>
          </a:blip>
          <a:stretch>
            <a:fillRect/>
          </a:stretch>
        </p:blipFill>
        <p:spPr>
          <a:xfrm>
            <a:off x="5893274" y="2871925"/>
            <a:ext cx="1308550" cy="2128899"/>
          </a:xfrm>
          <a:prstGeom prst="rect">
            <a:avLst/>
          </a:prstGeom>
          <a:noFill/>
          <a:ln>
            <a:noFill/>
          </a:ln>
        </p:spPr>
      </p:pic>
      <p:pic>
        <p:nvPicPr>
          <p:cNvPr id="459" name="Shape 459"/>
          <p:cNvPicPr preferRelativeResize="0"/>
          <p:nvPr/>
        </p:nvPicPr>
        <p:blipFill>
          <a:blip r:embed="rId12">
            <a:alphaModFix/>
          </a:blip>
          <a:stretch>
            <a:fillRect/>
          </a:stretch>
        </p:blipFill>
        <p:spPr>
          <a:xfrm>
            <a:off x="7707167" y="1628980"/>
            <a:ext cx="1165975" cy="1037960"/>
          </a:xfrm>
          <a:prstGeom prst="rect">
            <a:avLst/>
          </a:prstGeom>
          <a:noFill/>
          <a:ln>
            <a:noFill/>
          </a:ln>
        </p:spPr>
      </p:pic>
      <p:pic>
        <p:nvPicPr>
          <p:cNvPr id="460" name="Shape 460"/>
          <p:cNvPicPr preferRelativeResize="0"/>
          <p:nvPr/>
        </p:nvPicPr>
        <p:blipFill>
          <a:blip r:embed="rId13">
            <a:alphaModFix/>
          </a:blip>
          <a:stretch>
            <a:fillRect/>
          </a:stretch>
        </p:blipFill>
        <p:spPr>
          <a:xfrm>
            <a:off x="5533074" y="1628977"/>
            <a:ext cx="1129090" cy="1245675"/>
          </a:xfrm>
          <a:prstGeom prst="rect">
            <a:avLst/>
          </a:prstGeom>
          <a:noFill/>
          <a:ln>
            <a:noFill/>
          </a:ln>
        </p:spPr>
      </p:pic>
      <p:pic>
        <p:nvPicPr>
          <p:cNvPr id="461" name="Shape 461"/>
          <p:cNvPicPr preferRelativeResize="0"/>
          <p:nvPr/>
        </p:nvPicPr>
        <p:blipFill>
          <a:blip r:embed="rId14">
            <a:alphaModFix/>
          </a:blip>
          <a:stretch>
            <a:fillRect/>
          </a:stretch>
        </p:blipFill>
        <p:spPr>
          <a:xfrm>
            <a:off x="3356072" y="1200408"/>
            <a:ext cx="1098525" cy="728466"/>
          </a:xfrm>
          <a:prstGeom prst="rect">
            <a:avLst/>
          </a:prstGeom>
          <a:noFill/>
          <a:ln>
            <a:noFill/>
          </a:ln>
        </p:spPr>
      </p:pic>
      <p:pic>
        <p:nvPicPr>
          <p:cNvPr id="462" name="Shape 462"/>
          <p:cNvPicPr preferRelativeResize="0"/>
          <p:nvPr/>
        </p:nvPicPr>
        <p:blipFill>
          <a:blip r:embed="rId15">
            <a:alphaModFix/>
          </a:blip>
          <a:stretch>
            <a:fillRect/>
          </a:stretch>
        </p:blipFill>
        <p:spPr>
          <a:xfrm>
            <a:off x="4741025" y="3308932"/>
            <a:ext cx="1098524" cy="1539492"/>
          </a:xfrm>
          <a:prstGeom prst="rect">
            <a:avLst/>
          </a:prstGeom>
          <a:noFill/>
          <a:ln>
            <a:noFill/>
          </a:ln>
        </p:spPr>
      </p:pic>
      <p:pic>
        <p:nvPicPr>
          <p:cNvPr id="463" name="Shape 463"/>
          <p:cNvPicPr preferRelativeResize="0"/>
          <p:nvPr/>
        </p:nvPicPr>
        <p:blipFill>
          <a:blip r:embed="rId16">
            <a:alphaModFix/>
          </a:blip>
          <a:stretch>
            <a:fillRect/>
          </a:stretch>
        </p:blipFill>
        <p:spPr>
          <a:xfrm>
            <a:off x="1453550" y="1399337"/>
            <a:ext cx="1826200" cy="1570532"/>
          </a:xfrm>
          <a:prstGeom prst="rect">
            <a:avLst/>
          </a:prstGeom>
          <a:noFill/>
          <a:ln>
            <a:noFill/>
          </a:ln>
        </p:spPr>
      </p:pic>
      <p:pic>
        <p:nvPicPr>
          <p:cNvPr id="464" name="Shape 464"/>
          <p:cNvPicPr preferRelativeResize="0"/>
          <p:nvPr/>
        </p:nvPicPr>
        <p:blipFill>
          <a:blip r:embed="rId17">
            <a:alphaModFix/>
          </a:blip>
          <a:stretch>
            <a:fillRect/>
          </a:stretch>
        </p:blipFill>
        <p:spPr>
          <a:xfrm>
            <a:off x="6674723" y="1482655"/>
            <a:ext cx="938475" cy="1215274"/>
          </a:xfrm>
          <a:prstGeom prst="rect">
            <a:avLst/>
          </a:prstGeom>
          <a:noFill/>
          <a:ln>
            <a:noFill/>
          </a:ln>
        </p:spPr>
      </p:pic>
      <p:sp>
        <p:nvSpPr>
          <p:cNvPr id="465" name="Shape 465"/>
          <p:cNvSpPr txBox="1">
            <a:spLocks noGrp="1"/>
          </p:cNvSpPr>
          <p:nvPr>
            <p:ph type="body" idx="1"/>
          </p:nvPr>
        </p:nvSpPr>
        <p:spPr>
          <a:xfrm>
            <a:off x="900" y="790503"/>
            <a:ext cx="4621500" cy="466800"/>
          </a:xfrm>
          <a:prstGeom prst="rect">
            <a:avLst/>
          </a:prstGeom>
          <a:noFill/>
        </p:spPr>
        <p:txBody>
          <a:bodyPr lIns="91425" tIns="91425" rIns="91425" bIns="91425" anchor="t" anchorCtr="0">
            <a:noAutofit/>
          </a:bodyPr>
          <a:lstStyle/>
          <a:p>
            <a:pPr lvl="0" algn="ctr" rtl="0">
              <a:spcBef>
                <a:spcPts val="0"/>
              </a:spcBef>
              <a:buNone/>
            </a:pPr>
            <a:r>
              <a:rPr lang="en-GB" sz="3000" b="1" dirty="0">
                <a:solidFill>
                  <a:schemeClr val="lt2"/>
                </a:solidFill>
                <a:latin typeface="Kaushan Script"/>
                <a:ea typeface="Kaushan Script"/>
                <a:cs typeface="Kaushan Script"/>
                <a:sym typeface="Kaushan Script"/>
              </a:rPr>
              <a:t>Avant</a:t>
            </a:r>
          </a:p>
        </p:txBody>
      </p:sp>
      <p:sp>
        <p:nvSpPr>
          <p:cNvPr id="466" name="Shape 466"/>
          <p:cNvSpPr txBox="1">
            <a:spLocks noGrp="1"/>
          </p:cNvSpPr>
          <p:nvPr>
            <p:ph type="body" idx="1"/>
          </p:nvPr>
        </p:nvSpPr>
        <p:spPr>
          <a:xfrm>
            <a:off x="4621575" y="790503"/>
            <a:ext cx="4522200" cy="466800"/>
          </a:xfrm>
          <a:prstGeom prst="rect">
            <a:avLst/>
          </a:prstGeom>
          <a:noFill/>
        </p:spPr>
        <p:txBody>
          <a:bodyPr lIns="91425" tIns="91425" rIns="91425" bIns="91425" anchor="t" anchorCtr="0">
            <a:noAutofit/>
          </a:bodyPr>
          <a:lstStyle/>
          <a:p>
            <a:pPr lvl="0" algn="ctr" rtl="0">
              <a:spcBef>
                <a:spcPts val="0"/>
              </a:spcBef>
              <a:buNone/>
            </a:pPr>
            <a:r>
              <a:rPr lang="en-GB" sz="3000" b="1">
                <a:solidFill>
                  <a:schemeClr val="lt2"/>
                </a:solidFill>
                <a:latin typeface="Kaushan Script"/>
                <a:ea typeface="Kaushan Script"/>
                <a:cs typeface="Kaushan Script"/>
                <a:sym typeface="Kaushan Script"/>
              </a:rPr>
              <a:t>Après</a:t>
            </a:r>
          </a:p>
        </p:txBody>
      </p:sp>
      <p:cxnSp>
        <p:nvCxnSpPr>
          <p:cNvPr id="467" name="Shape 467"/>
          <p:cNvCxnSpPr>
            <a:stCxn id="466" idx="1"/>
          </p:cNvCxnSpPr>
          <p:nvPr/>
        </p:nvCxnSpPr>
        <p:spPr>
          <a:xfrm>
            <a:off x="4621575" y="1023903"/>
            <a:ext cx="0" cy="4138800"/>
          </a:xfrm>
          <a:prstGeom prst="straightConnector1">
            <a:avLst/>
          </a:prstGeom>
          <a:noFill/>
          <a:ln w="19050" cap="flat" cmpd="sng">
            <a:solidFill>
              <a:schemeClr val="lt2"/>
            </a:solidFill>
            <a:prstDash val="dot"/>
            <a:round/>
            <a:headEnd type="none" w="lg" len="lg"/>
            <a:tailEnd type="none" w="lg" len="lg"/>
          </a:ln>
        </p:spPr>
      </p:cxnSp>
      <p:sp>
        <p:nvSpPr>
          <p:cNvPr id="468" name="Shape 468"/>
          <p:cNvSpPr txBox="1">
            <a:spLocks noGrp="1"/>
          </p:cNvSpPr>
          <p:nvPr>
            <p:ph type="title"/>
          </p:nvPr>
        </p:nvSpPr>
        <p:spPr>
          <a:xfrm>
            <a:off x="0" y="0"/>
            <a:ext cx="9144000" cy="740400"/>
          </a:xfrm>
          <a:prstGeom prst="rect">
            <a:avLst/>
          </a:prstGeom>
          <a:noFill/>
          <a:ln>
            <a:noFill/>
          </a:ln>
        </p:spPr>
        <p:txBody>
          <a:bodyPr lIns="91425" tIns="91425" rIns="91425" bIns="91425" anchor="b" anchorCtr="0">
            <a:noAutofit/>
          </a:bodyPr>
          <a:lstStyle/>
          <a:p>
            <a:pPr lvl="0" rtl="0">
              <a:spcBef>
                <a:spcPts val="0"/>
              </a:spcBef>
              <a:buNone/>
            </a:pPr>
            <a:r>
              <a:rPr lang="en-GB" sz="3000"/>
              <a:t>Réduire ses déchets dans la cuisine : les produits ménagers</a:t>
            </a:r>
          </a:p>
        </p:txBody>
      </p:sp>
      <p:cxnSp>
        <p:nvCxnSpPr>
          <p:cNvPr id="469" name="Shape 469"/>
          <p:cNvCxnSpPr/>
          <p:nvPr/>
        </p:nvCxnSpPr>
        <p:spPr>
          <a:xfrm>
            <a:off x="0" y="684025"/>
            <a:ext cx="9152700" cy="0"/>
          </a:xfrm>
          <a:prstGeom prst="straightConnector1">
            <a:avLst/>
          </a:prstGeom>
          <a:noFill/>
          <a:ln w="9525" cap="flat" cmpd="sng">
            <a:solidFill>
              <a:schemeClr val="lt2"/>
            </a:solidFill>
            <a:prstDash val="solid"/>
            <a:round/>
            <a:headEnd type="none" w="lg" len="lg"/>
            <a:tailEnd type="none" w="lg" len="lg"/>
          </a:ln>
        </p:spPr>
      </p:cxnSp>
      <p:pic>
        <p:nvPicPr>
          <p:cNvPr id="470" name="Shape 470"/>
          <p:cNvPicPr preferRelativeResize="0"/>
          <p:nvPr/>
        </p:nvPicPr>
        <p:blipFill>
          <a:blip r:embed="rId18">
            <a:alphaModFix/>
          </a:blip>
          <a:stretch>
            <a:fillRect/>
          </a:stretch>
        </p:blipFill>
        <p:spPr>
          <a:xfrm>
            <a:off x="7138225" y="2651661"/>
            <a:ext cx="825475" cy="2305288"/>
          </a:xfrm>
          <a:prstGeom prst="rect">
            <a:avLst/>
          </a:prstGeom>
          <a:noFill/>
          <a:ln>
            <a:noFill/>
          </a:ln>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431"/>
        <p:cNvGrpSpPr/>
        <p:nvPr/>
      </p:nvGrpSpPr>
      <p:grpSpPr>
        <a:xfrm>
          <a:off x="0" y="0"/>
          <a:ext cx="0" cy="0"/>
          <a:chOff x="0" y="0"/>
          <a:chExt cx="0" cy="0"/>
        </a:xfrm>
      </p:grpSpPr>
      <p:pic>
        <p:nvPicPr>
          <p:cNvPr id="432" name="Shape 432"/>
          <p:cNvPicPr preferRelativeResize="0"/>
          <p:nvPr/>
        </p:nvPicPr>
        <p:blipFill>
          <a:blip r:embed="rId3">
            <a:alphaModFix/>
          </a:blip>
          <a:stretch>
            <a:fillRect/>
          </a:stretch>
        </p:blipFill>
        <p:spPr>
          <a:xfrm>
            <a:off x="1788225" y="3575149"/>
            <a:ext cx="2242424" cy="1536674"/>
          </a:xfrm>
          <a:prstGeom prst="rect">
            <a:avLst/>
          </a:prstGeom>
          <a:noFill/>
          <a:ln>
            <a:noFill/>
          </a:ln>
        </p:spPr>
      </p:pic>
      <p:pic>
        <p:nvPicPr>
          <p:cNvPr id="433" name="Shape 433"/>
          <p:cNvPicPr preferRelativeResize="0"/>
          <p:nvPr/>
        </p:nvPicPr>
        <p:blipFill>
          <a:blip r:embed="rId4">
            <a:alphaModFix/>
          </a:blip>
          <a:stretch>
            <a:fillRect/>
          </a:stretch>
        </p:blipFill>
        <p:spPr>
          <a:xfrm>
            <a:off x="899" y="1789499"/>
            <a:ext cx="1535074" cy="3311768"/>
          </a:xfrm>
          <a:prstGeom prst="rect">
            <a:avLst/>
          </a:prstGeom>
          <a:noFill/>
          <a:ln>
            <a:noFill/>
          </a:ln>
        </p:spPr>
      </p:pic>
      <p:pic>
        <p:nvPicPr>
          <p:cNvPr id="434" name="Shape 434"/>
          <p:cNvPicPr preferRelativeResize="0"/>
          <p:nvPr/>
        </p:nvPicPr>
        <p:blipFill>
          <a:blip r:embed="rId5">
            <a:alphaModFix/>
          </a:blip>
          <a:stretch>
            <a:fillRect/>
          </a:stretch>
        </p:blipFill>
        <p:spPr>
          <a:xfrm>
            <a:off x="7707167" y="1456640"/>
            <a:ext cx="1165975" cy="1037960"/>
          </a:xfrm>
          <a:prstGeom prst="rect">
            <a:avLst/>
          </a:prstGeom>
          <a:noFill/>
          <a:ln>
            <a:noFill/>
          </a:ln>
        </p:spPr>
      </p:pic>
      <p:pic>
        <p:nvPicPr>
          <p:cNvPr id="435" name="Shape 435"/>
          <p:cNvPicPr preferRelativeResize="0"/>
          <p:nvPr/>
        </p:nvPicPr>
        <p:blipFill>
          <a:blip r:embed="rId6">
            <a:alphaModFix/>
          </a:blip>
          <a:stretch>
            <a:fillRect/>
          </a:stretch>
        </p:blipFill>
        <p:spPr>
          <a:xfrm>
            <a:off x="7774625" y="2488544"/>
            <a:ext cx="1098525" cy="2326624"/>
          </a:xfrm>
          <a:prstGeom prst="rect">
            <a:avLst/>
          </a:prstGeom>
          <a:noFill/>
          <a:ln>
            <a:noFill/>
          </a:ln>
        </p:spPr>
      </p:pic>
      <p:pic>
        <p:nvPicPr>
          <p:cNvPr id="436" name="Shape 436"/>
          <p:cNvPicPr preferRelativeResize="0"/>
          <p:nvPr/>
        </p:nvPicPr>
        <p:blipFill>
          <a:blip r:embed="rId7">
            <a:alphaModFix/>
          </a:blip>
          <a:stretch>
            <a:fillRect/>
          </a:stretch>
        </p:blipFill>
        <p:spPr>
          <a:xfrm>
            <a:off x="4862500" y="2529474"/>
            <a:ext cx="1361499" cy="2429950"/>
          </a:xfrm>
          <a:prstGeom prst="rect">
            <a:avLst/>
          </a:prstGeom>
          <a:noFill/>
          <a:ln>
            <a:noFill/>
          </a:ln>
        </p:spPr>
      </p:pic>
      <p:pic>
        <p:nvPicPr>
          <p:cNvPr id="437" name="Shape 437"/>
          <p:cNvPicPr preferRelativeResize="0"/>
          <p:nvPr/>
        </p:nvPicPr>
        <p:blipFill>
          <a:blip r:embed="rId8">
            <a:alphaModFix/>
          </a:blip>
          <a:stretch>
            <a:fillRect/>
          </a:stretch>
        </p:blipFill>
        <p:spPr>
          <a:xfrm>
            <a:off x="6090425" y="3011875"/>
            <a:ext cx="935900" cy="1803299"/>
          </a:xfrm>
          <a:prstGeom prst="rect">
            <a:avLst/>
          </a:prstGeom>
          <a:noFill/>
          <a:ln>
            <a:noFill/>
          </a:ln>
        </p:spPr>
      </p:pic>
      <p:pic>
        <p:nvPicPr>
          <p:cNvPr id="438" name="Shape 438"/>
          <p:cNvPicPr preferRelativeResize="0"/>
          <p:nvPr/>
        </p:nvPicPr>
        <p:blipFill>
          <a:blip r:embed="rId9">
            <a:alphaModFix/>
          </a:blip>
          <a:stretch>
            <a:fillRect/>
          </a:stretch>
        </p:blipFill>
        <p:spPr>
          <a:xfrm>
            <a:off x="1327627" y="1625460"/>
            <a:ext cx="1098524" cy="1441617"/>
          </a:xfrm>
          <a:prstGeom prst="rect">
            <a:avLst/>
          </a:prstGeom>
          <a:noFill/>
          <a:ln>
            <a:noFill/>
          </a:ln>
        </p:spPr>
      </p:pic>
      <p:pic>
        <p:nvPicPr>
          <p:cNvPr id="439" name="Shape 439"/>
          <p:cNvPicPr preferRelativeResize="0"/>
          <p:nvPr/>
        </p:nvPicPr>
        <p:blipFill>
          <a:blip r:embed="rId10">
            <a:alphaModFix/>
          </a:blip>
          <a:stretch>
            <a:fillRect/>
          </a:stretch>
        </p:blipFill>
        <p:spPr>
          <a:xfrm>
            <a:off x="2481124" y="1604424"/>
            <a:ext cx="2009263" cy="1873172"/>
          </a:xfrm>
          <a:prstGeom prst="rect">
            <a:avLst/>
          </a:prstGeom>
          <a:noFill/>
          <a:ln>
            <a:noFill/>
          </a:ln>
        </p:spPr>
      </p:pic>
      <p:pic>
        <p:nvPicPr>
          <p:cNvPr id="440" name="Shape 440"/>
          <p:cNvPicPr preferRelativeResize="0"/>
          <p:nvPr/>
        </p:nvPicPr>
        <p:blipFill>
          <a:blip r:embed="rId11">
            <a:alphaModFix/>
          </a:blip>
          <a:stretch>
            <a:fillRect/>
          </a:stretch>
        </p:blipFill>
        <p:spPr>
          <a:xfrm>
            <a:off x="6949150" y="2499236"/>
            <a:ext cx="825475" cy="2305288"/>
          </a:xfrm>
          <a:prstGeom prst="rect">
            <a:avLst/>
          </a:prstGeom>
          <a:noFill/>
          <a:ln>
            <a:noFill/>
          </a:ln>
        </p:spPr>
      </p:pic>
      <p:sp>
        <p:nvSpPr>
          <p:cNvPr id="441" name="Shape 441"/>
          <p:cNvSpPr txBox="1">
            <a:spLocks noGrp="1"/>
          </p:cNvSpPr>
          <p:nvPr>
            <p:ph type="body" idx="1"/>
          </p:nvPr>
        </p:nvSpPr>
        <p:spPr>
          <a:xfrm>
            <a:off x="900" y="790503"/>
            <a:ext cx="4621500" cy="466800"/>
          </a:xfrm>
          <a:prstGeom prst="rect">
            <a:avLst/>
          </a:prstGeom>
          <a:noFill/>
        </p:spPr>
        <p:txBody>
          <a:bodyPr lIns="91425" tIns="91425" rIns="91425" bIns="91425" anchor="t" anchorCtr="0">
            <a:noAutofit/>
          </a:bodyPr>
          <a:lstStyle/>
          <a:p>
            <a:pPr lvl="0" algn="ctr" rtl="0">
              <a:spcBef>
                <a:spcPts val="0"/>
              </a:spcBef>
              <a:buNone/>
            </a:pPr>
            <a:r>
              <a:rPr lang="en-GB" sz="3000" b="1">
                <a:solidFill>
                  <a:schemeClr val="lt2"/>
                </a:solidFill>
                <a:latin typeface="Kaushan Script"/>
                <a:ea typeface="Kaushan Script"/>
                <a:cs typeface="Kaushan Script"/>
                <a:sym typeface="Kaushan Script"/>
              </a:rPr>
              <a:t>Avant</a:t>
            </a:r>
          </a:p>
        </p:txBody>
      </p:sp>
      <p:sp>
        <p:nvSpPr>
          <p:cNvPr id="442" name="Shape 442"/>
          <p:cNvSpPr txBox="1">
            <a:spLocks noGrp="1"/>
          </p:cNvSpPr>
          <p:nvPr>
            <p:ph type="body" idx="1"/>
          </p:nvPr>
        </p:nvSpPr>
        <p:spPr>
          <a:xfrm>
            <a:off x="4621575" y="790503"/>
            <a:ext cx="4522200" cy="466800"/>
          </a:xfrm>
          <a:prstGeom prst="rect">
            <a:avLst/>
          </a:prstGeom>
          <a:noFill/>
        </p:spPr>
        <p:txBody>
          <a:bodyPr lIns="91425" tIns="91425" rIns="91425" bIns="91425" anchor="t" anchorCtr="0">
            <a:noAutofit/>
          </a:bodyPr>
          <a:lstStyle/>
          <a:p>
            <a:pPr lvl="0" algn="ctr" rtl="0">
              <a:spcBef>
                <a:spcPts val="0"/>
              </a:spcBef>
              <a:buNone/>
            </a:pPr>
            <a:r>
              <a:rPr lang="en-GB" sz="3000" b="1">
                <a:solidFill>
                  <a:schemeClr val="lt2"/>
                </a:solidFill>
                <a:latin typeface="Kaushan Script"/>
                <a:ea typeface="Kaushan Script"/>
                <a:cs typeface="Kaushan Script"/>
                <a:sym typeface="Kaushan Script"/>
              </a:rPr>
              <a:t>Après</a:t>
            </a:r>
          </a:p>
        </p:txBody>
      </p:sp>
      <p:cxnSp>
        <p:nvCxnSpPr>
          <p:cNvPr id="443" name="Shape 443"/>
          <p:cNvCxnSpPr>
            <a:stCxn id="442" idx="1"/>
          </p:cNvCxnSpPr>
          <p:nvPr/>
        </p:nvCxnSpPr>
        <p:spPr>
          <a:xfrm>
            <a:off x="4621575" y="1023903"/>
            <a:ext cx="0" cy="4138800"/>
          </a:xfrm>
          <a:prstGeom prst="straightConnector1">
            <a:avLst/>
          </a:prstGeom>
          <a:noFill/>
          <a:ln w="19050" cap="flat" cmpd="sng">
            <a:solidFill>
              <a:schemeClr val="lt2"/>
            </a:solidFill>
            <a:prstDash val="dot"/>
            <a:round/>
            <a:headEnd type="none" w="lg" len="lg"/>
            <a:tailEnd type="none" w="lg" len="lg"/>
          </a:ln>
        </p:spPr>
      </p:cxnSp>
      <p:sp>
        <p:nvSpPr>
          <p:cNvPr id="444" name="Shape 444"/>
          <p:cNvSpPr txBox="1">
            <a:spLocks noGrp="1"/>
          </p:cNvSpPr>
          <p:nvPr>
            <p:ph type="title"/>
          </p:nvPr>
        </p:nvSpPr>
        <p:spPr>
          <a:xfrm>
            <a:off x="0" y="0"/>
            <a:ext cx="9144000" cy="740400"/>
          </a:xfrm>
          <a:prstGeom prst="rect">
            <a:avLst/>
          </a:prstGeom>
          <a:noFill/>
          <a:ln>
            <a:noFill/>
          </a:ln>
        </p:spPr>
        <p:txBody>
          <a:bodyPr lIns="91425" tIns="91425" rIns="91425" bIns="91425" anchor="b" anchorCtr="0">
            <a:noAutofit/>
          </a:bodyPr>
          <a:lstStyle/>
          <a:p>
            <a:pPr lvl="0" rtl="0">
              <a:spcBef>
                <a:spcPts val="0"/>
              </a:spcBef>
              <a:buNone/>
            </a:pPr>
            <a:r>
              <a:rPr lang="en-GB" sz="3000"/>
              <a:t>Réduire ses déchets dans la salle de bain : Machine à laver</a:t>
            </a:r>
          </a:p>
        </p:txBody>
      </p:sp>
      <p:cxnSp>
        <p:nvCxnSpPr>
          <p:cNvPr id="445" name="Shape 445"/>
          <p:cNvCxnSpPr/>
          <p:nvPr/>
        </p:nvCxnSpPr>
        <p:spPr>
          <a:xfrm>
            <a:off x="0" y="684025"/>
            <a:ext cx="9152700" cy="0"/>
          </a:xfrm>
          <a:prstGeom prst="straightConnector1">
            <a:avLst/>
          </a:prstGeom>
          <a:noFill/>
          <a:ln w="9525" cap="flat" cmpd="sng">
            <a:solidFill>
              <a:schemeClr val="lt2"/>
            </a:solidFill>
            <a:prstDash val="solid"/>
            <a:round/>
            <a:headEnd type="none" w="lg" len="lg"/>
            <a:tailEnd type="none" w="lg" len="lg"/>
          </a:ln>
        </p:spPr>
      </p:cxn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488"/>
        <p:cNvGrpSpPr/>
        <p:nvPr/>
      </p:nvGrpSpPr>
      <p:grpSpPr>
        <a:xfrm>
          <a:off x="0" y="0"/>
          <a:ext cx="0" cy="0"/>
          <a:chOff x="0" y="0"/>
          <a:chExt cx="0" cy="0"/>
        </a:xfrm>
      </p:grpSpPr>
      <p:pic>
        <p:nvPicPr>
          <p:cNvPr id="489" name="Shape 489"/>
          <p:cNvPicPr preferRelativeResize="0"/>
          <p:nvPr/>
        </p:nvPicPr>
        <p:blipFill>
          <a:blip r:embed="rId3">
            <a:alphaModFix/>
          </a:blip>
          <a:stretch>
            <a:fillRect/>
          </a:stretch>
        </p:blipFill>
        <p:spPr>
          <a:xfrm>
            <a:off x="7707167" y="1304240"/>
            <a:ext cx="1165975" cy="1037960"/>
          </a:xfrm>
          <a:prstGeom prst="rect">
            <a:avLst/>
          </a:prstGeom>
          <a:noFill/>
          <a:ln>
            <a:noFill/>
          </a:ln>
        </p:spPr>
      </p:pic>
      <p:pic>
        <p:nvPicPr>
          <p:cNvPr id="490" name="Shape 490"/>
          <p:cNvPicPr preferRelativeResize="0"/>
          <p:nvPr/>
        </p:nvPicPr>
        <p:blipFill>
          <a:blip r:embed="rId4">
            <a:alphaModFix/>
          </a:blip>
          <a:stretch>
            <a:fillRect/>
          </a:stretch>
        </p:blipFill>
        <p:spPr>
          <a:xfrm>
            <a:off x="6771275" y="3045125"/>
            <a:ext cx="935900" cy="1803299"/>
          </a:xfrm>
          <a:prstGeom prst="rect">
            <a:avLst/>
          </a:prstGeom>
          <a:noFill/>
          <a:ln>
            <a:noFill/>
          </a:ln>
        </p:spPr>
      </p:pic>
      <p:pic>
        <p:nvPicPr>
          <p:cNvPr id="491" name="Shape 491"/>
          <p:cNvPicPr preferRelativeResize="0"/>
          <p:nvPr/>
        </p:nvPicPr>
        <p:blipFill>
          <a:blip r:embed="rId5">
            <a:alphaModFix/>
          </a:blip>
          <a:stretch>
            <a:fillRect/>
          </a:stretch>
        </p:blipFill>
        <p:spPr>
          <a:xfrm>
            <a:off x="7822211" y="2552588"/>
            <a:ext cx="935899" cy="2211261"/>
          </a:xfrm>
          <a:prstGeom prst="rect">
            <a:avLst/>
          </a:prstGeom>
          <a:noFill/>
          <a:ln>
            <a:noFill/>
          </a:ln>
        </p:spPr>
      </p:pic>
      <p:pic>
        <p:nvPicPr>
          <p:cNvPr id="492" name="Shape 492"/>
          <p:cNvPicPr preferRelativeResize="0"/>
          <p:nvPr/>
        </p:nvPicPr>
        <p:blipFill>
          <a:blip r:embed="rId6">
            <a:alphaModFix/>
          </a:blip>
          <a:stretch>
            <a:fillRect/>
          </a:stretch>
        </p:blipFill>
        <p:spPr>
          <a:xfrm>
            <a:off x="5288678" y="2933473"/>
            <a:ext cx="1453867" cy="1877200"/>
          </a:xfrm>
          <a:prstGeom prst="rect">
            <a:avLst/>
          </a:prstGeom>
          <a:noFill/>
          <a:ln>
            <a:noFill/>
          </a:ln>
        </p:spPr>
      </p:pic>
      <p:pic>
        <p:nvPicPr>
          <p:cNvPr id="493" name="Shape 493"/>
          <p:cNvPicPr preferRelativeResize="0"/>
          <p:nvPr/>
        </p:nvPicPr>
        <p:blipFill>
          <a:blip r:embed="rId7">
            <a:alphaModFix/>
          </a:blip>
          <a:stretch>
            <a:fillRect/>
          </a:stretch>
        </p:blipFill>
        <p:spPr>
          <a:xfrm>
            <a:off x="189299" y="1772775"/>
            <a:ext cx="1685425" cy="2970800"/>
          </a:xfrm>
          <a:prstGeom prst="rect">
            <a:avLst/>
          </a:prstGeom>
          <a:noFill/>
          <a:ln>
            <a:noFill/>
          </a:ln>
        </p:spPr>
      </p:pic>
      <p:pic>
        <p:nvPicPr>
          <p:cNvPr id="494" name="Shape 494"/>
          <p:cNvPicPr preferRelativeResize="0"/>
          <p:nvPr/>
        </p:nvPicPr>
        <p:blipFill>
          <a:blip r:embed="rId8">
            <a:alphaModFix/>
          </a:blip>
          <a:stretch>
            <a:fillRect/>
          </a:stretch>
        </p:blipFill>
        <p:spPr>
          <a:xfrm>
            <a:off x="1874725" y="3492500"/>
            <a:ext cx="2518849" cy="1160874"/>
          </a:xfrm>
          <a:prstGeom prst="rect">
            <a:avLst/>
          </a:prstGeom>
          <a:noFill/>
          <a:ln>
            <a:noFill/>
          </a:ln>
        </p:spPr>
      </p:pic>
      <p:sp>
        <p:nvSpPr>
          <p:cNvPr id="495" name="Shape 495"/>
          <p:cNvSpPr txBox="1">
            <a:spLocks noGrp="1"/>
          </p:cNvSpPr>
          <p:nvPr>
            <p:ph type="body" idx="1"/>
          </p:nvPr>
        </p:nvSpPr>
        <p:spPr>
          <a:xfrm>
            <a:off x="900" y="790503"/>
            <a:ext cx="4621500" cy="466800"/>
          </a:xfrm>
          <a:prstGeom prst="rect">
            <a:avLst/>
          </a:prstGeom>
          <a:noFill/>
        </p:spPr>
        <p:txBody>
          <a:bodyPr lIns="91425" tIns="91425" rIns="91425" bIns="91425" anchor="t" anchorCtr="0">
            <a:noAutofit/>
          </a:bodyPr>
          <a:lstStyle/>
          <a:p>
            <a:pPr lvl="0" algn="ctr" rtl="0">
              <a:spcBef>
                <a:spcPts val="0"/>
              </a:spcBef>
              <a:buNone/>
            </a:pPr>
            <a:r>
              <a:rPr lang="en-GB" sz="3000" b="1">
                <a:solidFill>
                  <a:schemeClr val="lt2"/>
                </a:solidFill>
                <a:latin typeface="Kaushan Script"/>
                <a:ea typeface="Kaushan Script"/>
                <a:cs typeface="Kaushan Script"/>
                <a:sym typeface="Kaushan Script"/>
              </a:rPr>
              <a:t>Avant</a:t>
            </a:r>
          </a:p>
        </p:txBody>
      </p:sp>
      <p:sp>
        <p:nvSpPr>
          <p:cNvPr id="496" name="Shape 496"/>
          <p:cNvSpPr txBox="1">
            <a:spLocks noGrp="1"/>
          </p:cNvSpPr>
          <p:nvPr>
            <p:ph type="body" idx="1"/>
          </p:nvPr>
        </p:nvSpPr>
        <p:spPr>
          <a:xfrm>
            <a:off x="4621575" y="790503"/>
            <a:ext cx="4522200" cy="466800"/>
          </a:xfrm>
          <a:prstGeom prst="rect">
            <a:avLst/>
          </a:prstGeom>
          <a:noFill/>
        </p:spPr>
        <p:txBody>
          <a:bodyPr lIns="91425" tIns="91425" rIns="91425" bIns="91425" anchor="t" anchorCtr="0">
            <a:noAutofit/>
          </a:bodyPr>
          <a:lstStyle/>
          <a:p>
            <a:pPr lvl="0" algn="ctr" rtl="0">
              <a:spcBef>
                <a:spcPts val="0"/>
              </a:spcBef>
              <a:buNone/>
            </a:pPr>
            <a:r>
              <a:rPr lang="en-GB" sz="3000" b="1">
                <a:solidFill>
                  <a:schemeClr val="lt2"/>
                </a:solidFill>
                <a:latin typeface="Kaushan Script"/>
                <a:ea typeface="Kaushan Script"/>
                <a:cs typeface="Kaushan Script"/>
                <a:sym typeface="Kaushan Script"/>
              </a:rPr>
              <a:t>Après</a:t>
            </a:r>
          </a:p>
        </p:txBody>
      </p:sp>
      <p:cxnSp>
        <p:nvCxnSpPr>
          <p:cNvPr id="497" name="Shape 497"/>
          <p:cNvCxnSpPr>
            <a:stCxn id="496" idx="1"/>
          </p:cNvCxnSpPr>
          <p:nvPr/>
        </p:nvCxnSpPr>
        <p:spPr>
          <a:xfrm>
            <a:off x="4621575" y="1023903"/>
            <a:ext cx="0" cy="4138800"/>
          </a:xfrm>
          <a:prstGeom prst="straightConnector1">
            <a:avLst/>
          </a:prstGeom>
          <a:noFill/>
          <a:ln w="19050" cap="flat" cmpd="sng">
            <a:solidFill>
              <a:schemeClr val="lt2"/>
            </a:solidFill>
            <a:prstDash val="dot"/>
            <a:round/>
            <a:headEnd type="none" w="lg" len="lg"/>
            <a:tailEnd type="none" w="lg" len="lg"/>
          </a:ln>
        </p:spPr>
      </p:cxnSp>
      <p:sp>
        <p:nvSpPr>
          <p:cNvPr id="498" name="Shape 498"/>
          <p:cNvSpPr txBox="1">
            <a:spLocks noGrp="1"/>
          </p:cNvSpPr>
          <p:nvPr>
            <p:ph type="title"/>
          </p:nvPr>
        </p:nvSpPr>
        <p:spPr>
          <a:xfrm>
            <a:off x="0" y="0"/>
            <a:ext cx="9144000" cy="740400"/>
          </a:xfrm>
          <a:prstGeom prst="rect">
            <a:avLst/>
          </a:prstGeom>
          <a:noFill/>
          <a:ln>
            <a:noFill/>
          </a:ln>
        </p:spPr>
        <p:txBody>
          <a:bodyPr lIns="91425" tIns="91425" rIns="91425" bIns="91425" anchor="b" anchorCtr="0">
            <a:noAutofit/>
          </a:bodyPr>
          <a:lstStyle/>
          <a:p>
            <a:pPr lvl="0" rtl="0">
              <a:spcBef>
                <a:spcPts val="0"/>
              </a:spcBef>
              <a:buNone/>
            </a:pPr>
            <a:r>
              <a:rPr lang="en-GB" sz="3000"/>
              <a:t>Réduire ses déchets dans la cuisine : Liquide pour les mains</a:t>
            </a:r>
          </a:p>
        </p:txBody>
      </p:sp>
      <p:cxnSp>
        <p:nvCxnSpPr>
          <p:cNvPr id="499" name="Shape 499"/>
          <p:cNvCxnSpPr/>
          <p:nvPr/>
        </p:nvCxnSpPr>
        <p:spPr>
          <a:xfrm>
            <a:off x="0" y="684025"/>
            <a:ext cx="9152700" cy="0"/>
          </a:xfrm>
          <a:prstGeom prst="straightConnector1">
            <a:avLst/>
          </a:prstGeom>
          <a:noFill/>
          <a:ln w="9525" cap="flat" cmpd="sng">
            <a:solidFill>
              <a:schemeClr val="lt2"/>
            </a:solidFill>
            <a:prstDash val="solid"/>
            <a:round/>
            <a:headEnd type="none" w="lg" len="lg"/>
            <a:tailEnd type="none" w="lg" len="lg"/>
          </a:ln>
        </p:spPr>
      </p:cxn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488"/>
        <p:cNvGrpSpPr/>
        <p:nvPr/>
      </p:nvGrpSpPr>
      <p:grpSpPr>
        <a:xfrm>
          <a:off x="0" y="0"/>
          <a:ext cx="0" cy="0"/>
          <a:chOff x="0" y="0"/>
          <a:chExt cx="0" cy="0"/>
        </a:xfrm>
      </p:grpSpPr>
      <p:sp>
        <p:nvSpPr>
          <p:cNvPr id="495" name="Shape 495"/>
          <p:cNvSpPr txBox="1">
            <a:spLocks noGrp="1"/>
          </p:cNvSpPr>
          <p:nvPr>
            <p:ph type="body" idx="1"/>
          </p:nvPr>
        </p:nvSpPr>
        <p:spPr>
          <a:xfrm>
            <a:off x="-756592" y="3291830"/>
            <a:ext cx="4621500" cy="466800"/>
          </a:xfrm>
          <a:prstGeom prst="rect">
            <a:avLst/>
          </a:prstGeom>
          <a:noFill/>
        </p:spPr>
        <p:txBody>
          <a:bodyPr lIns="91425" tIns="91425" rIns="91425" bIns="91425" anchor="t" anchorCtr="0">
            <a:noAutofit/>
          </a:bodyPr>
          <a:lstStyle/>
          <a:p>
            <a:pPr lvl="0" algn="ctr" rtl="0">
              <a:spcBef>
                <a:spcPts val="0"/>
              </a:spcBef>
              <a:buNone/>
            </a:pPr>
            <a:r>
              <a:rPr lang="en-GB" sz="3000" b="1" dirty="0">
                <a:solidFill>
                  <a:schemeClr val="lt2"/>
                </a:solidFill>
                <a:latin typeface="Kaushan Script"/>
                <a:ea typeface="Kaushan Script"/>
                <a:cs typeface="Kaushan Script"/>
                <a:sym typeface="Kaushan Script"/>
              </a:rPr>
              <a:t>Avant</a:t>
            </a:r>
          </a:p>
        </p:txBody>
      </p:sp>
      <p:sp>
        <p:nvSpPr>
          <p:cNvPr id="496" name="Shape 496"/>
          <p:cNvSpPr txBox="1">
            <a:spLocks noGrp="1"/>
          </p:cNvSpPr>
          <p:nvPr>
            <p:ph type="body" idx="1"/>
          </p:nvPr>
        </p:nvSpPr>
        <p:spPr>
          <a:xfrm>
            <a:off x="4932040" y="1995686"/>
            <a:ext cx="4522200" cy="466800"/>
          </a:xfrm>
          <a:prstGeom prst="rect">
            <a:avLst/>
          </a:prstGeom>
          <a:noFill/>
        </p:spPr>
        <p:txBody>
          <a:bodyPr lIns="91425" tIns="91425" rIns="91425" bIns="91425" anchor="t" anchorCtr="0">
            <a:noAutofit/>
          </a:bodyPr>
          <a:lstStyle/>
          <a:p>
            <a:pPr lvl="0" algn="ctr" rtl="0">
              <a:spcBef>
                <a:spcPts val="0"/>
              </a:spcBef>
              <a:buNone/>
            </a:pPr>
            <a:r>
              <a:rPr lang="en-GB" sz="3000" b="1" dirty="0">
                <a:solidFill>
                  <a:schemeClr val="lt2"/>
                </a:solidFill>
                <a:latin typeface="Kaushan Script"/>
                <a:ea typeface="Kaushan Script"/>
                <a:cs typeface="Kaushan Script"/>
                <a:sym typeface="Kaushan Script"/>
              </a:rPr>
              <a:t>Après</a:t>
            </a:r>
          </a:p>
        </p:txBody>
      </p:sp>
      <p:cxnSp>
        <p:nvCxnSpPr>
          <p:cNvPr id="497" name="Shape 497"/>
          <p:cNvCxnSpPr>
            <a:stCxn id="496" idx="1"/>
          </p:cNvCxnSpPr>
          <p:nvPr/>
        </p:nvCxnSpPr>
        <p:spPr>
          <a:xfrm>
            <a:off x="4932040" y="2229086"/>
            <a:ext cx="0" cy="4138800"/>
          </a:xfrm>
          <a:prstGeom prst="straightConnector1">
            <a:avLst/>
          </a:prstGeom>
          <a:noFill/>
          <a:ln w="19050" cap="flat" cmpd="sng">
            <a:solidFill>
              <a:schemeClr val="lt2"/>
            </a:solidFill>
            <a:prstDash val="dot"/>
            <a:round/>
            <a:headEnd type="none" w="lg" len="lg"/>
            <a:tailEnd type="none" w="lg" len="lg"/>
          </a:ln>
        </p:spPr>
      </p:cxnSp>
      <p:sp>
        <p:nvSpPr>
          <p:cNvPr id="498" name="Shape 498"/>
          <p:cNvSpPr txBox="1">
            <a:spLocks noGrp="1"/>
          </p:cNvSpPr>
          <p:nvPr>
            <p:ph type="title"/>
          </p:nvPr>
        </p:nvSpPr>
        <p:spPr>
          <a:xfrm>
            <a:off x="0" y="0"/>
            <a:ext cx="9144000" cy="740400"/>
          </a:xfrm>
          <a:prstGeom prst="rect">
            <a:avLst/>
          </a:prstGeom>
          <a:noFill/>
          <a:ln>
            <a:noFill/>
          </a:ln>
        </p:spPr>
        <p:txBody>
          <a:bodyPr lIns="91425" tIns="91425" rIns="91425" bIns="91425" anchor="b" anchorCtr="0">
            <a:noAutofit/>
          </a:bodyPr>
          <a:lstStyle/>
          <a:p>
            <a:pPr lvl="0" rtl="0">
              <a:spcBef>
                <a:spcPts val="0"/>
              </a:spcBef>
              <a:buNone/>
            </a:pPr>
            <a:r>
              <a:rPr lang="en-GB" sz="3000" dirty="0" err="1"/>
              <a:t>Réduire</a:t>
            </a:r>
            <a:r>
              <a:rPr lang="en-GB" sz="3000" dirty="0"/>
              <a:t> </a:t>
            </a:r>
            <a:r>
              <a:rPr lang="en-GB" sz="3000" dirty="0" err="1"/>
              <a:t>ses</a:t>
            </a:r>
            <a:r>
              <a:rPr lang="en-GB" sz="3000" dirty="0"/>
              <a:t> </a:t>
            </a:r>
            <a:r>
              <a:rPr lang="en-GB" sz="3000" dirty="0" err="1"/>
              <a:t>déchets</a:t>
            </a:r>
            <a:r>
              <a:rPr lang="en-GB" sz="3000" dirty="0"/>
              <a:t> </a:t>
            </a:r>
            <a:r>
              <a:rPr lang="en-GB" sz="3000" dirty="0" smtClean="0"/>
              <a:t>: </a:t>
            </a:r>
            <a:r>
              <a:rPr lang="en-GB" sz="3000" dirty="0" err="1" smtClean="0"/>
              <a:t>quelques</a:t>
            </a:r>
            <a:r>
              <a:rPr lang="en-GB" sz="3000" dirty="0" smtClean="0"/>
              <a:t> </a:t>
            </a:r>
            <a:r>
              <a:rPr lang="en-GB" sz="3000" dirty="0" err="1" smtClean="0"/>
              <a:t>exemples</a:t>
            </a:r>
            <a:endParaRPr lang="en-GB" sz="3000" dirty="0"/>
          </a:p>
        </p:txBody>
      </p:sp>
      <p:cxnSp>
        <p:nvCxnSpPr>
          <p:cNvPr id="499" name="Shape 499"/>
          <p:cNvCxnSpPr/>
          <p:nvPr/>
        </p:nvCxnSpPr>
        <p:spPr>
          <a:xfrm>
            <a:off x="0" y="684025"/>
            <a:ext cx="9152700" cy="0"/>
          </a:xfrm>
          <a:prstGeom prst="straightConnector1">
            <a:avLst/>
          </a:prstGeom>
          <a:noFill/>
          <a:ln w="9525" cap="flat" cmpd="sng">
            <a:solidFill>
              <a:schemeClr val="lt2"/>
            </a:solidFill>
            <a:prstDash val="solid"/>
            <a:round/>
            <a:headEnd type="none" w="lg" len="lg"/>
            <a:tailEnd type="none" w="lg" len="lg"/>
          </a:ln>
        </p:spPr>
      </p:cxnSp>
      <p:pic>
        <p:nvPicPr>
          <p:cNvPr id="1026" name="Picture 2" descr="F:\seb\Développement durable\Zéro déchets\ZD37\animations collège\20170209_chateau-renault\docs\illustrations\IMG_0772.JPG"/>
          <p:cNvPicPr>
            <a:picLocks noChangeAspect="1" noChangeArrowheads="1"/>
          </p:cNvPicPr>
          <p:nvPr/>
        </p:nvPicPr>
        <p:blipFill rotWithShape="1">
          <a:blip r:embed="rId3">
            <a:extLst>
              <a:ext uri="{28A0092B-C50C-407E-A947-70E740481C1C}">
                <a14:useLocalDpi xmlns:a14="http://schemas.microsoft.com/office/drawing/2010/main" val="0"/>
              </a:ext>
            </a:extLst>
          </a:blip>
          <a:srcRect r="18548"/>
          <a:stretch/>
        </p:blipFill>
        <p:spPr bwMode="auto">
          <a:xfrm>
            <a:off x="2452055" y="1707654"/>
            <a:ext cx="3453445" cy="31799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2581193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23629" y="79926"/>
            <a:ext cx="6648329" cy="4976100"/>
          </a:xfrm>
          <a:prstGeom prst="rect">
            <a:avLst/>
          </a:prstGeom>
        </p:spPr>
      </p:pic>
    </p:spTree>
    <p:extLst>
      <p:ext uri="{BB962C8B-B14F-4D97-AF65-F5344CB8AC3E}">
        <p14:creationId xmlns:p14="http://schemas.microsoft.com/office/powerpoint/2010/main" val="169659036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23629" y="79927"/>
            <a:ext cx="6648329" cy="4976099"/>
          </a:xfrm>
          <a:prstGeom prst="rect">
            <a:avLst/>
          </a:prstGeom>
        </p:spPr>
      </p:pic>
    </p:spTree>
    <p:extLst>
      <p:ext uri="{BB962C8B-B14F-4D97-AF65-F5344CB8AC3E}">
        <p14:creationId xmlns:p14="http://schemas.microsoft.com/office/powerpoint/2010/main" val="259613305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hape 130"/>
          <p:cNvCxnSpPr/>
          <p:nvPr/>
        </p:nvCxnSpPr>
        <p:spPr>
          <a:xfrm>
            <a:off x="1143000" y="953682"/>
            <a:ext cx="6864525" cy="0"/>
          </a:xfrm>
          <a:prstGeom prst="straightConnector1">
            <a:avLst/>
          </a:prstGeom>
          <a:noFill/>
          <a:ln w="9525" cap="flat" cmpd="sng">
            <a:solidFill>
              <a:schemeClr val="lt2"/>
            </a:solidFill>
            <a:prstDash val="solid"/>
            <a:round/>
            <a:headEnd type="none" w="lg" len="lg"/>
            <a:tailEnd type="none" w="lg" len="lg"/>
          </a:ln>
        </p:spPr>
      </p:cxnSp>
      <p:pic>
        <p:nvPicPr>
          <p:cNvPr id="5" name="Shape 131"/>
          <p:cNvPicPr preferRelativeResize="0"/>
          <p:nvPr/>
        </p:nvPicPr>
        <p:blipFill>
          <a:blip r:embed="rId3">
            <a:alphaModFix/>
          </a:blip>
          <a:stretch>
            <a:fillRect/>
          </a:stretch>
        </p:blipFill>
        <p:spPr>
          <a:xfrm>
            <a:off x="2210288" y="1017133"/>
            <a:ext cx="4576800" cy="3156524"/>
          </a:xfrm>
          <a:prstGeom prst="rect">
            <a:avLst/>
          </a:prstGeom>
          <a:noFill/>
          <a:ln>
            <a:noFill/>
          </a:ln>
        </p:spPr>
      </p:pic>
      <p:grpSp>
        <p:nvGrpSpPr>
          <p:cNvPr id="6" name="Groupe 5"/>
          <p:cNvGrpSpPr/>
          <p:nvPr/>
        </p:nvGrpSpPr>
        <p:grpSpPr>
          <a:xfrm>
            <a:off x="1160192" y="1111978"/>
            <a:ext cx="6847333" cy="3103035"/>
            <a:chOff x="22922" y="895086"/>
            <a:chExt cx="9129777" cy="4137379"/>
          </a:xfrm>
        </p:grpSpPr>
        <p:pic>
          <p:nvPicPr>
            <p:cNvPr id="7" name="Image 6"/>
            <p:cNvPicPr>
              <a:picLocks noChangeAspect="1"/>
            </p:cNvPicPr>
            <p:nvPr/>
          </p:nvPicPr>
          <p:blipFill rotWithShape="1">
            <a:blip r:embed="rId4">
              <a:extLst>
                <a:ext uri="{28A0092B-C50C-407E-A947-70E740481C1C}">
                  <a14:useLocalDpi xmlns:a14="http://schemas.microsoft.com/office/drawing/2010/main" val="0"/>
                </a:ext>
              </a:extLst>
            </a:blip>
            <a:srcRect l="3380" t="5503" b="69735"/>
            <a:stretch/>
          </p:blipFill>
          <p:spPr>
            <a:xfrm>
              <a:off x="6547114" y="895086"/>
              <a:ext cx="2605585" cy="1163315"/>
            </a:xfrm>
            <a:prstGeom prst="rect">
              <a:avLst/>
            </a:prstGeom>
          </p:spPr>
        </p:pic>
        <p:sp>
          <p:nvSpPr>
            <p:cNvPr id="8" name="ZoneTexte 7"/>
            <p:cNvSpPr txBox="1"/>
            <p:nvPr/>
          </p:nvSpPr>
          <p:spPr>
            <a:xfrm>
              <a:off x="7590764" y="2058402"/>
              <a:ext cx="1310063" cy="400109"/>
            </a:xfrm>
            <a:prstGeom prst="rect">
              <a:avLst/>
            </a:prstGeom>
            <a:noFill/>
          </p:spPr>
          <p:txBody>
            <a:bodyPr wrap="square" rtlCol="0">
              <a:spAutoFit/>
            </a:bodyPr>
            <a:lstStyle/>
            <a:p>
              <a:r>
                <a:rPr lang="fr-FR" sz="675" dirty="0" err="1"/>
                <a:t>Colmenero</a:t>
              </a:r>
              <a:r>
                <a:rPr lang="fr-FR" sz="675" dirty="0"/>
                <a:t> et al.</a:t>
              </a:r>
            </a:p>
            <a:p>
              <a:r>
                <a:rPr lang="fr-FR" sz="675" dirty="0"/>
                <a:t>Mar </a:t>
              </a:r>
              <a:r>
                <a:rPr lang="fr-FR" sz="675" dirty="0" err="1"/>
                <a:t>Pollut</a:t>
              </a:r>
              <a:r>
                <a:rPr lang="fr-FR" sz="675" dirty="0"/>
                <a:t> Bull. 2017</a:t>
              </a:r>
            </a:p>
          </p:txBody>
        </p:sp>
        <p:pic>
          <p:nvPicPr>
            <p:cNvPr id="9" name="Picture 2" descr="F:\seb\Développement durable\Zéro déchets\ZD37\animations collège\20170209_chateau-renault\docs\illustrations\science.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2257" t="8308" r="75940" b="50000"/>
            <a:stretch/>
          </p:blipFill>
          <p:spPr bwMode="auto">
            <a:xfrm>
              <a:off x="45966" y="2841449"/>
              <a:ext cx="2088108" cy="1809241"/>
            </a:xfrm>
            <a:prstGeom prst="rect">
              <a:avLst/>
            </a:prstGeom>
            <a:noFill/>
            <a:extLst>
              <a:ext uri="{909E8E84-426E-40DD-AFC4-6F175D3DCCD1}">
                <a14:hiddenFill xmlns:a14="http://schemas.microsoft.com/office/drawing/2010/main">
                  <a:solidFill>
                    <a:srgbClr val="FFFFFF"/>
                  </a:solidFill>
                </a14:hiddenFill>
              </a:ext>
            </a:extLst>
          </p:spPr>
        </p:pic>
        <p:sp>
          <p:nvSpPr>
            <p:cNvPr id="10" name="ZoneTexte 9"/>
            <p:cNvSpPr txBox="1"/>
            <p:nvPr/>
          </p:nvSpPr>
          <p:spPr>
            <a:xfrm>
              <a:off x="22922" y="4632356"/>
              <a:ext cx="1310063" cy="400109"/>
            </a:xfrm>
            <a:prstGeom prst="rect">
              <a:avLst/>
            </a:prstGeom>
            <a:noFill/>
          </p:spPr>
          <p:txBody>
            <a:bodyPr wrap="square" rtlCol="0">
              <a:spAutoFit/>
            </a:bodyPr>
            <a:lstStyle/>
            <a:p>
              <a:r>
                <a:rPr lang="fr-FR" sz="675" dirty="0"/>
                <a:t>Franco-</a:t>
              </a:r>
              <a:r>
                <a:rPr lang="fr-FR" sz="675" dirty="0" err="1"/>
                <a:t>Trecu</a:t>
              </a:r>
              <a:r>
                <a:rPr lang="fr-FR" sz="675" dirty="0"/>
                <a:t> et al.</a:t>
              </a:r>
            </a:p>
            <a:p>
              <a:r>
                <a:rPr lang="fr-FR" sz="675" dirty="0"/>
                <a:t>Environ </a:t>
              </a:r>
              <a:r>
                <a:rPr lang="fr-FR" sz="675" dirty="0" err="1"/>
                <a:t>Pollut</a:t>
              </a:r>
              <a:r>
                <a:rPr lang="fr-FR" sz="675" dirty="0"/>
                <a:t>. 2017</a:t>
              </a:r>
            </a:p>
          </p:txBody>
        </p:sp>
      </p:grpSp>
      <p:sp>
        <p:nvSpPr>
          <p:cNvPr id="11" name="Rectangle 10"/>
          <p:cNvSpPr/>
          <p:nvPr/>
        </p:nvSpPr>
        <p:spPr>
          <a:xfrm>
            <a:off x="5096768" y="4146735"/>
            <a:ext cx="1527982" cy="253916"/>
          </a:xfrm>
          <a:prstGeom prst="rect">
            <a:avLst/>
          </a:prstGeom>
        </p:spPr>
        <p:txBody>
          <a:bodyPr wrap="none">
            <a:spAutoFit/>
          </a:bodyPr>
          <a:lstStyle/>
          <a:p>
            <a:r>
              <a:rPr lang="en-GB" sz="1050" dirty="0"/>
              <a:t>Midway - Chris Jordan</a:t>
            </a:r>
            <a:endParaRPr lang="fr-FR" sz="1050" dirty="0"/>
          </a:p>
        </p:txBody>
      </p:sp>
      <p:pic>
        <p:nvPicPr>
          <p:cNvPr id="1026" name="Picture 2" descr="E:\seb\Développement durable\Zéro déchets\ZD37\groupes\animations collège\20181009_Montbazon\foQcVja.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77475" y="249492"/>
            <a:ext cx="1638491" cy="1081404"/>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1404281" y="76368"/>
            <a:ext cx="1507144" cy="196208"/>
          </a:xfrm>
          <a:prstGeom prst="rect">
            <a:avLst/>
          </a:prstGeom>
        </p:spPr>
        <p:txBody>
          <a:bodyPr wrap="none">
            <a:spAutoFit/>
          </a:bodyPr>
          <a:lstStyle/>
          <a:p>
            <a:r>
              <a:rPr lang="fr-FR" sz="675" dirty="0"/>
              <a:t>https://www.unoceandeplastique.fr</a:t>
            </a:r>
          </a:p>
        </p:txBody>
      </p:sp>
    </p:spTree>
    <p:extLst>
      <p:ext uri="{BB962C8B-B14F-4D97-AF65-F5344CB8AC3E}">
        <p14:creationId xmlns:p14="http://schemas.microsoft.com/office/powerpoint/2010/main" val="1191307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23629" y="702751"/>
            <a:ext cx="6648329" cy="3730451"/>
          </a:xfrm>
          <a:prstGeom prst="rect">
            <a:avLst/>
          </a:prstGeom>
        </p:spPr>
      </p:pic>
    </p:spTree>
    <p:extLst>
      <p:ext uri="{BB962C8B-B14F-4D97-AF65-F5344CB8AC3E}">
        <p14:creationId xmlns:p14="http://schemas.microsoft.com/office/powerpoint/2010/main" val="289274998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70437" y="702751"/>
            <a:ext cx="6354712" cy="3730451"/>
          </a:xfrm>
          <a:prstGeom prst="rect">
            <a:avLst/>
          </a:prstGeom>
        </p:spPr>
      </p:pic>
    </p:spTree>
    <p:extLst>
      <p:ext uri="{BB962C8B-B14F-4D97-AF65-F5344CB8AC3E}">
        <p14:creationId xmlns:p14="http://schemas.microsoft.com/office/powerpoint/2010/main" val="3034669660"/>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8.0&quot;&gt;&lt;object type=&quot;1&quot; unique_id=&quot;10001&quot;&gt;&lt;object type=&quot;2&quot; unique_id=&quot;10002&quot;&gt;&lt;object type=&quot;3&quot; unique_id=&quot;10003&quot;&gt;&lt;property id=&quot;20148&quot; value=&quot;5&quot;/&gt;&lt;property id=&quot;20300&quot; value=&quot;Diapositive 1 - &amp;quot;Découvrez le&amp;#x0D;ZERO DECHET&amp;quot;&quot;/&gt;&lt;property id=&quot;20307&quot; value=&quot;256&quot;/&gt;&lt;/object&gt;&lt;object type=&quot;3&quot; unique_id=&quot;10004&quot;&gt;&lt;property id=&quot;20148&quot; value=&quot;5&quot;/&gt;&lt;property id=&quot;20300&quot; value=&quot;Diapositive 2 - &amp;quot;Prendre de conscience&amp;quot;&quot;/&gt;&lt;property id=&quot;20307&quot; value=&quot;257&quot;/&gt;&lt;/object&gt;&lt;object type=&quot;3&quot; unique_id=&quot;10005&quot;&gt;&lt;property id=&quot;20148&quot; value=&quot;5&quot;/&gt;&lt;property id=&quot;20300&quot; value=&quot;Diapositive 3 - &amp;quot;Quelques lectures&amp;quot;&quot;/&gt;&lt;property id=&quot;20307&quot; value=&quot;258&quot;/&gt;&lt;/object&gt;&lt;object type=&quot;3&quot; unique_id=&quot;10006&quot;&gt;&lt;property id=&quot;20148&quot; value=&quot;5&quot;/&gt;&lt;property id=&quot;20300&quot; value=&quot;Diapositive 4 - &amp;quot;La Règle des 5 R&amp;quot;&quot;/&gt;&lt;property id=&quot;20307&quot; value=&quot;259&quot;/&gt;&lt;/object&gt;&lt;object type=&quot;3&quot; unique_id=&quot;10007&quot;&gt;&lt;property id=&quot;20148&quot; value=&quot;5&quot;/&gt;&lt;property id=&quot;20300&quot; value=&quot;Diapositive 5 - &amp;quot;Le plastique, l’ennemi à abattre...&amp;quot;&quot;/&gt;&lt;property id=&quot;20307&quot; value=&quot;260&quot;/&gt;&lt;/object&gt;&lt;object type=&quot;3&quot; unique_id=&quot;10008&quot;&gt;&lt;property id=&quot;20148&quot; value=&quot;5&quot;/&gt;&lt;property id=&quot;20300&quot; value=&quot;Diapositive 6 - &amp;quot;Le plastique, c’est pas fantastique - 365 Unpacked - Antoine Repessé&amp;quot;&quot;/&gt;&lt;property id=&quot;20307&quot; value=&quot;261&quot;/&gt;&lt;/object&gt;&lt;object type=&quot;3&quot; unique_id=&quot;10009&quot;&gt;&lt;property id=&quot;20148&quot; value=&quot;5&quot;/&gt;&lt;property id=&quot;20300&quot; value=&quot;Diapositive 7 - &amp;quot;Le plastique, c’est pas fantastique - Trashme - Rob Greenfield&amp;quot;&quot;/&gt;&lt;property id=&quot;20307&quot; value=&quot;262&quot;/&gt;&lt;/object&gt;&lt;object type=&quot;3&quot; unique_id=&quot;10010&quot;&gt;&lt;property id=&quot;20148&quot; value=&quot;5&quot;/&gt;&lt;property id=&quot;20300&quot; value=&quot;Diapositive 8 - &amp;quot;Le plastique, c’est pas fantastique - Midway - Chris Jordan&amp;quot;&quot;/&gt;&lt;property id=&quot;20307&quot; value=&quot;263&quot;/&gt;&lt;/object&gt;&lt;object type=&quot;3&quot; unique_id=&quot;10011&quot;&gt;&lt;property id=&quot;20148&quot; value=&quot;5&quot;/&gt;&lt;property id=&quot;20300&quot; value=&quot;Diapositive 9 - &amp;quot;Le Kit de “survie” Zéro Déchet pour éviter le plastique hors de chez soi&amp;quot;&quot;/&gt;&lt;property id=&quot;20307&quot; value=&quot;264&quot;/&gt;&lt;/object&gt;&lt;object type=&quot;3&quot; unique_id=&quot;10012&quot;&gt;&lt;property id=&quot;20148&quot; value=&quot;5&quot;/&gt;&lt;property id=&quot;20300&quot; value=&quot;Diapositive 10 - &amp;quot;Action #1 : s’abonner à un panier bio ou faire ses courses sur un marché&amp;quot;&quot;/&gt;&lt;property id=&quot;20307&quot; value=&quot;265&quot;/&gt;&lt;/object&gt;&lt;object type=&quot;3&quot; unique_id=&quot;10013&quot;&gt;&lt;property id=&quot;20148&quot; value=&quot;5&quot;/&gt;&lt;property id=&quot;20300&quot; value=&quot;Diapositive 11 - &amp;quot;Action #2&amp;#x0D;Le composteur&amp;quot;&quot;/&gt;&lt;property id=&quot;20307&quot; value=&quot;266&quot;/&gt;&lt;/object&gt;&lt;object type=&quot;3&quot; unique_id=&quot;10014&quot;&gt;&lt;property id=&quot;20148&quot; value=&quot;5&quot;/&gt;&lt;property id=&quot;20300&quot; value=&quot;Diapositive 12 - &amp;quot;Action #3&amp;#x0D;Faire les courses&amp;#x0D;en vrac&amp;quot;&quot;/&gt;&lt;property id=&quot;20307&quot; value=&quot;267&quot;/&gt;&lt;/object&gt;&lt;object type=&quot;3&quot; unique_id=&quot;10015&quot;&gt;&lt;property id=&quot;20148&quot; value=&quot;5&quot;/&gt;&lt;property id=&quot;20300&quot; value=&quot;Diapositive 13 - &amp;quot;Les courses en vrac&amp;quot;&quot;/&gt;&lt;property id=&quot;20307&quot; value=&quot;268&quot;/&gt;&lt;/object&gt;&lt;object type=&quot;3&quot; unique_id=&quot;10016&quot;&gt;&lt;property id=&quot;20148&quot; value=&quot;5&quot;/&gt;&lt;property id=&quot;20300&quot; value=&quot;Diapositive 14&quot;/&gt;&lt;property id=&quot;20307&quot; value=&quot;269&quot;/&gt;&lt;/object&gt;&lt;object type=&quot;3&quot; unique_id=&quot;10017&quot;&gt;&lt;property id=&quot;20148&quot; value=&quot;5&quot;/&gt;&lt;property id=&quot;20300&quot; value=&quot;Diapositive 15 - &amp;quot;Des courses Zéro Déchet&amp;quot;&quot;/&gt;&lt;property id=&quot;20307&quot; value=&quot;270&quot;/&gt;&lt;/object&gt;&lt;object type=&quot;3&quot; unique_id=&quot;10018&quot;&gt;&lt;property id=&quot;20148&quot; value=&quot;5&quot;/&gt;&lt;property id=&quot;20300&quot; value=&quot;Diapositive 16 - &amp;quot;Des courses Zéro Déchet&amp;quot;&quot;/&gt;&lt;property id=&quot;20307&quot; value=&quot;271&quot;/&gt;&lt;/object&gt;&lt;object type=&quot;3&quot; unique_id=&quot;10020&quot;&gt;&lt;property id=&quot;20148&quot; value=&quot;5&quot;/&gt;&lt;property id=&quot;20300&quot; value=&quot;Diapositive 18 - &amp;quot;Un apéritif Zéro Déchet&amp;quot;&quot;/&gt;&lt;property id=&quot;20307&quot; value=&quot;273&quot;/&gt;&lt;/object&gt;&lt;object type=&quot;3&quot; unique_id=&quot;10022&quot;&gt;&lt;property id=&quot;20148&quot; value=&quot;5&quot;/&gt;&lt;property id=&quot;20300&quot; value=&quot;Diapositive 19 - &amp;quot;Des plats Zéro Déchet&amp;quot;&quot;/&gt;&lt;property id=&quot;20307&quot; value=&quot;275&quot;/&gt;&lt;/object&gt;&lt;object type=&quot;3&quot; unique_id=&quot;10023&quot;&gt;&lt;property id=&quot;20148&quot; value=&quot;5&quot;/&gt;&lt;property id=&quot;20300&quot; value=&quot;Diapositive 20 - &amp;quot;Des barres de céréales Zéro Déchet&amp;quot;&quot;/&gt;&lt;property id=&quot;20307&quot; value=&quot;276&quot;/&gt;&lt;/object&gt;&lt;object type=&quot;3&quot; unique_id=&quot;10024&quot;&gt;&lt;property id=&quot;20148&quot; value=&quot;5&quot;/&gt;&lt;property id=&quot;20300&quot; value=&quot;Diapositive 21 - &amp;quot;Un jus de fruits Zéro Déchet&amp;quot;&quot;/&gt;&lt;property id=&quot;20307&quot; value=&quot;277&quot;/&gt;&lt;/object&gt;&lt;object type=&quot;3&quot; unique_id=&quot;10026&quot;&gt;&lt;property id=&quot;20148&quot; value=&quot;5&quot;/&gt;&lt;property id=&quot;20300&quot; value=&quot;Diapositive 22 - &amp;quot;Réduire ses déchets dans la salle de bain &amp;quot;&quot;/&gt;&lt;property id=&quot;20307&quot; value=&quot;279&quot;/&gt;&lt;/object&gt;&lt;object type=&quot;3&quot; unique_id=&quot;10027&quot;&gt;&lt;property id=&quot;20148&quot; value=&quot;5&quot;/&gt;&lt;property id=&quot;20300&quot; value=&quot;Diapositive 23 - &amp;quot;Réduire ses déchets dans la salle de bain : les cosmétiques &amp;quot;&quot;/&gt;&lt;property id=&quot;20307&quot; value=&quot;280&quot;/&gt;&lt;/object&gt;&lt;object type=&quot;3&quot; unique_id=&quot;10031&quot;&gt;&lt;property id=&quot;20148&quot; value=&quot;5&quot;/&gt;&lt;property id=&quot;20300&quot; value=&quot;Diapositive 33 - &amp;quot;Réduire ses déchets dans la salle de bain : Machine à laver&amp;quot;&quot;/&gt;&lt;property id=&quot;20307&quot; value=&quot;284&quot;/&gt;&lt;/object&gt;&lt;object type=&quot;3&quot; unique_id=&quot;10032&quot;&gt;&lt;property id=&quot;20148&quot; value=&quot;5&quot;/&gt;&lt;property id=&quot;20300&quot; value=&quot;Diapositive 32 - &amp;quot;Réduire ses déchets dans la cuisine : les produits ménagers&amp;quot;&quot;/&gt;&lt;property id=&quot;20307&quot; value=&quot;285&quot;/&gt;&lt;/object&gt;&lt;object type=&quot;3&quot; unique_id=&quot;10034&quot;&gt;&lt;property id=&quot;20148&quot; value=&quot;5&quot;/&gt;&lt;property id=&quot;20300&quot; value=&quot;Diapositive 34 - &amp;quot;Réduire ses déchets dans la cuisine : Liquide pour les mains&amp;quot;&quot;/&gt;&lt;property id=&quot;20307&quot; value=&quot;287&quot;/&gt;&lt;/object&gt;&lt;object type=&quot;3&quot; unique_id=&quot;10035&quot;&gt;&lt;property id=&quot;20148&quot; value=&quot;5&quot;/&gt;&lt;property id=&quot;20300&quot; value=&quot;Diapositive 25 - &amp;quot;Réduire ses déchets dans la cuisine&amp;quot;&quot;/&gt;&lt;property id=&quot;20307&quot; value=&quot;288&quot;/&gt;&lt;/object&gt;&lt;object type=&quot;3&quot; unique_id=&quot;10036&quot;&gt;&lt;property id=&quot;20148&quot; value=&quot;5&quot;/&gt;&lt;property id=&quot;20300&quot; value=&quot;Diapositive 26 - &amp;quot;Réduire ses déchets dans la cuisine&amp;quot;&quot;/&gt;&lt;property id=&quot;20307&quot; value=&quot;289&quot;/&gt;&lt;/object&gt;&lt;object type=&quot;3&quot; unique_id=&quot;10039&quot;&gt;&lt;property id=&quot;20148&quot; value=&quot;5&quot;/&gt;&lt;property id=&quot;20300&quot; value=&quot;Diapositive 27 - &amp;quot;Aller plus loin&amp;quot;&quot;/&gt;&lt;property id=&quot;20307&quot; value=&quot;292&quot;/&gt;&lt;/object&gt;&lt;object type=&quot;3&quot; unique_id=&quot;10040&quot;&gt;&lt;property id=&quot;20148&quot; value=&quot;5&quot;/&gt;&lt;property id=&quot;20300&quot; value=&quot;Diapositive 31 - &amp;quot;Les bonnes adresses/infos Zéro Déchet à Tours&amp;quot;&quot;/&gt;&lt;property id=&quot;20307&quot; value=&quot;293&quot;/&gt;&lt;/object&gt;&lt;object type=&quot;3&quot; unique_id=&quot;10041&quot;&gt;&lt;property id=&quot;20148&quot; value=&quot;5&quot;/&gt;&lt;property id=&quot;20300&quot; value=&quot;Diapositive 30 - &amp;quot;Merci !&amp;quot;&quot;/&gt;&lt;property id=&quot;20307&quot; value=&quot;294&quot;/&gt;&lt;/object&gt;&lt;object type=&quot;3&quot; unique_id=&quot;10452&quot;&gt;&lt;property id=&quot;20148&quot; value=&quot;5&quot;/&gt;&lt;property id=&quot;20300&quot; value=&quot;Diapositive 17 - &amp;quot;Des courses Zéro Déchet&amp;quot;&quot;/&gt;&lt;property id=&quot;20307&quot; value=&quot;295&quot;/&gt;&lt;/object&gt;&lt;object type=&quot;3&quot; unique_id=&quot;10453&quot;&gt;&lt;property id=&quot;20148&quot; value=&quot;5&quot;/&gt;&lt;property id=&quot;20300&quot; value=&quot;Diapositive 28 - &amp;quot;Les bonnes adresses dans les environs de Château-Renault&amp;quot;&quot;/&gt;&lt;property id=&quot;20307&quot; value=&quot;296&quot;/&gt;&lt;/object&gt;&lt;object type=&quot;3&quot; unique_id=&quot;10608&quot;&gt;&lt;property id=&quot;20148&quot; value=&quot;5&quot;/&gt;&lt;property id=&quot;20300&quot; value=&quot;Diapositive 29 - &amp;quot;Les bonnes adresses dans les environs de Château-Renault&amp;quot;&quot;/&gt;&lt;property id=&quot;20307&quot; value=&quot;297&quot;/&gt;&lt;/object&gt;&lt;object type=&quot;3&quot; unique_id=&quot;10714&quot;&gt;&lt;property id=&quot;20148&quot; value=&quot;5&quot;/&gt;&lt;property id=&quot;20300&quot; value=&quot;Diapositive 35 - &amp;quot;Réduire ses déchets : quelques exemples&amp;quot;&quot;/&gt;&lt;property id=&quot;20307&quot; value=&quot;298&quot;/&gt;&lt;/object&gt;&lt;object type=&quot;3&quot; unique_id=&quot;10824&quot;&gt;&lt;property id=&quot;20148&quot; value=&quot;5&quot;/&gt;&lt;property id=&quot;20300&quot; value=&quot;Diapositive 24 - &amp;quot;Recette dentifrice Zéro Déchet&amp;quot;&quot;/&gt;&lt;property id=&quot;20307&quot; value=&quot;299&quot;/&gt;&lt;/object&gt;&lt;/object&gt;&lt;object type=&quot;8&quot; unique_id=&quot;10082&quot;&gt;&lt;/object&gt;&lt;/object&gt;&lt;/database&gt;"/>
  <p:tag name="SECTOMILLISECCONVERTED" val="1"/>
</p:tagLst>
</file>

<file path=ppt/theme/theme1.xml><?xml version="1.0" encoding="utf-8"?>
<a:theme xmlns:a="http://schemas.openxmlformats.org/drawingml/2006/main" name="luxe">
  <a:themeElements>
    <a:clrScheme name="Luxe">
      <a:dk1>
        <a:srgbClr val="000000"/>
      </a:dk1>
      <a:lt1>
        <a:srgbClr val="FFFFFF"/>
      </a:lt1>
      <a:dk2>
        <a:srgbClr val="B7B7B7"/>
      </a:dk2>
      <a:lt2>
        <a:srgbClr val="CCA677"/>
      </a:lt2>
      <a:accent1>
        <a:srgbClr val="5D4037"/>
      </a:accent1>
      <a:accent2>
        <a:srgbClr val="455A64"/>
      </a:accent2>
      <a:accent3>
        <a:srgbClr val="607D8B"/>
      </a:accent3>
      <a:accent4>
        <a:srgbClr val="78909C"/>
      </a:accent4>
      <a:accent5>
        <a:srgbClr val="57BB8A"/>
      </a:accent5>
      <a:accent6>
        <a:srgbClr val="DCE755"/>
      </a:accent6>
      <a:hlink>
        <a:srgbClr val="57BB8A"/>
      </a:hlink>
      <a:folHlink>
        <a:srgbClr val="57BB8A"/>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535</TotalTime>
  <Words>2464</Words>
  <Application>Microsoft Office PowerPoint</Application>
  <PresentationFormat>Affichage à l'écran (16:9)</PresentationFormat>
  <Paragraphs>357</Paragraphs>
  <Slides>46</Slides>
  <Notes>46</Notes>
  <HiddenSlides>0</HiddenSlides>
  <MMClips>0</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46</vt:i4>
      </vt:variant>
    </vt:vector>
  </HeadingPairs>
  <TitlesOfParts>
    <vt:vector size="52" baseType="lpstr">
      <vt:lpstr>Arial</vt:lpstr>
      <vt:lpstr>Wingdings</vt:lpstr>
      <vt:lpstr>Open Sans</vt:lpstr>
      <vt:lpstr>Kaushan Script</vt:lpstr>
      <vt:lpstr>Economica</vt:lpstr>
      <vt:lpstr>luxe</vt:lpstr>
      <vt:lpstr>Découvrez le ZERO DECHET</vt:lpstr>
      <vt:lpstr>Présentation PowerPoint</vt:lpstr>
      <vt:lpstr>Des océans de plastiques 5,25 milliards de particules = 269 000 tonnes (5 Gyres, 2014)</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Le plastique, l’ennemi à abattre...</vt:lpstr>
      <vt:lpstr>Le plastique, c’est pas fantastique - 365 Unpacked - Antoine Repessé</vt:lpstr>
      <vt:lpstr>Le plastique, c’est pas fantastique - Trashme - Rob Greenfield</vt:lpstr>
      <vt:lpstr>Quelques lectures</vt:lpstr>
      <vt:lpstr>Qu’est-ce que le Zéro déchet?</vt:lpstr>
      <vt:lpstr>La Règle des 5 R</vt:lpstr>
      <vt:lpstr>Le Kit de “survie” Zéro Déchet pour éviter le plastique hors de chez soi</vt:lpstr>
      <vt:lpstr>Action #1 : s’abonner à un panier bio ou faire ses courses sur un marché</vt:lpstr>
      <vt:lpstr>Action #2 Le composteur</vt:lpstr>
      <vt:lpstr>Action #3 Faire les courses en vrac</vt:lpstr>
      <vt:lpstr>Les courses en vrac</vt:lpstr>
      <vt:lpstr>Présentation PowerPoint</vt:lpstr>
      <vt:lpstr>Des courses Zéro Déchet</vt:lpstr>
      <vt:lpstr>Des courses Zéro Déchet</vt:lpstr>
      <vt:lpstr>Des courses Zéro Déchet</vt:lpstr>
      <vt:lpstr>Un apéritif Zéro Déchet</vt:lpstr>
      <vt:lpstr>Des plats Zéro Déchet</vt:lpstr>
      <vt:lpstr>Des barres de céréales Zéro Déchet</vt:lpstr>
      <vt:lpstr>Un jus de fruits Zéro Déchet</vt:lpstr>
      <vt:lpstr>Réduire ses déchets dans la salle de bain </vt:lpstr>
      <vt:lpstr>Réduire ses déchets dans la salle de bain : les cosmétiques </vt:lpstr>
      <vt:lpstr>Recette dentifrice Zéro Déchet</vt:lpstr>
      <vt:lpstr>Réduire ses déchets dans la cuisine</vt:lpstr>
      <vt:lpstr>Réduire ses déchets dans la cuisine</vt:lpstr>
      <vt:lpstr>Aller plus loin</vt:lpstr>
      <vt:lpstr>Les bonnes adresses dans les environs de Château-Renault</vt:lpstr>
      <vt:lpstr>Les bonnes adresses dans les environs de Château-Renault</vt:lpstr>
      <vt:lpstr>Merci !</vt:lpstr>
      <vt:lpstr>Les bonnes adresses/infos Zéro Déchet à Tours</vt:lpstr>
      <vt:lpstr>Réduire ses déchets dans la cuisine : les produits ménagers</vt:lpstr>
      <vt:lpstr>Réduire ses déchets dans la salle de bain : Machine à laver</vt:lpstr>
      <vt:lpstr>Réduire ses déchets dans la cuisine : Liquide pour les mains</vt:lpstr>
      <vt:lpstr>Réduire ses déchets : quelques exemples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Découvrez le ZERO DECHET</dc:title>
  <dc:creator>Sébastien Moreau</dc:creator>
  <cp:lastModifiedBy>Sébastien Moreau</cp:lastModifiedBy>
  <cp:revision>20</cp:revision>
  <dcterms:modified xsi:type="dcterms:W3CDTF">2019-07-14T13:24:35Z</dcterms:modified>
</cp:coreProperties>
</file>