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</p:sldMasterIdLst>
  <p:notesMasterIdLst>
    <p:notesMasterId r:id="rId25"/>
  </p:notesMasterIdLst>
  <p:sldIdLst>
    <p:sldId id="303" r:id="rId2"/>
    <p:sldId id="358" r:id="rId3"/>
    <p:sldId id="360" r:id="rId4"/>
    <p:sldId id="361" r:id="rId5"/>
    <p:sldId id="337" r:id="rId6"/>
    <p:sldId id="324" r:id="rId7"/>
    <p:sldId id="338" r:id="rId8"/>
    <p:sldId id="343" r:id="rId9"/>
    <p:sldId id="351" r:id="rId10"/>
    <p:sldId id="350" r:id="rId11"/>
    <p:sldId id="332" r:id="rId12"/>
    <p:sldId id="347" r:id="rId13"/>
    <p:sldId id="367" r:id="rId14"/>
    <p:sldId id="368" r:id="rId15"/>
    <p:sldId id="369" r:id="rId16"/>
    <p:sldId id="259" r:id="rId17"/>
    <p:sldId id="334" r:id="rId18"/>
    <p:sldId id="258" r:id="rId19"/>
    <p:sldId id="327" r:id="rId20"/>
    <p:sldId id="348" r:id="rId21"/>
    <p:sldId id="313" r:id="rId22"/>
    <p:sldId id="308" r:id="rId23"/>
    <p:sldId id="294" r:id="rId24"/>
  </p:sldIdLst>
  <p:sldSz cx="9144000" cy="5143500" type="screen16x9"/>
  <p:notesSz cx="6858000" cy="9144000"/>
  <p:embeddedFontLst>
    <p:embeddedFont>
      <p:font typeface="Economica" panose="020B0604020202020204" charset="0"/>
      <p:regular r:id="rId26"/>
    </p:embeddedFont>
    <p:embeddedFont>
      <p:font typeface="Kaushan Script" panose="020B0604020202020204" charset="0"/>
      <p:regular r:id="rId27"/>
    </p:embeddedFont>
    <p:embeddedFont>
      <p:font typeface="Open Sans" panose="020B0604020202020204" charset="0"/>
      <p:regular r:id="rId28"/>
      <p:bold r:id="rId29"/>
      <p:italic r:id="rId30"/>
      <p:boldItalic r:id="rId31"/>
    </p:embeddedFont>
  </p:embeddedFontLst>
  <p:custDataLst>
    <p:tags r:id="rId32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43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A6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41" autoAdjust="0"/>
    <p:restoredTop sz="78883" autoAdjust="0"/>
  </p:normalViewPr>
  <p:slideViewPr>
    <p:cSldViewPr showGuides="1">
      <p:cViewPr>
        <p:scale>
          <a:sx n="75" d="100"/>
          <a:sy n="75" d="100"/>
        </p:scale>
        <p:origin x="1656" y="254"/>
      </p:cViewPr>
      <p:guideLst>
        <p:guide orient="horz" pos="2436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heme" Target="theme/theme1.xml"/><Relationship Id="rId77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707DC5-69DB-4085-98AB-007E2BD451C6}" type="doc">
      <dgm:prSet loTypeId="urn:microsoft.com/office/officeart/2005/8/layout/venn1" loCatId="relationship" qsTypeId="urn:microsoft.com/office/officeart/2005/8/quickstyle/simple1" qsCatId="simple" csTypeId="urn:microsoft.com/office/officeart/2005/8/colors/accent0_1" csCatId="mainScheme" phldr="1"/>
      <dgm:spPr/>
    </dgm:pt>
    <dgm:pt modelId="{E29A8F84-3ED3-46BD-9B99-F2920C652F29}">
      <dgm:prSet phldrT="[Texte]"/>
      <dgm:spPr>
        <a:solidFill>
          <a:srgbClr val="CCA663"/>
        </a:solidFill>
      </dgm:spPr>
      <dgm:t>
        <a:bodyPr/>
        <a:lstStyle/>
        <a:p>
          <a:r>
            <a:rPr lang="fr-FR" dirty="0" smtClean="0">
              <a:solidFill>
                <a:schemeClr val="tx1"/>
              </a:solidFill>
              <a:latin typeface="Economica" panose="020B0604020202020204" charset="0"/>
            </a:rPr>
            <a:t>Brasser régulièrement</a:t>
          </a:r>
          <a:endParaRPr lang="fr-FR" dirty="0">
            <a:solidFill>
              <a:schemeClr val="tx1"/>
            </a:solidFill>
            <a:latin typeface="Economica" panose="020B0604020202020204" charset="0"/>
          </a:endParaRPr>
        </a:p>
      </dgm:t>
    </dgm:pt>
    <dgm:pt modelId="{70265F3F-20A4-4F5A-8D3E-0523C5D53711}" type="parTrans" cxnId="{C4025367-E8C3-46DD-B14B-3575BDE90D85}">
      <dgm:prSet/>
      <dgm:spPr/>
      <dgm:t>
        <a:bodyPr/>
        <a:lstStyle/>
        <a:p>
          <a:endParaRPr lang="fr-FR"/>
        </a:p>
      </dgm:t>
    </dgm:pt>
    <dgm:pt modelId="{4409FFFE-8DA8-41FC-9B2E-AFF363B55BF7}" type="sibTrans" cxnId="{C4025367-E8C3-46DD-B14B-3575BDE90D85}">
      <dgm:prSet/>
      <dgm:spPr/>
      <dgm:t>
        <a:bodyPr/>
        <a:lstStyle/>
        <a:p>
          <a:endParaRPr lang="fr-FR"/>
        </a:p>
      </dgm:t>
    </dgm:pt>
    <dgm:pt modelId="{96D69175-03AE-4EC7-81F5-3AC39593BD6F}">
      <dgm:prSet phldrT="[Texte]"/>
      <dgm:spPr>
        <a:solidFill>
          <a:srgbClr val="CCA663">
            <a:alpha val="50000"/>
          </a:srgbClr>
        </a:solidFill>
      </dgm:spPr>
      <dgm:t>
        <a:bodyPr/>
        <a:lstStyle/>
        <a:p>
          <a:r>
            <a:rPr lang="fr-FR" dirty="0" smtClean="0">
              <a:solidFill>
                <a:schemeClr val="tx1"/>
              </a:solidFill>
              <a:latin typeface="Economica" panose="020B0604020202020204" charset="0"/>
            </a:rPr>
            <a:t>Équilibrer les apports de </a:t>
          </a:r>
          <a:r>
            <a:rPr lang="fr-FR" b="1" dirty="0" smtClean="0">
              <a:solidFill>
                <a:schemeClr val="tx1"/>
              </a:solidFill>
              <a:latin typeface="Economica" panose="020B0604020202020204" charset="0"/>
            </a:rPr>
            <a:t>petits morceaux </a:t>
          </a:r>
          <a:r>
            <a:rPr lang="fr-FR" dirty="0" smtClean="0">
              <a:solidFill>
                <a:schemeClr val="tx1"/>
              </a:solidFill>
              <a:latin typeface="Economica" panose="020B0604020202020204" charset="0"/>
            </a:rPr>
            <a:t>(C/N)</a:t>
          </a:r>
          <a:endParaRPr lang="fr-FR" dirty="0">
            <a:solidFill>
              <a:schemeClr val="tx1"/>
            </a:solidFill>
            <a:latin typeface="Economica" panose="020B0604020202020204" charset="0"/>
          </a:endParaRPr>
        </a:p>
      </dgm:t>
    </dgm:pt>
    <dgm:pt modelId="{A92B624E-7567-42C4-A97E-2B38526615EF}" type="parTrans" cxnId="{C8B22D2D-F99C-49A7-B29D-1D2CA263EA5E}">
      <dgm:prSet/>
      <dgm:spPr/>
      <dgm:t>
        <a:bodyPr/>
        <a:lstStyle/>
        <a:p>
          <a:endParaRPr lang="fr-FR"/>
        </a:p>
      </dgm:t>
    </dgm:pt>
    <dgm:pt modelId="{FC02656A-3F06-48DC-82DE-0A371BACD885}" type="sibTrans" cxnId="{C8B22D2D-F99C-49A7-B29D-1D2CA263EA5E}">
      <dgm:prSet/>
      <dgm:spPr/>
      <dgm:t>
        <a:bodyPr/>
        <a:lstStyle/>
        <a:p>
          <a:endParaRPr lang="fr-FR"/>
        </a:p>
      </dgm:t>
    </dgm:pt>
    <dgm:pt modelId="{A853DEA1-E86B-4EC3-AC36-0B739D2A4FCE}">
      <dgm:prSet phldrT="[Texte]" custT="1"/>
      <dgm:spPr>
        <a:solidFill>
          <a:srgbClr val="CCA663">
            <a:alpha val="50000"/>
          </a:srgbClr>
        </a:solidFill>
      </dgm:spPr>
      <dgm:t>
        <a:bodyPr/>
        <a:lstStyle/>
        <a:p>
          <a:r>
            <a:rPr lang="fr-FR" sz="2400" dirty="0" smtClean="0">
              <a:solidFill>
                <a:schemeClr val="tx1"/>
              </a:solidFill>
              <a:latin typeface="Economica" panose="020B0604020202020204" charset="0"/>
            </a:rPr>
            <a:t>Vérifier l’humidité régulièrement</a:t>
          </a:r>
          <a:endParaRPr lang="fr-FR" sz="2400" dirty="0">
            <a:solidFill>
              <a:schemeClr val="tx1"/>
            </a:solidFill>
            <a:latin typeface="Economica" panose="020B0604020202020204" charset="0"/>
          </a:endParaRPr>
        </a:p>
      </dgm:t>
    </dgm:pt>
    <dgm:pt modelId="{1A5707D6-E4D3-4837-8A4B-FF7B48A53456}" type="sibTrans" cxnId="{856C7EF5-DB25-4C98-B337-E5CA4F7336DF}">
      <dgm:prSet/>
      <dgm:spPr/>
      <dgm:t>
        <a:bodyPr/>
        <a:lstStyle/>
        <a:p>
          <a:endParaRPr lang="fr-FR"/>
        </a:p>
      </dgm:t>
    </dgm:pt>
    <dgm:pt modelId="{C6DFB110-C0A9-4258-9B75-A78ACF923BB7}" type="parTrans" cxnId="{856C7EF5-DB25-4C98-B337-E5CA4F7336DF}">
      <dgm:prSet/>
      <dgm:spPr/>
      <dgm:t>
        <a:bodyPr/>
        <a:lstStyle/>
        <a:p>
          <a:endParaRPr lang="fr-FR"/>
        </a:p>
      </dgm:t>
    </dgm:pt>
    <dgm:pt modelId="{8D10283F-ACE7-4A88-B6AA-D9F5C245FEE7}" type="pres">
      <dgm:prSet presAssocID="{D6707DC5-69DB-4085-98AB-007E2BD451C6}" presName="compositeShape" presStyleCnt="0">
        <dgm:presLayoutVars>
          <dgm:chMax val="7"/>
          <dgm:dir/>
          <dgm:resizeHandles val="exact"/>
        </dgm:presLayoutVars>
      </dgm:prSet>
      <dgm:spPr/>
    </dgm:pt>
    <dgm:pt modelId="{130FB4E1-E264-41BE-BFA8-62B9B3BC5E1E}" type="pres">
      <dgm:prSet presAssocID="{E29A8F84-3ED3-46BD-9B99-F2920C652F29}" presName="circ1" presStyleLbl="vennNode1" presStyleIdx="0" presStyleCnt="3"/>
      <dgm:spPr/>
      <dgm:t>
        <a:bodyPr/>
        <a:lstStyle/>
        <a:p>
          <a:endParaRPr lang="fr-FR"/>
        </a:p>
      </dgm:t>
    </dgm:pt>
    <dgm:pt modelId="{286C8152-B69A-46D1-826C-F79C3CEE2FA0}" type="pres">
      <dgm:prSet presAssocID="{E29A8F84-3ED3-46BD-9B99-F2920C652F2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F12B244-3038-413F-A688-5AC8E02E656B}" type="pres">
      <dgm:prSet presAssocID="{96D69175-03AE-4EC7-81F5-3AC39593BD6F}" presName="circ2" presStyleLbl="vennNode1" presStyleIdx="1" presStyleCnt="3"/>
      <dgm:spPr/>
      <dgm:t>
        <a:bodyPr/>
        <a:lstStyle/>
        <a:p>
          <a:endParaRPr lang="fr-FR"/>
        </a:p>
      </dgm:t>
    </dgm:pt>
    <dgm:pt modelId="{CE57565E-E833-4E75-B0FB-14DB1496D282}" type="pres">
      <dgm:prSet presAssocID="{96D69175-03AE-4EC7-81F5-3AC39593BD6F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D7D787B-82CA-4778-873B-618E16A007B7}" type="pres">
      <dgm:prSet presAssocID="{A853DEA1-E86B-4EC3-AC36-0B739D2A4FCE}" presName="circ3" presStyleLbl="vennNode1" presStyleIdx="2" presStyleCnt="3"/>
      <dgm:spPr/>
      <dgm:t>
        <a:bodyPr/>
        <a:lstStyle/>
        <a:p>
          <a:endParaRPr lang="fr-FR"/>
        </a:p>
      </dgm:t>
    </dgm:pt>
    <dgm:pt modelId="{C4E5EE55-1B12-4662-A441-CDAFBA779231}" type="pres">
      <dgm:prSet presAssocID="{A853DEA1-E86B-4EC3-AC36-0B739D2A4FCE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A8D8D8E-ECA1-4513-8885-CE8BC03ED1E6}" type="presOf" srcId="{96D69175-03AE-4EC7-81F5-3AC39593BD6F}" destId="{4F12B244-3038-413F-A688-5AC8E02E656B}" srcOrd="0" destOrd="0" presId="urn:microsoft.com/office/officeart/2005/8/layout/venn1"/>
    <dgm:cxn modelId="{D0833BAC-CE40-462D-BA04-6C66A82E6617}" type="presOf" srcId="{A853DEA1-E86B-4EC3-AC36-0B739D2A4FCE}" destId="{C4E5EE55-1B12-4662-A441-CDAFBA779231}" srcOrd="1" destOrd="0" presId="urn:microsoft.com/office/officeart/2005/8/layout/venn1"/>
    <dgm:cxn modelId="{C4025367-E8C3-46DD-B14B-3575BDE90D85}" srcId="{D6707DC5-69DB-4085-98AB-007E2BD451C6}" destId="{E29A8F84-3ED3-46BD-9B99-F2920C652F29}" srcOrd="0" destOrd="0" parTransId="{70265F3F-20A4-4F5A-8D3E-0523C5D53711}" sibTransId="{4409FFFE-8DA8-41FC-9B2E-AFF363B55BF7}"/>
    <dgm:cxn modelId="{C8B22D2D-F99C-49A7-B29D-1D2CA263EA5E}" srcId="{D6707DC5-69DB-4085-98AB-007E2BD451C6}" destId="{96D69175-03AE-4EC7-81F5-3AC39593BD6F}" srcOrd="1" destOrd="0" parTransId="{A92B624E-7567-42C4-A97E-2B38526615EF}" sibTransId="{FC02656A-3F06-48DC-82DE-0A371BACD885}"/>
    <dgm:cxn modelId="{EDACAF89-0D12-403B-BCD6-BFD382CD98DC}" type="presOf" srcId="{A853DEA1-E86B-4EC3-AC36-0B739D2A4FCE}" destId="{5D7D787B-82CA-4778-873B-618E16A007B7}" srcOrd="0" destOrd="0" presId="urn:microsoft.com/office/officeart/2005/8/layout/venn1"/>
    <dgm:cxn modelId="{710BCBE8-91C1-4AC8-8906-19C330D3168F}" type="presOf" srcId="{E29A8F84-3ED3-46BD-9B99-F2920C652F29}" destId="{286C8152-B69A-46D1-826C-F79C3CEE2FA0}" srcOrd="1" destOrd="0" presId="urn:microsoft.com/office/officeart/2005/8/layout/venn1"/>
    <dgm:cxn modelId="{856C7EF5-DB25-4C98-B337-E5CA4F7336DF}" srcId="{D6707DC5-69DB-4085-98AB-007E2BD451C6}" destId="{A853DEA1-E86B-4EC3-AC36-0B739D2A4FCE}" srcOrd="2" destOrd="0" parTransId="{C6DFB110-C0A9-4258-9B75-A78ACF923BB7}" sibTransId="{1A5707D6-E4D3-4837-8A4B-FF7B48A53456}"/>
    <dgm:cxn modelId="{D92C880F-55F1-41E5-B48D-A6C55ED7C2F8}" type="presOf" srcId="{D6707DC5-69DB-4085-98AB-007E2BD451C6}" destId="{8D10283F-ACE7-4A88-B6AA-D9F5C245FEE7}" srcOrd="0" destOrd="0" presId="urn:microsoft.com/office/officeart/2005/8/layout/venn1"/>
    <dgm:cxn modelId="{2DE1D117-4514-4DD7-B493-AE271A1D9D21}" type="presOf" srcId="{E29A8F84-3ED3-46BD-9B99-F2920C652F29}" destId="{130FB4E1-E264-41BE-BFA8-62B9B3BC5E1E}" srcOrd="0" destOrd="0" presId="urn:microsoft.com/office/officeart/2005/8/layout/venn1"/>
    <dgm:cxn modelId="{7523B952-4779-4BC8-9E84-26D0D2295768}" type="presOf" srcId="{96D69175-03AE-4EC7-81F5-3AC39593BD6F}" destId="{CE57565E-E833-4E75-B0FB-14DB1496D282}" srcOrd="1" destOrd="0" presId="urn:microsoft.com/office/officeart/2005/8/layout/venn1"/>
    <dgm:cxn modelId="{773D4858-EDC7-4812-81D5-0BD227BA8894}" type="presParOf" srcId="{8D10283F-ACE7-4A88-B6AA-D9F5C245FEE7}" destId="{130FB4E1-E264-41BE-BFA8-62B9B3BC5E1E}" srcOrd="0" destOrd="0" presId="urn:microsoft.com/office/officeart/2005/8/layout/venn1"/>
    <dgm:cxn modelId="{5DFC2A76-6AAF-41D4-B9DF-6CF9031D5BDB}" type="presParOf" srcId="{8D10283F-ACE7-4A88-B6AA-D9F5C245FEE7}" destId="{286C8152-B69A-46D1-826C-F79C3CEE2FA0}" srcOrd="1" destOrd="0" presId="urn:microsoft.com/office/officeart/2005/8/layout/venn1"/>
    <dgm:cxn modelId="{49164F48-456B-4847-A10D-4F811F842166}" type="presParOf" srcId="{8D10283F-ACE7-4A88-B6AA-D9F5C245FEE7}" destId="{4F12B244-3038-413F-A688-5AC8E02E656B}" srcOrd="2" destOrd="0" presId="urn:microsoft.com/office/officeart/2005/8/layout/venn1"/>
    <dgm:cxn modelId="{E00C9540-651B-4866-BCF2-F4716334FCF7}" type="presParOf" srcId="{8D10283F-ACE7-4A88-B6AA-D9F5C245FEE7}" destId="{CE57565E-E833-4E75-B0FB-14DB1496D282}" srcOrd="3" destOrd="0" presId="urn:microsoft.com/office/officeart/2005/8/layout/venn1"/>
    <dgm:cxn modelId="{0FCAB061-53D3-4F82-A4CF-A507EFEE6B15}" type="presParOf" srcId="{8D10283F-ACE7-4A88-B6AA-D9F5C245FEE7}" destId="{5D7D787B-82CA-4778-873B-618E16A007B7}" srcOrd="4" destOrd="0" presId="urn:microsoft.com/office/officeart/2005/8/layout/venn1"/>
    <dgm:cxn modelId="{B1C7ADB1-6F47-4E45-B4BB-7AD3B572544A}" type="presParOf" srcId="{8D10283F-ACE7-4A88-B6AA-D9F5C245FEE7}" destId="{C4E5EE55-1B12-4662-A441-CDAFBA779231}" srcOrd="5" destOrd="0" presId="urn:microsoft.com/office/officeart/2005/8/layout/venn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0FB4E1-E264-41BE-BFA8-62B9B3BC5E1E}">
      <dsp:nvSpPr>
        <dsp:cNvPr id="0" name=""/>
        <dsp:cNvSpPr/>
      </dsp:nvSpPr>
      <dsp:spPr>
        <a:xfrm>
          <a:off x="859102" y="47839"/>
          <a:ext cx="2296278" cy="2296278"/>
        </a:xfrm>
        <a:prstGeom prst="ellipse">
          <a:avLst/>
        </a:prstGeom>
        <a:solidFill>
          <a:srgbClr val="CCA66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>
              <a:solidFill>
                <a:schemeClr val="tx1"/>
              </a:solidFill>
              <a:latin typeface="Economica" panose="020B0604020202020204" charset="0"/>
            </a:rPr>
            <a:t>Brasser régulièrement</a:t>
          </a:r>
          <a:endParaRPr lang="fr-FR" sz="2200" kern="1200" dirty="0">
            <a:solidFill>
              <a:schemeClr val="tx1"/>
            </a:solidFill>
            <a:latin typeface="Economica" panose="020B0604020202020204" charset="0"/>
          </a:endParaRPr>
        </a:p>
      </dsp:txBody>
      <dsp:txXfrm>
        <a:off x="1165273" y="449687"/>
        <a:ext cx="1683937" cy="1033325"/>
      </dsp:txXfrm>
    </dsp:sp>
    <dsp:sp modelId="{4F12B244-3038-413F-A688-5AC8E02E656B}">
      <dsp:nvSpPr>
        <dsp:cNvPr id="0" name=""/>
        <dsp:cNvSpPr/>
      </dsp:nvSpPr>
      <dsp:spPr>
        <a:xfrm>
          <a:off x="1687676" y="1483012"/>
          <a:ext cx="2296278" cy="2296278"/>
        </a:xfrm>
        <a:prstGeom prst="ellipse">
          <a:avLst/>
        </a:prstGeom>
        <a:solidFill>
          <a:srgbClr val="CCA663">
            <a:alpha val="50000"/>
          </a:srgb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>
              <a:solidFill>
                <a:schemeClr val="tx1"/>
              </a:solidFill>
              <a:latin typeface="Economica" panose="020B0604020202020204" charset="0"/>
            </a:rPr>
            <a:t>Équilibrer les apports de </a:t>
          </a:r>
          <a:r>
            <a:rPr lang="fr-FR" sz="2200" b="1" kern="1200" dirty="0" smtClean="0">
              <a:solidFill>
                <a:schemeClr val="tx1"/>
              </a:solidFill>
              <a:latin typeface="Economica" panose="020B0604020202020204" charset="0"/>
            </a:rPr>
            <a:t>petits morceaux </a:t>
          </a:r>
          <a:r>
            <a:rPr lang="fr-FR" sz="2200" kern="1200" dirty="0" smtClean="0">
              <a:solidFill>
                <a:schemeClr val="tx1"/>
              </a:solidFill>
              <a:latin typeface="Economica" panose="020B0604020202020204" charset="0"/>
            </a:rPr>
            <a:t>(C/N)</a:t>
          </a:r>
          <a:endParaRPr lang="fr-FR" sz="2200" kern="1200" dirty="0">
            <a:solidFill>
              <a:schemeClr val="tx1"/>
            </a:solidFill>
            <a:latin typeface="Economica" panose="020B0604020202020204" charset="0"/>
          </a:endParaRPr>
        </a:p>
      </dsp:txBody>
      <dsp:txXfrm>
        <a:off x="2389955" y="2076218"/>
        <a:ext cx="1377766" cy="1262952"/>
      </dsp:txXfrm>
    </dsp:sp>
    <dsp:sp modelId="{5D7D787B-82CA-4778-873B-618E16A007B7}">
      <dsp:nvSpPr>
        <dsp:cNvPr id="0" name=""/>
        <dsp:cNvSpPr/>
      </dsp:nvSpPr>
      <dsp:spPr>
        <a:xfrm>
          <a:off x="30529" y="1483012"/>
          <a:ext cx="2296278" cy="2296278"/>
        </a:xfrm>
        <a:prstGeom prst="ellipse">
          <a:avLst/>
        </a:prstGeom>
        <a:solidFill>
          <a:srgbClr val="CCA663">
            <a:alpha val="50000"/>
          </a:srgb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smtClean="0">
              <a:solidFill>
                <a:schemeClr val="tx1"/>
              </a:solidFill>
              <a:latin typeface="Economica" panose="020B0604020202020204" charset="0"/>
            </a:rPr>
            <a:t>Vérifier l’humidité régulièrement</a:t>
          </a:r>
          <a:endParaRPr lang="fr-FR" sz="2400" kern="1200" dirty="0">
            <a:solidFill>
              <a:schemeClr val="tx1"/>
            </a:solidFill>
            <a:latin typeface="Economica" panose="020B0604020202020204" charset="0"/>
          </a:endParaRPr>
        </a:p>
      </dsp:txBody>
      <dsp:txXfrm>
        <a:off x="246762" y="2076218"/>
        <a:ext cx="1377766" cy="12629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3401339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69954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708628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613912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Shape 5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Shape 5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365277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Shape 5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Shape 5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969040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Shape 5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Shape 5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95330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Shape 5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Shape 5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468383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237170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fr-FR" dirty="0" smtClean="0"/>
              <a:t>Principe</a:t>
            </a:r>
            <a:r>
              <a:rPr lang="fr-FR" baseline="0" dirty="0" smtClean="0"/>
              <a:t> de précaution pour les sacs biodégradables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897740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18813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32754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556571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163383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922507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823403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Shape 5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0" name="Shape 5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87963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08947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fr-FR" dirty="0" smtClean="0"/>
              <a:t>30 % des français</a:t>
            </a:r>
            <a:r>
              <a:rPr lang="fr-FR" baseline="0" dirty="0" smtClean="0"/>
              <a:t> ne sont pas satisfaits du </a:t>
            </a:r>
            <a:r>
              <a:rPr lang="fr-FR" baseline="0" dirty="0" err="1" smtClean="0"/>
              <a:t>c.ompost</a:t>
            </a:r>
            <a:r>
              <a:rPr lang="fr-FR" baseline="0" dirty="0" smtClean="0"/>
              <a:t> produit (35 % parce qu’ils ne savent pas le faire et 37 % parce qu’ils ne savent pas comment et quand utiliser le compost). 10% logement inadapté, 5% crainte de nuisance (étude </a:t>
            </a:r>
            <a:r>
              <a:rPr lang="fr-FR" baseline="0" dirty="0" err="1" smtClean="0"/>
              <a:t>tributerre</a:t>
            </a:r>
            <a:r>
              <a:rPr lang="fr-FR" baseline="0" dirty="0" smtClean="0"/>
              <a:t> 2017)</a:t>
            </a:r>
          </a:p>
          <a:p>
            <a:pPr lvl="0" rtl="0">
              <a:spcBef>
                <a:spcPts val="0"/>
              </a:spcBef>
              <a:buNone/>
            </a:pPr>
            <a:r>
              <a:rPr lang="fr-FR" baseline="0" dirty="0" smtClean="0"/>
              <a:t>50 % des français déclarent composter (étude </a:t>
            </a:r>
            <a:r>
              <a:rPr lang="fr-FR" baseline="0" dirty="0" err="1" smtClean="0"/>
              <a:t>ademe</a:t>
            </a:r>
            <a:r>
              <a:rPr lang="fr-FR" baseline="0" dirty="0" smtClean="0"/>
              <a:t> sur la sensibilité des </a:t>
            </a:r>
            <a:r>
              <a:rPr lang="fr-FR" baseline="0" dirty="0" err="1" smtClean="0"/>
              <a:t>fr</a:t>
            </a:r>
            <a:r>
              <a:rPr lang="fr-FR" baseline="0" dirty="0" smtClean="0"/>
              <a:t> à la prévention des déchets). Le compostage est l’achat sans suremballage sont les deux premiers thèmes évoqués par les français pour réduire les déchets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27541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-FR" dirty="0" smtClean="0"/>
              <a:t>Noter ce qui est dit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807564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295281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479580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882122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fr-FR" dirty="0" smtClean="0"/>
              <a:t>Illustration Thierry SIN pour </a:t>
            </a:r>
            <a:r>
              <a:rPr lang="fr-FR" dirty="0" err="1" smtClean="0"/>
              <a:t>Brass’compost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14711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/>
        </p:nvSpPr>
        <p:spPr>
          <a:xfrm flipH="1">
            <a:off x="7595937" y="460225"/>
            <a:ext cx="1081625" cy="1124950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" name="Shape 17"/>
          <p:cNvSpPr/>
          <p:nvPr/>
        </p:nvSpPr>
        <p:spPr>
          <a:xfrm rot="10800000" flipH="1">
            <a:off x="466425" y="3558325"/>
            <a:ext cx="1081625" cy="1124950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773700" y="1806450"/>
            <a:ext cx="7596600" cy="1530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311700" y="1225225"/>
            <a:ext cx="8520600" cy="3354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3000"/>
            </a:lvl1pPr>
            <a:lvl2pPr lvl="1">
              <a:spcBef>
                <a:spcPts val="0"/>
              </a:spcBef>
              <a:buSzPct val="100000"/>
              <a:defRPr sz="3000"/>
            </a:lvl2pPr>
            <a:lvl3pPr lvl="2">
              <a:spcBef>
                <a:spcPts val="0"/>
              </a:spcBef>
              <a:buSzPct val="100000"/>
              <a:defRPr sz="3000"/>
            </a:lvl3pPr>
            <a:lvl4pPr lvl="3">
              <a:spcBef>
                <a:spcPts val="0"/>
              </a:spcBef>
              <a:buSzPct val="100000"/>
              <a:defRPr sz="3000"/>
            </a:lvl4pPr>
            <a:lvl5pPr lvl="4">
              <a:spcBef>
                <a:spcPts val="0"/>
              </a:spcBef>
              <a:buSzPct val="100000"/>
              <a:defRPr sz="3000"/>
            </a:lvl5pPr>
            <a:lvl6pPr lvl="5">
              <a:spcBef>
                <a:spcPts val="0"/>
              </a:spcBef>
              <a:buSzPct val="100000"/>
              <a:defRPr sz="3000"/>
            </a:lvl6pPr>
            <a:lvl7pPr lvl="6">
              <a:spcBef>
                <a:spcPts val="0"/>
              </a:spcBef>
              <a:buSzPct val="100000"/>
              <a:defRPr sz="3000"/>
            </a:lvl7pPr>
            <a:lvl8pPr lvl="7">
              <a:spcBef>
                <a:spcPts val="0"/>
              </a:spcBef>
              <a:buSzPct val="100000"/>
              <a:defRPr sz="3000"/>
            </a:lvl8pPr>
            <a:lvl9pPr lvl="8">
              <a:spcBef>
                <a:spcPts val="0"/>
              </a:spcBef>
              <a:buSzPct val="100000"/>
              <a:defRPr sz="30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311700" y="1399399"/>
            <a:ext cx="2808000" cy="2784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5878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43" name="Shape 43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265500" y="929275"/>
            <a:ext cx="4045200" cy="17862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ubTitle" idx="1"/>
          </p:nvPr>
        </p:nvSpPr>
        <p:spPr>
          <a:xfrm>
            <a:off x="265500" y="2769000"/>
            <a:ext cx="4045200" cy="1574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>
                <a:solidFill>
                  <a:schemeClr val="lt1"/>
                </a:solidFill>
              </a:rPr>
              <a:t>‹N°›</a:t>
            </a:fld>
            <a:endParaRPr lang="en-GB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319500" y="4218925"/>
            <a:ext cx="5998800" cy="598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311700" y="957125"/>
            <a:ext cx="8520600" cy="2128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311700" y="3162000"/>
            <a:ext cx="8520600" cy="1071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 1">
    <p:bg>
      <p:bgPr>
        <a:solidFill>
          <a:srgbClr val="FFFFFF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ctrTitle"/>
          </p:nvPr>
        </p:nvSpPr>
        <p:spPr>
          <a:xfrm>
            <a:off x="390450" y="361375"/>
            <a:ext cx="8363100" cy="1001700"/>
          </a:xfrm>
          <a:prstGeom prst="rect">
            <a:avLst/>
          </a:prstGeom>
          <a:noFill/>
        </p:spPr>
        <p:txBody>
          <a:bodyPr lIns="91425" tIns="91425" rIns="91425" bIns="91425" anchor="t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000"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000"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000"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000"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000"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000"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000"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>
                <a:solidFill>
                  <a:schemeClr val="dk2"/>
                </a:solidFill>
              </a:rPr>
              <a:t>‹N°›</a:t>
            </a:fld>
            <a:endParaRPr lang="en-GB"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225225"/>
            <a:ext cx="8520600" cy="3354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Open Sans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-GB"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t>‹N°›</a:t>
            </a:fld>
            <a:endParaRPr lang="en-GB" sz="10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ompostou.org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erodechettouraine.org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>
            <a:spLocks noGrp="1"/>
          </p:cNvSpPr>
          <p:nvPr>
            <p:ph type="title"/>
          </p:nvPr>
        </p:nvSpPr>
        <p:spPr>
          <a:xfrm>
            <a:off x="251520" y="1779662"/>
            <a:ext cx="4045200" cy="810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/>
            <a:r>
              <a:rPr lang="en-GB" sz="4400" b="1" dirty="0" err="1"/>
              <a:t>Qu’est-ce</a:t>
            </a:r>
            <a:r>
              <a:rPr lang="en-GB" sz="4400" b="1" dirty="0"/>
              <a:t> que le </a:t>
            </a:r>
            <a:r>
              <a:rPr lang="en-GB" sz="4400" b="1" dirty="0" err="1" smtClean="0"/>
              <a:t>compostage</a:t>
            </a:r>
            <a:r>
              <a:rPr lang="en-GB" sz="4400" b="1" dirty="0" smtClean="0"/>
              <a:t> ?</a:t>
            </a:r>
            <a:endParaRPr lang="en-GB" b="1" dirty="0"/>
          </a:p>
        </p:txBody>
      </p:sp>
      <p:sp>
        <p:nvSpPr>
          <p:cNvPr id="161" name="Shape 161"/>
          <p:cNvSpPr txBox="1">
            <a:spLocks noGrp="1"/>
          </p:cNvSpPr>
          <p:nvPr>
            <p:ph type="body" idx="2"/>
          </p:nvPr>
        </p:nvSpPr>
        <p:spPr>
          <a:xfrm>
            <a:off x="4716016" y="288425"/>
            <a:ext cx="4060484" cy="4131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 dirty="0" err="1">
                <a:solidFill>
                  <a:srgbClr val="FFFFFF"/>
                </a:solidFill>
                <a:latin typeface="Kaushan Script" panose="020B0604020202020204" charset="0"/>
                <a:ea typeface="Economica"/>
                <a:cs typeface="Economica"/>
                <a:sym typeface="Economica"/>
              </a:rPr>
              <a:t>Une</a:t>
            </a:r>
            <a:r>
              <a:rPr lang="en-GB" sz="4000" dirty="0">
                <a:solidFill>
                  <a:srgbClr val="FFFFFF"/>
                </a:solidFill>
                <a:latin typeface="Kaushan Script" panose="020B0604020202020204" charset="0"/>
                <a:ea typeface="Economica"/>
                <a:cs typeface="Economica"/>
                <a:sym typeface="Economica"/>
              </a:rPr>
              <a:t> </a:t>
            </a:r>
            <a:r>
              <a:rPr lang="en-GB" sz="4000" dirty="0" smtClean="0">
                <a:solidFill>
                  <a:srgbClr val="FFFFFF"/>
                </a:solidFill>
                <a:latin typeface="Kaushan Script" panose="020B0604020202020204" charset="0"/>
                <a:ea typeface="Economica"/>
                <a:cs typeface="Economica"/>
                <a:sym typeface="Economica"/>
              </a:rPr>
              <a:t>transformation de </a:t>
            </a:r>
            <a:r>
              <a:rPr lang="en-GB" sz="4000" dirty="0" err="1" smtClean="0">
                <a:solidFill>
                  <a:srgbClr val="FFFFFF"/>
                </a:solidFill>
                <a:latin typeface="Kaushan Script" panose="020B0604020202020204" charset="0"/>
                <a:ea typeface="Economica"/>
                <a:cs typeface="Economica"/>
                <a:sym typeface="Economica"/>
              </a:rPr>
              <a:t>matières</a:t>
            </a:r>
            <a:r>
              <a:rPr lang="en-GB" sz="4000" dirty="0" smtClean="0">
                <a:solidFill>
                  <a:srgbClr val="FFFFFF"/>
                </a:solidFill>
                <a:latin typeface="Kaushan Script" panose="020B0604020202020204" charset="0"/>
                <a:ea typeface="Economica"/>
                <a:cs typeface="Economica"/>
                <a:sym typeface="Economica"/>
              </a:rPr>
              <a:t> </a:t>
            </a:r>
            <a:r>
              <a:rPr lang="en-GB" sz="4000" dirty="0" err="1" smtClean="0">
                <a:solidFill>
                  <a:srgbClr val="FFFFFF"/>
                </a:solidFill>
                <a:latin typeface="Kaushan Script" panose="020B0604020202020204" charset="0"/>
                <a:ea typeface="Economica"/>
                <a:cs typeface="Economica"/>
                <a:sym typeface="Economica"/>
              </a:rPr>
              <a:t>organiques</a:t>
            </a:r>
            <a:r>
              <a:rPr lang="en-GB" sz="4000" dirty="0" smtClean="0">
                <a:solidFill>
                  <a:srgbClr val="FFFFFF"/>
                </a:solidFill>
                <a:latin typeface="Kaushan Script" panose="020B0604020202020204" charset="0"/>
                <a:ea typeface="Economica"/>
                <a:cs typeface="Economica"/>
                <a:sym typeface="Economica"/>
              </a:rPr>
              <a:t> par </a:t>
            </a:r>
            <a:r>
              <a:rPr lang="en-GB" sz="4000" dirty="0" err="1" smtClean="0">
                <a:solidFill>
                  <a:srgbClr val="FFFFFF"/>
                </a:solidFill>
                <a:latin typeface="Kaushan Script" panose="020B0604020202020204" charset="0"/>
                <a:ea typeface="Economica"/>
                <a:cs typeface="Economica"/>
                <a:sym typeface="Economica"/>
              </a:rPr>
              <a:t>brassage</a:t>
            </a:r>
            <a:r>
              <a:rPr lang="en-GB" sz="4000" dirty="0" smtClean="0">
                <a:solidFill>
                  <a:srgbClr val="FFFFFF"/>
                </a:solidFill>
                <a:latin typeface="Kaushan Script" panose="020B0604020202020204" charset="0"/>
                <a:ea typeface="Economica"/>
                <a:cs typeface="Economica"/>
                <a:sym typeface="Economica"/>
              </a:rPr>
              <a:t> en presence </a:t>
            </a:r>
            <a:r>
              <a:rPr lang="en-GB" sz="4000" dirty="0" err="1" smtClean="0">
                <a:solidFill>
                  <a:srgbClr val="FFFFFF"/>
                </a:solidFill>
                <a:latin typeface="Kaushan Script" panose="020B0604020202020204" charset="0"/>
                <a:ea typeface="Economica"/>
                <a:cs typeface="Economica"/>
                <a:sym typeface="Economica"/>
              </a:rPr>
              <a:t>d’air</a:t>
            </a:r>
            <a:r>
              <a:rPr lang="en-GB" sz="4000" dirty="0" smtClean="0">
                <a:solidFill>
                  <a:srgbClr val="FFFFFF"/>
                </a:solidFill>
                <a:latin typeface="Kaushan Script" panose="020B0604020202020204" charset="0"/>
                <a:ea typeface="Economica"/>
                <a:cs typeface="Economica"/>
                <a:sym typeface="Economica"/>
              </a:rPr>
              <a:t> et </a:t>
            </a:r>
            <a:r>
              <a:rPr lang="en-GB" sz="4000" dirty="0" err="1" smtClean="0">
                <a:solidFill>
                  <a:srgbClr val="FFFFFF"/>
                </a:solidFill>
                <a:latin typeface="Kaushan Script" panose="020B0604020202020204" charset="0"/>
                <a:ea typeface="Economica"/>
                <a:cs typeface="Economica"/>
                <a:sym typeface="Economica"/>
              </a:rPr>
              <a:t>d’eau</a:t>
            </a:r>
            <a:endParaRPr lang="en-GB" sz="4000" dirty="0">
              <a:solidFill>
                <a:srgbClr val="FFFFFF"/>
              </a:solidFill>
              <a:latin typeface="Kaushan Script" panose="020B0604020202020204" charset="0"/>
              <a:ea typeface="Economica"/>
              <a:cs typeface="Economica"/>
              <a:sym typeface="Economica"/>
            </a:endParaRPr>
          </a:p>
        </p:txBody>
      </p:sp>
    </p:spTree>
    <p:extLst>
      <p:ext uri="{BB962C8B-B14F-4D97-AF65-F5344CB8AC3E}">
        <p14:creationId xmlns:p14="http://schemas.microsoft.com/office/powerpoint/2010/main" val="259359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9144000" cy="74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3000" dirty="0" smtClean="0">
                <a:solidFill>
                  <a:schemeClr val="lt2"/>
                </a:solidFill>
              </a:rPr>
              <a:t>Comment composter ? Grâce à </a:t>
            </a:r>
            <a:r>
              <a:rPr lang="en-GB" sz="3000" dirty="0" err="1" smtClean="0">
                <a:solidFill>
                  <a:schemeClr val="lt2"/>
                </a:solidFill>
              </a:rPr>
              <a:t>eux</a:t>
            </a:r>
            <a:endParaRPr lang="en-GB" sz="3000" dirty="0">
              <a:solidFill>
                <a:schemeClr val="lt2"/>
              </a:solidFill>
            </a:endParaRPr>
          </a:p>
        </p:txBody>
      </p:sp>
      <p:cxnSp>
        <p:nvCxnSpPr>
          <p:cNvPr id="88" name="Shape 88"/>
          <p:cNvCxnSpPr/>
          <p:nvPr/>
        </p:nvCxnSpPr>
        <p:spPr>
          <a:xfrm>
            <a:off x="0" y="684025"/>
            <a:ext cx="91527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18" name="Imag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15566"/>
            <a:ext cx="9076184" cy="405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89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9144000" cy="74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3000" dirty="0" smtClean="0">
                <a:solidFill>
                  <a:schemeClr val="lt2"/>
                </a:solidFill>
              </a:rPr>
              <a:t>Comment composter ?</a:t>
            </a:r>
            <a:endParaRPr lang="en-GB" sz="3000" dirty="0">
              <a:solidFill>
                <a:schemeClr val="lt2"/>
              </a:solidFill>
            </a:endParaRPr>
          </a:p>
        </p:txBody>
      </p:sp>
      <p:cxnSp>
        <p:nvCxnSpPr>
          <p:cNvPr id="88" name="Shape 88"/>
          <p:cNvCxnSpPr/>
          <p:nvPr/>
        </p:nvCxnSpPr>
        <p:spPr>
          <a:xfrm>
            <a:off x="0" y="684025"/>
            <a:ext cx="91527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2" name="ZoneTexte 1"/>
          <p:cNvSpPr txBox="1"/>
          <p:nvPr/>
        </p:nvSpPr>
        <p:spPr>
          <a:xfrm>
            <a:off x="971600" y="882357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latin typeface="Economica" panose="020B0604020202020204" charset="0"/>
              </a:rPr>
              <a:t>En </a:t>
            </a:r>
            <a:r>
              <a:rPr lang="fr-FR" sz="2000" dirty="0" err="1" smtClean="0">
                <a:latin typeface="Economica" panose="020B0604020202020204" charset="0"/>
              </a:rPr>
              <a:t>multibacs</a:t>
            </a:r>
            <a:r>
              <a:rPr lang="fr-FR" sz="2000" dirty="0" smtClean="0">
                <a:latin typeface="Economica" panose="020B0604020202020204" charset="0"/>
              </a:rPr>
              <a:t> c’est mieux…</a:t>
            </a:r>
            <a:endParaRPr lang="fr-FR" sz="2000" dirty="0">
              <a:latin typeface="Economica" panose="020B060402020202020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043608" y="2499742"/>
            <a:ext cx="28083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latin typeface="Economica" panose="020B0604020202020204" charset="0"/>
              </a:rPr>
              <a:t>1 – Bac d’apports</a:t>
            </a:r>
            <a:endParaRPr lang="fr-FR" sz="2000" dirty="0" smtClean="0">
              <a:latin typeface="Economica" panose="020B0604020202020204" charset="0"/>
            </a:endParaRPr>
          </a:p>
          <a:p>
            <a:pPr algn="ctr"/>
            <a:r>
              <a:rPr lang="fr-FR" sz="2000" dirty="0" smtClean="0">
                <a:latin typeface="Economica" panose="020B0604020202020204" charset="0"/>
              </a:rPr>
              <a:t>2- Bac de maturation</a:t>
            </a:r>
            <a:endParaRPr lang="fr-FR" sz="2000" dirty="0" smtClean="0">
              <a:latin typeface="Economica" panose="020B0604020202020204" charset="0"/>
            </a:endParaRPr>
          </a:p>
          <a:p>
            <a:pPr algn="ctr"/>
            <a:r>
              <a:rPr lang="fr-FR" sz="2000" dirty="0" smtClean="0">
                <a:latin typeface="Economica" panose="020B0604020202020204" charset="0"/>
              </a:rPr>
              <a:t>3 </a:t>
            </a:r>
            <a:r>
              <a:rPr lang="fr-FR" sz="2000" dirty="0" smtClean="0">
                <a:latin typeface="Economica" panose="020B0604020202020204" charset="0"/>
              </a:rPr>
              <a:t>– </a:t>
            </a:r>
            <a:r>
              <a:rPr lang="fr-FR" sz="2000" dirty="0" smtClean="0">
                <a:latin typeface="Economica" panose="020B0604020202020204" charset="0"/>
              </a:rPr>
              <a:t>Réserve de broyat</a:t>
            </a:r>
            <a:endParaRPr lang="fr-FR" sz="2000" dirty="0">
              <a:latin typeface="Economica" panose="020B0604020202020204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282467"/>
            <a:ext cx="4197085" cy="3147814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4644008" y="2715766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1</a:t>
            </a:r>
            <a:endParaRPr lang="fr-FR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5580112" y="2868166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2</a:t>
            </a:r>
            <a:endParaRPr lang="fr-FR" b="1" dirty="0"/>
          </a:p>
        </p:txBody>
      </p:sp>
      <p:sp>
        <p:nvSpPr>
          <p:cNvPr id="10" name="ZoneTexte 9"/>
          <p:cNvSpPr txBox="1"/>
          <p:nvPr/>
        </p:nvSpPr>
        <p:spPr>
          <a:xfrm>
            <a:off x="7380312" y="2931790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</a:rPr>
              <a:t>3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85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Shape 566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74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/>
            <a:r>
              <a:rPr lang="en-GB" sz="3000" dirty="0">
                <a:solidFill>
                  <a:schemeClr val="lt2"/>
                </a:solidFill>
              </a:rPr>
              <a:t>Comment composter ?</a:t>
            </a:r>
            <a:endParaRPr lang="en-GB" sz="3000" b="1" dirty="0">
              <a:solidFill>
                <a:schemeClr val="lt2"/>
              </a:solidFill>
            </a:endParaRPr>
          </a:p>
        </p:txBody>
      </p:sp>
      <p:cxnSp>
        <p:nvCxnSpPr>
          <p:cNvPr id="567" name="Shape 567"/>
          <p:cNvCxnSpPr/>
          <p:nvPr/>
        </p:nvCxnSpPr>
        <p:spPr>
          <a:xfrm>
            <a:off x="0" y="684025"/>
            <a:ext cx="91527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" name="ZoneTexte 6"/>
          <p:cNvSpPr txBox="1"/>
          <p:nvPr/>
        </p:nvSpPr>
        <p:spPr>
          <a:xfrm>
            <a:off x="-972616" y="740400"/>
            <a:ext cx="82531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Economica" panose="020B0604020202020204" charset="0"/>
              </a:rPr>
              <a:t>Ou en </a:t>
            </a:r>
            <a:r>
              <a:rPr lang="fr-FR" sz="2800" dirty="0" err="1" smtClean="0">
                <a:latin typeface="Economica" panose="020B0604020202020204" charset="0"/>
              </a:rPr>
              <a:t>Compostou</a:t>
            </a:r>
            <a:endParaRPr lang="fr-FR" sz="2800" dirty="0" smtClean="0">
              <a:latin typeface="Economica" panose="020B0604020202020204" charset="0"/>
            </a:endParaRPr>
          </a:p>
          <a:p>
            <a:pPr algn="ctr"/>
            <a:endParaRPr lang="fr-FR" sz="2800" dirty="0" smtClean="0">
              <a:latin typeface="Economica" panose="020B0604020202020204" charset="0"/>
            </a:endParaRPr>
          </a:p>
          <a:p>
            <a:pPr algn="ctr"/>
            <a:r>
              <a:rPr lang="fr-FR" sz="2400" dirty="0">
                <a:latin typeface="Economica" panose="020B0604020202020204" charset="0"/>
                <a:hlinkClick r:id="rId3"/>
              </a:rPr>
              <a:t>https://compostou.org</a:t>
            </a:r>
            <a:r>
              <a:rPr lang="fr-FR" sz="2400" dirty="0" smtClean="0">
                <a:latin typeface="Economica" panose="020B0604020202020204" charset="0"/>
                <a:hlinkClick r:id="rId3"/>
              </a:rPr>
              <a:t>/</a:t>
            </a:r>
            <a:r>
              <a:rPr lang="fr-FR" sz="2400" dirty="0" smtClean="0">
                <a:latin typeface="Economica" panose="020B0604020202020204" charset="0"/>
              </a:rPr>
              <a:t> 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6938" y="370200"/>
            <a:ext cx="3237062" cy="437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47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Shape 566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74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3000" dirty="0" smtClean="0">
                <a:solidFill>
                  <a:schemeClr val="lt2"/>
                </a:solidFill>
              </a:rPr>
              <a:t>Le </a:t>
            </a:r>
            <a:r>
              <a:rPr lang="en-GB" sz="3000" dirty="0" err="1" smtClean="0">
                <a:solidFill>
                  <a:schemeClr val="lt2"/>
                </a:solidFill>
              </a:rPr>
              <a:t>Compostou</a:t>
            </a:r>
            <a:endParaRPr lang="en-GB" sz="3000" b="1" dirty="0">
              <a:solidFill>
                <a:schemeClr val="lt2"/>
              </a:solidFill>
            </a:endParaRPr>
          </a:p>
        </p:txBody>
      </p:sp>
      <p:cxnSp>
        <p:nvCxnSpPr>
          <p:cNvPr id="567" name="Shape 567"/>
          <p:cNvCxnSpPr/>
          <p:nvPr/>
        </p:nvCxnSpPr>
        <p:spPr>
          <a:xfrm>
            <a:off x="0" y="684025"/>
            <a:ext cx="91527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8" name="Connecteur droit 7"/>
          <p:cNvCxnSpPr/>
          <p:nvPr/>
        </p:nvCxnSpPr>
        <p:spPr>
          <a:xfrm>
            <a:off x="683651" y="4731750"/>
            <a:ext cx="7848789" cy="2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7884368" y="2582783"/>
            <a:ext cx="14763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/>
              <a:t>DROITE</a:t>
            </a:r>
            <a:endParaRPr lang="fr-FR" sz="1200" dirty="0"/>
          </a:p>
        </p:txBody>
      </p:sp>
      <p:sp>
        <p:nvSpPr>
          <p:cNvPr id="10" name="ZoneTexte 9"/>
          <p:cNvSpPr txBox="1"/>
          <p:nvPr/>
        </p:nvSpPr>
        <p:spPr>
          <a:xfrm>
            <a:off x="-252536" y="2582783"/>
            <a:ext cx="14763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/>
              <a:t>GAUCHE</a:t>
            </a:r>
            <a:endParaRPr lang="fr-FR" sz="1200" dirty="0"/>
          </a:p>
        </p:txBody>
      </p:sp>
      <p:sp>
        <p:nvSpPr>
          <p:cNvPr id="11" name="ZoneTexte 10"/>
          <p:cNvSpPr txBox="1"/>
          <p:nvPr/>
        </p:nvSpPr>
        <p:spPr>
          <a:xfrm>
            <a:off x="3851920" y="4743023"/>
            <a:ext cx="14763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/>
              <a:t>BAS</a:t>
            </a:r>
            <a:endParaRPr lang="fr-FR" sz="1200" dirty="0"/>
          </a:p>
        </p:txBody>
      </p:sp>
      <p:sp>
        <p:nvSpPr>
          <p:cNvPr id="12" name="ZoneTexte 11"/>
          <p:cNvSpPr txBox="1"/>
          <p:nvPr/>
        </p:nvSpPr>
        <p:spPr>
          <a:xfrm>
            <a:off x="3854460" y="776338"/>
            <a:ext cx="14763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/>
              <a:t>HAUT</a:t>
            </a:r>
            <a:endParaRPr lang="fr-FR" sz="1200" dirty="0"/>
          </a:p>
        </p:txBody>
      </p:sp>
      <p:sp>
        <p:nvSpPr>
          <p:cNvPr id="13" name="Rectangle 12"/>
          <p:cNvSpPr/>
          <p:nvPr/>
        </p:nvSpPr>
        <p:spPr>
          <a:xfrm>
            <a:off x="899592" y="1286280"/>
            <a:ext cx="3600000" cy="72000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1979712" y="1286280"/>
            <a:ext cx="1440000" cy="72000"/>
          </a:xfrm>
          <a:prstGeom prst="rect">
            <a:avLst/>
          </a:prstGeom>
          <a:pattFill prst="wdUpDiag"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899592" y="1491630"/>
            <a:ext cx="72000" cy="1080000"/>
          </a:xfrm>
          <a:prstGeom prst="rect">
            <a:avLst/>
          </a:prstGeom>
          <a:pattFill prst="wdUpDiag"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899592" y="2571630"/>
            <a:ext cx="72000" cy="1080000"/>
          </a:xfrm>
          <a:prstGeom prst="rect">
            <a:avLst/>
          </a:prstGeom>
          <a:pattFill prst="wdUpDiag"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899592" y="3651750"/>
            <a:ext cx="72000" cy="1080000"/>
          </a:xfrm>
          <a:prstGeom prst="rect">
            <a:avLst/>
          </a:prstGeom>
          <a:pattFill prst="wdUpDiag"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4427992" y="1491630"/>
            <a:ext cx="72000" cy="1080000"/>
          </a:xfrm>
          <a:prstGeom prst="rect">
            <a:avLst/>
          </a:prstGeom>
          <a:pattFill prst="wdUpDiag"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/>
          <p:cNvSpPr/>
          <p:nvPr/>
        </p:nvSpPr>
        <p:spPr>
          <a:xfrm>
            <a:off x="4427992" y="2571630"/>
            <a:ext cx="72000" cy="1080000"/>
          </a:xfrm>
          <a:prstGeom prst="rect">
            <a:avLst/>
          </a:prstGeom>
          <a:pattFill prst="wdUpDiag"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4427992" y="3651750"/>
            <a:ext cx="72000" cy="1080000"/>
          </a:xfrm>
          <a:prstGeom prst="rect">
            <a:avLst/>
          </a:prstGeom>
          <a:pattFill prst="wdUpDiag"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/>
          <p:cNvSpPr/>
          <p:nvPr/>
        </p:nvSpPr>
        <p:spPr>
          <a:xfrm rot="5400000">
            <a:off x="2663600" y="1728550"/>
            <a:ext cx="72000" cy="3456000"/>
          </a:xfrm>
          <a:prstGeom prst="rect">
            <a:avLst/>
          </a:prstGeom>
          <a:pattFill prst="wdUpDiag"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à coins arrondis 21"/>
          <p:cNvSpPr/>
          <p:nvPr/>
        </p:nvSpPr>
        <p:spPr>
          <a:xfrm>
            <a:off x="3242044" y="3497312"/>
            <a:ext cx="108000" cy="108000"/>
          </a:xfrm>
          <a:prstGeom prst="roundRect">
            <a:avLst/>
          </a:prstGeom>
          <a:pattFill prst="wdUpDiag"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à coins arrondis 22"/>
          <p:cNvSpPr/>
          <p:nvPr/>
        </p:nvSpPr>
        <p:spPr>
          <a:xfrm>
            <a:off x="4207790" y="3497312"/>
            <a:ext cx="108000" cy="108000"/>
          </a:xfrm>
          <a:prstGeom prst="roundRect">
            <a:avLst/>
          </a:prstGeom>
          <a:pattFill prst="wdUpDiag"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à coins arrondis 23"/>
          <p:cNvSpPr/>
          <p:nvPr/>
        </p:nvSpPr>
        <p:spPr>
          <a:xfrm>
            <a:off x="1085974" y="3497312"/>
            <a:ext cx="108000" cy="108000"/>
          </a:xfrm>
          <a:prstGeom prst="roundRect">
            <a:avLst/>
          </a:prstGeom>
          <a:pattFill prst="wdUpDiag"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à coins arrondis 24"/>
          <p:cNvSpPr/>
          <p:nvPr/>
        </p:nvSpPr>
        <p:spPr>
          <a:xfrm>
            <a:off x="2051720" y="3497312"/>
            <a:ext cx="108000" cy="108000"/>
          </a:xfrm>
          <a:prstGeom prst="roundRect">
            <a:avLst/>
          </a:prstGeom>
          <a:pattFill prst="wdUpDiag"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rc plein 25"/>
          <p:cNvSpPr/>
          <p:nvPr/>
        </p:nvSpPr>
        <p:spPr>
          <a:xfrm>
            <a:off x="2303548" y="1118767"/>
            <a:ext cx="792088" cy="330276"/>
          </a:xfrm>
          <a:prstGeom prst="blockArc">
            <a:avLst/>
          </a:prstGeom>
          <a:pattFill prst="wdUpDiag"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7" name="Rectangle à coins arrondis 26"/>
          <p:cNvSpPr/>
          <p:nvPr/>
        </p:nvSpPr>
        <p:spPr>
          <a:xfrm>
            <a:off x="3366352" y="1358280"/>
            <a:ext cx="108000" cy="108000"/>
          </a:xfrm>
          <a:prstGeom prst="roundRect">
            <a:avLst/>
          </a:prstGeom>
          <a:pattFill prst="wdUpDiag"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à coins arrondis 27"/>
          <p:cNvSpPr/>
          <p:nvPr/>
        </p:nvSpPr>
        <p:spPr>
          <a:xfrm>
            <a:off x="1926032" y="1360792"/>
            <a:ext cx="108000" cy="108000"/>
          </a:xfrm>
          <a:prstGeom prst="roundRect">
            <a:avLst/>
          </a:prstGeom>
          <a:pattFill prst="wdUpDiag"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à coins arrondis 28"/>
          <p:cNvSpPr/>
          <p:nvPr/>
        </p:nvSpPr>
        <p:spPr>
          <a:xfrm>
            <a:off x="4207790" y="1360792"/>
            <a:ext cx="108000" cy="108000"/>
          </a:xfrm>
          <a:prstGeom prst="roundRect">
            <a:avLst/>
          </a:prstGeom>
          <a:pattFill prst="wdUpDiag"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à coins arrondis 29"/>
          <p:cNvSpPr/>
          <p:nvPr/>
        </p:nvSpPr>
        <p:spPr>
          <a:xfrm>
            <a:off x="1085974" y="1360792"/>
            <a:ext cx="108000" cy="108000"/>
          </a:xfrm>
          <a:prstGeom prst="roundRect">
            <a:avLst/>
          </a:prstGeom>
          <a:pattFill prst="wdUpDiag"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/>
          <p:cNvSpPr/>
          <p:nvPr/>
        </p:nvSpPr>
        <p:spPr>
          <a:xfrm>
            <a:off x="4679616" y="1286280"/>
            <a:ext cx="3600000" cy="72000"/>
          </a:xfrm>
          <a:prstGeom prst="rect">
            <a:avLst/>
          </a:prstGeom>
          <a:pattFill prst="wdUpDiag"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/>
          <p:cNvSpPr/>
          <p:nvPr/>
        </p:nvSpPr>
        <p:spPr>
          <a:xfrm>
            <a:off x="5759736" y="1286280"/>
            <a:ext cx="1440000" cy="72000"/>
          </a:xfrm>
          <a:prstGeom prst="rect">
            <a:avLst/>
          </a:prstGeom>
          <a:pattFill prst="wdUpDiag"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/>
          <p:cNvSpPr/>
          <p:nvPr/>
        </p:nvSpPr>
        <p:spPr>
          <a:xfrm>
            <a:off x="4679616" y="1491630"/>
            <a:ext cx="72000" cy="1080000"/>
          </a:xfrm>
          <a:prstGeom prst="rect">
            <a:avLst/>
          </a:prstGeom>
          <a:pattFill prst="wdUpDiag"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/>
          <p:cNvSpPr/>
          <p:nvPr/>
        </p:nvSpPr>
        <p:spPr>
          <a:xfrm>
            <a:off x="4679616" y="2571630"/>
            <a:ext cx="72000" cy="1080000"/>
          </a:xfrm>
          <a:prstGeom prst="rect">
            <a:avLst/>
          </a:prstGeom>
          <a:pattFill prst="wdUpDiag"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/>
          <p:cNvSpPr/>
          <p:nvPr/>
        </p:nvSpPr>
        <p:spPr>
          <a:xfrm>
            <a:off x="4679616" y="3651750"/>
            <a:ext cx="72000" cy="1080000"/>
          </a:xfrm>
          <a:prstGeom prst="rect">
            <a:avLst/>
          </a:prstGeom>
          <a:pattFill prst="wdUpDiag"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/>
          <p:cNvSpPr/>
          <p:nvPr/>
        </p:nvSpPr>
        <p:spPr>
          <a:xfrm>
            <a:off x="8208016" y="1491630"/>
            <a:ext cx="72000" cy="1080000"/>
          </a:xfrm>
          <a:prstGeom prst="rect">
            <a:avLst/>
          </a:prstGeom>
          <a:pattFill prst="wdUpDiag"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/>
          <p:cNvSpPr/>
          <p:nvPr/>
        </p:nvSpPr>
        <p:spPr>
          <a:xfrm>
            <a:off x="8208016" y="2571630"/>
            <a:ext cx="72000" cy="1080000"/>
          </a:xfrm>
          <a:prstGeom prst="rect">
            <a:avLst/>
          </a:prstGeom>
          <a:pattFill prst="wdUpDiag"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/>
          <p:cNvSpPr/>
          <p:nvPr/>
        </p:nvSpPr>
        <p:spPr>
          <a:xfrm>
            <a:off x="8208016" y="3651750"/>
            <a:ext cx="72000" cy="1080000"/>
          </a:xfrm>
          <a:prstGeom prst="rect">
            <a:avLst/>
          </a:prstGeom>
          <a:pattFill prst="wdUpDiag"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Arc plein 38"/>
          <p:cNvSpPr/>
          <p:nvPr/>
        </p:nvSpPr>
        <p:spPr>
          <a:xfrm>
            <a:off x="6083572" y="1118767"/>
            <a:ext cx="792088" cy="330276"/>
          </a:xfrm>
          <a:prstGeom prst="blockArc">
            <a:avLst/>
          </a:prstGeom>
          <a:pattFill prst="wdUpDiag"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0" name="Rectangle à coins arrondis 39"/>
          <p:cNvSpPr/>
          <p:nvPr/>
        </p:nvSpPr>
        <p:spPr>
          <a:xfrm>
            <a:off x="7146376" y="1358280"/>
            <a:ext cx="108000" cy="108000"/>
          </a:xfrm>
          <a:prstGeom prst="roundRect">
            <a:avLst/>
          </a:prstGeom>
          <a:pattFill prst="wdUpDiag"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à coins arrondis 40"/>
          <p:cNvSpPr/>
          <p:nvPr/>
        </p:nvSpPr>
        <p:spPr>
          <a:xfrm>
            <a:off x="5706056" y="1360792"/>
            <a:ext cx="108000" cy="108000"/>
          </a:xfrm>
          <a:prstGeom prst="roundRect">
            <a:avLst/>
          </a:prstGeom>
          <a:pattFill prst="wdUpDiag"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à coins arrondis 41"/>
          <p:cNvSpPr/>
          <p:nvPr/>
        </p:nvSpPr>
        <p:spPr>
          <a:xfrm>
            <a:off x="7986544" y="1360792"/>
            <a:ext cx="108000" cy="108000"/>
          </a:xfrm>
          <a:prstGeom prst="roundRect">
            <a:avLst/>
          </a:prstGeom>
          <a:pattFill prst="wdUpDiag"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à coins arrondis 42"/>
          <p:cNvSpPr/>
          <p:nvPr/>
        </p:nvSpPr>
        <p:spPr>
          <a:xfrm>
            <a:off x="4867268" y="1360792"/>
            <a:ext cx="108000" cy="108000"/>
          </a:xfrm>
          <a:prstGeom prst="roundRect">
            <a:avLst/>
          </a:prstGeom>
          <a:pattFill prst="wdUpDiag"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Arrondir un rectangle avec un coin du même côté 10"/>
          <p:cNvSpPr/>
          <p:nvPr/>
        </p:nvSpPr>
        <p:spPr>
          <a:xfrm>
            <a:off x="4751616" y="3656393"/>
            <a:ext cx="3456400" cy="1044296"/>
          </a:xfrm>
          <a:prstGeom prst="round2Same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Arrondir un rectangle avec un coin du même côté 120"/>
          <p:cNvSpPr/>
          <p:nvPr/>
        </p:nvSpPr>
        <p:spPr>
          <a:xfrm>
            <a:off x="979674" y="3660077"/>
            <a:ext cx="3447925" cy="1044296"/>
          </a:xfrm>
          <a:prstGeom prst="round2SameRect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Arrondir un rectangle avec un coin du même côté 121"/>
          <p:cNvSpPr/>
          <p:nvPr/>
        </p:nvSpPr>
        <p:spPr>
          <a:xfrm>
            <a:off x="989200" y="2381016"/>
            <a:ext cx="3420784" cy="1044296"/>
          </a:xfrm>
          <a:prstGeom prst="round2SameRect">
            <a:avLst/>
          </a:prstGeom>
          <a:pattFill prst="pct60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ZoneTexte 46"/>
          <p:cNvSpPr txBox="1"/>
          <p:nvPr/>
        </p:nvSpPr>
        <p:spPr>
          <a:xfrm>
            <a:off x="-566854" y="775838"/>
            <a:ext cx="2987936" cy="376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Vue en coupe médiane</a:t>
            </a:r>
            <a:endParaRPr lang="fr-FR" dirty="0"/>
          </a:p>
        </p:txBody>
      </p:sp>
      <p:sp>
        <p:nvSpPr>
          <p:cNvPr id="48" name="ZoneTexte 47"/>
          <p:cNvSpPr txBox="1"/>
          <p:nvPr/>
        </p:nvSpPr>
        <p:spPr>
          <a:xfrm>
            <a:off x="5651728" y="4011910"/>
            <a:ext cx="1677660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err="1" smtClean="0"/>
              <a:t>Biodéchets</a:t>
            </a:r>
            <a:r>
              <a:rPr lang="fr-FR" dirty="0" smtClean="0"/>
              <a:t> frais</a:t>
            </a:r>
            <a:endParaRPr lang="fr-FR" dirty="0"/>
          </a:p>
        </p:txBody>
      </p:sp>
      <p:sp>
        <p:nvSpPr>
          <p:cNvPr id="49" name="ZoneTexte 48"/>
          <p:cNvSpPr txBox="1"/>
          <p:nvPr/>
        </p:nvSpPr>
        <p:spPr>
          <a:xfrm>
            <a:off x="1972818" y="2706474"/>
            <a:ext cx="1461636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coproduits</a:t>
            </a:r>
            <a:endParaRPr lang="fr-FR" dirty="0"/>
          </a:p>
        </p:txBody>
      </p:sp>
      <p:sp>
        <p:nvSpPr>
          <p:cNvPr id="50" name="ZoneTexte 49"/>
          <p:cNvSpPr txBox="1"/>
          <p:nvPr/>
        </p:nvSpPr>
        <p:spPr>
          <a:xfrm>
            <a:off x="1763296" y="3867894"/>
            <a:ext cx="1965692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Compost en cours de maturation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79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Shape 566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74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3000" dirty="0" smtClean="0">
                <a:solidFill>
                  <a:schemeClr val="lt2"/>
                </a:solidFill>
              </a:rPr>
              <a:t>Le </a:t>
            </a:r>
            <a:r>
              <a:rPr lang="en-GB" sz="3000" dirty="0" err="1" smtClean="0">
                <a:solidFill>
                  <a:schemeClr val="lt2"/>
                </a:solidFill>
              </a:rPr>
              <a:t>Compostou</a:t>
            </a:r>
            <a:endParaRPr lang="en-GB" sz="3000" b="1" dirty="0">
              <a:solidFill>
                <a:schemeClr val="lt2"/>
              </a:solidFill>
            </a:endParaRPr>
          </a:p>
        </p:txBody>
      </p:sp>
      <p:cxnSp>
        <p:nvCxnSpPr>
          <p:cNvPr id="567" name="Shape 567"/>
          <p:cNvCxnSpPr/>
          <p:nvPr/>
        </p:nvCxnSpPr>
        <p:spPr>
          <a:xfrm>
            <a:off x="0" y="684025"/>
            <a:ext cx="91527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5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5" t="35937" r="7684" b="17681"/>
          <a:stretch/>
        </p:blipFill>
        <p:spPr bwMode="auto">
          <a:xfrm>
            <a:off x="1" y="771550"/>
            <a:ext cx="9144000" cy="4143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014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seb\perso\2018\2018-02\2018-02-26 09.22.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6634"/>
            <a:ext cx="2509200" cy="188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E:\seb\perso\2018\2018-05\2018-05-17 14.46.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96" y="2769696"/>
            <a:ext cx="2509200" cy="188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E:\seb\perso\2018\2018-05\2018-05-18 19.08.3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748" y="2768922"/>
            <a:ext cx="2510231" cy="1882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E:\seb\perso\2018\2018-06\2018-06-26 20.22.4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748" y="177378"/>
            <a:ext cx="2509200" cy="188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C:\Users\utilisateur\Documents\Mes fichiers reçus\2017-11-24 15.25.02(1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083689" y="739665"/>
            <a:ext cx="4504248" cy="337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/>
          <p:cNvSpPr txBox="1"/>
          <p:nvPr/>
        </p:nvSpPr>
        <p:spPr>
          <a:xfrm>
            <a:off x="707996" y="2087258"/>
            <a:ext cx="1728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IUT Tours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3403519" y="2087258"/>
            <a:ext cx="1728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Place Velpeau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3403519" y="4690862"/>
            <a:ext cx="1728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St-Cyr-sur-Loire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336968" y="4706780"/>
            <a:ext cx="2482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Chateau-Renault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6471469" y="4722698"/>
            <a:ext cx="1728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La Riche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277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title"/>
          </p:nvPr>
        </p:nvSpPr>
        <p:spPr>
          <a:xfrm>
            <a:off x="251520" y="771550"/>
            <a:ext cx="4045200" cy="17862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b="1" dirty="0"/>
              <a:t>C</a:t>
            </a:r>
            <a:r>
              <a:rPr lang="en-GB" b="1" dirty="0" smtClean="0"/>
              <a:t>omposter quoi ?</a:t>
            </a:r>
            <a:endParaRPr lang="en-GB" b="1" dirty="0"/>
          </a:p>
        </p:txBody>
      </p:sp>
      <p:sp>
        <p:nvSpPr>
          <p:cNvPr id="2" name="Espace réservé du texte 1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9144000" cy="74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3000" dirty="0" smtClean="0">
                <a:solidFill>
                  <a:schemeClr val="lt2"/>
                </a:solidFill>
              </a:rPr>
              <a:t>Composter quoi?</a:t>
            </a:r>
            <a:endParaRPr lang="en-GB" sz="3000" dirty="0">
              <a:solidFill>
                <a:schemeClr val="lt2"/>
              </a:solidFill>
            </a:endParaRPr>
          </a:p>
        </p:txBody>
      </p:sp>
      <p:cxnSp>
        <p:nvCxnSpPr>
          <p:cNvPr id="88" name="Shape 88"/>
          <p:cNvCxnSpPr/>
          <p:nvPr/>
        </p:nvCxnSpPr>
        <p:spPr>
          <a:xfrm>
            <a:off x="0" y="684025"/>
            <a:ext cx="91527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2" name="ZoneTexte 1"/>
          <p:cNvSpPr txBox="1"/>
          <p:nvPr/>
        </p:nvSpPr>
        <p:spPr>
          <a:xfrm>
            <a:off x="2303748" y="915566"/>
            <a:ext cx="45365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 smtClean="0">
                <a:latin typeface="Economica" panose="020B0604020202020204" charset="0"/>
              </a:rPr>
              <a:t>Je mets ou je ne mets pas ? </a:t>
            </a:r>
            <a:endParaRPr lang="fr-FR" sz="6600" dirty="0">
              <a:latin typeface="Economica" panose="020B0604020202020204" charset="0"/>
            </a:endParaRPr>
          </a:p>
        </p:txBody>
      </p:sp>
      <p:sp>
        <p:nvSpPr>
          <p:cNvPr id="7" name="Rectangle à coins arrondis 6"/>
          <p:cNvSpPr/>
          <p:nvPr/>
        </p:nvSpPr>
        <p:spPr>
          <a:xfrm>
            <a:off x="323528" y="825941"/>
            <a:ext cx="1800200" cy="1296144"/>
          </a:xfrm>
          <a:prstGeom prst="roundRect">
            <a:avLst/>
          </a:prstGeom>
          <a:noFill/>
          <a:ln>
            <a:solidFill>
              <a:srgbClr val="CCA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>
                <a:solidFill>
                  <a:schemeClr val="tx1"/>
                </a:solidFill>
                <a:latin typeface="Economica" panose="020B0604020202020204" charset="0"/>
              </a:rPr>
              <a:t>Agrumes ?</a:t>
            </a:r>
            <a:r>
              <a:rPr lang="fr-FR" dirty="0" smtClean="0"/>
              <a:t>j</a:t>
            </a:r>
            <a:endParaRPr lang="fr-FR" dirty="0"/>
          </a:p>
        </p:txBody>
      </p:sp>
      <p:sp>
        <p:nvSpPr>
          <p:cNvPr id="11" name="Rectangle à coins arrondis 10"/>
          <p:cNvSpPr/>
          <p:nvPr/>
        </p:nvSpPr>
        <p:spPr>
          <a:xfrm>
            <a:off x="899592" y="2566318"/>
            <a:ext cx="1800200" cy="1296144"/>
          </a:xfrm>
          <a:prstGeom prst="roundRect">
            <a:avLst/>
          </a:prstGeom>
          <a:noFill/>
          <a:ln>
            <a:solidFill>
              <a:srgbClr val="CCA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>
                <a:solidFill>
                  <a:schemeClr val="tx1"/>
                </a:solidFill>
                <a:latin typeface="Economica" panose="020B0604020202020204" charset="0"/>
              </a:rPr>
              <a:t>Coquilles ?</a:t>
            </a:r>
            <a:r>
              <a:rPr lang="fr-FR" dirty="0" smtClean="0"/>
              <a:t>j</a:t>
            </a:r>
            <a:endParaRPr lang="fr-FR" dirty="0"/>
          </a:p>
        </p:txBody>
      </p:sp>
      <p:sp>
        <p:nvSpPr>
          <p:cNvPr id="12" name="Rectangle à coins arrondis 11"/>
          <p:cNvSpPr/>
          <p:nvPr/>
        </p:nvSpPr>
        <p:spPr>
          <a:xfrm>
            <a:off x="6660232" y="2355726"/>
            <a:ext cx="2160240" cy="1296144"/>
          </a:xfrm>
          <a:prstGeom prst="roundRect">
            <a:avLst/>
          </a:prstGeom>
          <a:noFill/>
          <a:ln>
            <a:solidFill>
              <a:srgbClr val="CCA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>
                <a:solidFill>
                  <a:schemeClr val="tx1"/>
                </a:solidFill>
                <a:latin typeface="Economica" panose="020B0604020202020204" charset="0"/>
              </a:rPr>
              <a:t>Excréments ?</a:t>
            </a:r>
            <a:r>
              <a:rPr lang="fr-FR" dirty="0" smtClean="0"/>
              <a:t>j</a:t>
            </a:r>
            <a:endParaRPr lang="fr-FR" dirty="0"/>
          </a:p>
        </p:txBody>
      </p:sp>
      <p:sp>
        <p:nvSpPr>
          <p:cNvPr id="13" name="Rectangle à coins arrondis 12"/>
          <p:cNvSpPr/>
          <p:nvPr/>
        </p:nvSpPr>
        <p:spPr>
          <a:xfrm>
            <a:off x="3491880" y="3160827"/>
            <a:ext cx="2160240" cy="1296144"/>
          </a:xfrm>
          <a:prstGeom prst="roundRect">
            <a:avLst/>
          </a:prstGeom>
          <a:noFill/>
          <a:ln>
            <a:solidFill>
              <a:srgbClr val="CCA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>
                <a:solidFill>
                  <a:schemeClr val="tx1"/>
                </a:solidFill>
                <a:latin typeface="Economica" panose="020B0604020202020204" charset="0"/>
              </a:rPr>
              <a:t>Sacs biodégradables ?</a:t>
            </a:r>
            <a:r>
              <a:rPr lang="fr-FR" dirty="0" smtClean="0"/>
              <a:t>j</a:t>
            </a:r>
            <a:endParaRPr lang="fr-FR" dirty="0"/>
          </a:p>
        </p:txBody>
      </p:sp>
      <p:sp>
        <p:nvSpPr>
          <p:cNvPr id="14" name="Rectangle à coins arrondis 13"/>
          <p:cNvSpPr/>
          <p:nvPr/>
        </p:nvSpPr>
        <p:spPr>
          <a:xfrm>
            <a:off x="6840252" y="785545"/>
            <a:ext cx="2160240" cy="1296144"/>
          </a:xfrm>
          <a:prstGeom prst="roundRect">
            <a:avLst/>
          </a:prstGeom>
          <a:noFill/>
          <a:ln>
            <a:solidFill>
              <a:srgbClr val="CCA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>
                <a:solidFill>
                  <a:schemeClr val="tx1"/>
                </a:solidFill>
                <a:latin typeface="Economica" panose="020B0604020202020204" charset="0"/>
              </a:rPr>
              <a:t>Autres ?</a:t>
            </a:r>
            <a:r>
              <a:rPr lang="fr-FR" dirty="0" smtClean="0"/>
              <a:t>j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5907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9144000" cy="74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/>
            <a:r>
              <a:rPr lang="en-GB" sz="3000" dirty="0">
                <a:solidFill>
                  <a:schemeClr val="lt2"/>
                </a:solidFill>
              </a:rPr>
              <a:t>Composter quoi?</a:t>
            </a:r>
            <a:endParaRPr lang="en-GB" sz="3000" dirty="0">
              <a:solidFill>
                <a:schemeClr val="lt2"/>
              </a:solidFill>
            </a:endParaRPr>
          </a:p>
        </p:txBody>
      </p:sp>
      <p:cxnSp>
        <p:nvCxnSpPr>
          <p:cNvPr id="88" name="Shape 88"/>
          <p:cNvCxnSpPr/>
          <p:nvPr/>
        </p:nvCxnSpPr>
        <p:spPr>
          <a:xfrm>
            <a:off x="0" y="684025"/>
            <a:ext cx="91527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75" y="1203598"/>
            <a:ext cx="9077325" cy="378142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-252536" y="846297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>
                <a:latin typeface="Economica" panose="020B0604020202020204" charset="0"/>
              </a:rPr>
              <a:t>Au jardin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2469045" y="84028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Economica" panose="020B0604020202020204" charset="0"/>
              </a:rPr>
              <a:t>En cuisine</a:t>
            </a:r>
            <a:endParaRPr lang="fr-FR" sz="1800" dirty="0">
              <a:latin typeface="Economica" panose="020B0604020202020204" charset="0"/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5852913" y="827737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Economica" panose="020B0604020202020204" charset="0"/>
              </a:rPr>
              <a:t>à la maison</a:t>
            </a:r>
            <a:endParaRPr lang="fr-FR" sz="1800" dirty="0">
              <a:latin typeface="Economica" panose="020B0604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9144000" cy="74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/>
            <a:r>
              <a:rPr lang="en-GB" sz="3000" dirty="0">
                <a:solidFill>
                  <a:schemeClr val="lt2"/>
                </a:solidFill>
              </a:rPr>
              <a:t>Composter quoi?</a:t>
            </a:r>
            <a:endParaRPr lang="en-GB" sz="3000" dirty="0">
              <a:solidFill>
                <a:schemeClr val="lt2"/>
              </a:solidFill>
            </a:endParaRPr>
          </a:p>
        </p:txBody>
      </p:sp>
      <p:cxnSp>
        <p:nvCxnSpPr>
          <p:cNvPr id="88" name="Shape 88"/>
          <p:cNvCxnSpPr/>
          <p:nvPr/>
        </p:nvCxnSpPr>
        <p:spPr>
          <a:xfrm>
            <a:off x="0" y="684025"/>
            <a:ext cx="91527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2" name="ZoneTexte 1"/>
          <p:cNvSpPr txBox="1"/>
          <p:nvPr/>
        </p:nvSpPr>
        <p:spPr>
          <a:xfrm>
            <a:off x="395536" y="987574"/>
            <a:ext cx="3960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Compostage « chaud »: 25 &lt; ratio C/N &gt;35 </a:t>
            </a:r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424920" y="3147814"/>
            <a:ext cx="515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Compostage « froid » de type </a:t>
            </a:r>
            <a:r>
              <a:rPr lang="fr-FR" dirty="0" err="1" smtClean="0"/>
              <a:t>Compostou</a:t>
            </a:r>
            <a:r>
              <a:rPr lang="fr-FR" dirty="0" smtClean="0"/>
              <a:t>: 35 </a:t>
            </a:r>
            <a:r>
              <a:rPr lang="fr-FR" dirty="0"/>
              <a:t>&lt; ratio C/N </a:t>
            </a:r>
            <a:r>
              <a:rPr lang="fr-FR" dirty="0" smtClean="0"/>
              <a:t>&gt; 45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660" y="-195486"/>
            <a:ext cx="7435392" cy="5143500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48" t="25801" b="36400"/>
          <a:stretch/>
        </p:blipFill>
        <p:spPr>
          <a:xfrm>
            <a:off x="3419872" y="3147814"/>
            <a:ext cx="5491176" cy="1944216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763688" y="2859782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C/N 12</a:t>
            </a:r>
            <a:endParaRPr lang="fr-FR" dirty="0"/>
          </a:p>
        </p:txBody>
      </p:sp>
      <p:sp>
        <p:nvSpPr>
          <p:cNvPr id="20" name="ZoneTexte 19"/>
          <p:cNvSpPr txBox="1"/>
          <p:nvPr/>
        </p:nvSpPr>
        <p:spPr>
          <a:xfrm>
            <a:off x="3995936" y="2859782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C/N 12</a:t>
            </a:r>
            <a:endParaRPr lang="fr-FR" dirty="0"/>
          </a:p>
        </p:txBody>
      </p:sp>
      <p:sp>
        <p:nvSpPr>
          <p:cNvPr id="21" name="ZoneTexte 20"/>
          <p:cNvSpPr txBox="1"/>
          <p:nvPr/>
        </p:nvSpPr>
        <p:spPr>
          <a:xfrm>
            <a:off x="7668344" y="2859782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C/N 70</a:t>
            </a:r>
            <a:endParaRPr lang="fr-FR" dirty="0"/>
          </a:p>
        </p:txBody>
      </p:sp>
      <p:sp>
        <p:nvSpPr>
          <p:cNvPr id="22" name="ZoneTexte 21"/>
          <p:cNvSpPr txBox="1"/>
          <p:nvPr/>
        </p:nvSpPr>
        <p:spPr>
          <a:xfrm>
            <a:off x="3995936" y="4876006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C/N 12</a:t>
            </a:r>
            <a:endParaRPr lang="fr-FR" dirty="0"/>
          </a:p>
        </p:txBody>
      </p:sp>
      <p:sp>
        <p:nvSpPr>
          <p:cNvPr id="23" name="ZoneTexte 22"/>
          <p:cNvSpPr txBox="1"/>
          <p:nvPr/>
        </p:nvSpPr>
        <p:spPr>
          <a:xfrm>
            <a:off x="7668344" y="4876006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C/N 70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5645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9144000" cy="74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3000" dirty="0" err="1" smtClean="0">
                <a:solidFill>
                  <a:schemeClr val="lt2"/>
                </a:solidFill>
              </a:rPr>
              <a:t>Qu’est</a:t>
            </a:r>
            <a:r>
              <a:rPr lang="en-GB" sz="3000" dirty="0" smtClean="0">
                <a:solidFill>
                  <a:schemeClr val="lt2"/>
                </a:solidFill>
              </a:rPr>
              <a:t> </a:t>
            </a:r>
            <a:r>
              <a:rPr lang="en-GB" sz="3000" dirty="0" err="1" smtClean="0">
                <a:solidFill>
                  <a:schemeClr val="lt2"/>
                </a:solidFill>
              </a:rPr>
              <a:t>ce</a:t>
            </a:r>
            <a:r>
              <a:rPr lang="en-GB" sz="3000" dirty="0" smtClean="0">
                <a:solidFill>
                  <a:schemeClr val="lt2"/>
                </a:solidFill>
              </a:rPr>
              <a:t> </a:t>
            </a:r>
            <a:r>
              <a:rPr lang="en-GB" sz="3000" dirty="0" err="1" smtClean="0">
                <a:solidFill>
                  <a:schemeClr val="lt2"/>
                </a:solidFill>
              </a:rPr>
              <a:t>que</a:t>
            </a:r>
            <a:r>
              <a:rPr lang="en-GB" sz="3000" dirty="0" smtClean="0">
                <a:solidFill>
                  <a:schemeClr val="lt2"/>
                </a:solidFill>
              </a:rPr>
              <a:t> le </a:t>
            </a:r>
            <a:r>
              <a:rPr lang="en-GB" sz="3000" dirty="0" err="1" smtClean="0">
                <a:solidFill>
                  <a:schemeClr val="lt2"/>
                </a:solidFill>
              </a:rPr>
              <a:t>compostage</a:t>
            </a:r>
            <a:r>
              <a:rPr lang="en-GB" sz="3000" dirty="0" smtClean="0">
                <a:solidFill>
                  <a:schemeClr val="lt2"/>
                </a:solidFill>
              </a:rPr>
              <a:t> ?</a:t>
            </a:r>
            <a:endParaRPr lang="en-GB" sz="3000" dirty="0">
              <a:solidFill>
                <a:schemeClr val="lt2"/>
              </a:solidFill>
            </a:endParaRPr>
          </a:p>
        </p:txBody>
      </p:sp>
      <p:cxnSp>
        <p:nvCxnSpPr>
          <p:cNvPr id="88" name="Shape 88"/>
          <p:cNvCxnSpPr/>
          <p:nvPr/>
        </p:nvCxnSpPr>
        <p:spPr>
          <a:xfrm>
            <a:off x="0" y="684025"/>
            <a:ext cx="91527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560" y="2066906"/>
            <a:ext cx="5153744" cy="2448267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907704" y="1203598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latin typeface="Economica" panose="020B0604020202020204" charset="0"/>
              </a:rPr>
              <a:t>Comme dans la nature avec une intervention humaine en plus</a:t>
            </a:r>
            <a:endParaRPr lang="fr-FR" sz="2000" dirty="0">
              <a:latin typeface="Economic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46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>
            <a:spLocks noGrp="1"/>
          </p:cNvSpPr>
          <p:nvPr>
            <p:ph type="title"/>
          </p:nvPr>
        </p:nvSpPr>
        <p:spPr>
          <a:xfrm>
            <a:off x="179512" y="1543025"/>
            <a:ext cx="4045200" cy="810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b="1" dirty="0" err="1" smtClean="0"/>
              <a:t>Quand</a:t>
            </a:r>
            <a:r>
              <a:rPr lang="en-GB" b="1" dirty="0" smtClean="0"/>
              <a:t> </a:t>
            </a:r>
            <a:r>
              <a:rPr lang="en-GB" b="1" dirty="0" err="1" smtClean="0"/>
              <a:t>récolter</a:t>
            </a:r>
            <a:r>
              <a:rPr lang="en-GB" b="1" dirty="0" smtClean="0"/>
              <a:t> et </a:t>
            </a:r>
            <a:r>
              <a:rPr lang="en-GB" b="1" dirty="0" err="1" smtClean="0"/>
              <a:t>utiliser</a:t>
            </a:r>
            <a:r>
              <a:rPr lang="en-GB" b="1" dirty="0" smtClean="0"/>
              <a:t> ?</a:t>
            </a:r>
            <a:endParaRPr lang="en-GB" b="1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714" y="1131590"/>
            <a:ext cx="4485117" cy="3363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93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9144000" cy="74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3000" dirty="0" smtClean="0">
                <a:solidFill>
                  <a:schemeClr val="lt2"/>
                </a:solidFill>
              </a:rPr>
              <a:t>Photo en coupe</a:t>
            </a:r>
            <a:endParaRPr lang="en-GB" sz="3000" dirty="0">
              <a:solidFill>
                <a:schemeClr val="lt2"/>
              </a:solidFill>
            </a:endParaRPr>
          </a:p>
        </p:txBody>
      </p:sp>
      <p:cxnSp>
        <p:nvCxnSpPr>
          <p:cNvPr id="88" name="Shape 88"/>
          <p:cNvCxnSpPr/>
          <p:nvPr/>
        </p:nvCxnSpPr>
        <p:spPr>
          <a:xfrm>
            <a:off x="0" y="684025"/>
            <a:ext cx="91527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743373"/>
            <a:ext cx="3639064" cy="4293572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36758" y="1424425"/>
            <a:ext cx="4035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Economica" panose="020B0604020202020204" charset="0"/>
              </a:rPr>
              <a:t>Les différentes strates d’un composteur</a:t>
            </a:r>
          </a:p>
          <a:p>
            <a:pPr algn="ctr"/>
            <a:r>
              <a:rPr lang="fr-FR" sz="1800" dirty="0" smtClean="0">
                <a:latin typeface="Economica" panose="020B0604020202020204" charset="0"/>
              </a:rPr>
              <a:t> </a:t>
            </a:r>
            <a:endParaRPr lang="fr-FR" sz="1800" dirty="0">
              <a:latin typeface="Economica" panose="020B0604020202020204" charset="0"/>
            </a:endParaRPr>
          </a:p>
        </p:txBody>
      </p:sp>
      <p:cxnSp>
        <p:nvCxnSpPr>
          <p:cNvPr id="5" name="Connecteur droit avec flèche 4"/>
          <p:cNvCxnSpPr/>
          <p:nvPr/>
        </p:nvCxnSpPr>
        <p:spPr>
          <a:xfrm>
            <a:off x="2793676" y="2170079"/>
            <a:ext cx="0" cy="144016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775868" y="3672469"/>
            <a:ext cx="4035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Economica" panose="020B0604020202020204" charset="0"/>
              </a:rPr>
              <a:t>9 à 12 mois (voire +) compost mûr !</a:t>
            </a:r>
          </a:p>
          <a:p>
            <a:pPr algn="ctr"/>
            <a:r>
              <a:rPr lang="fr-FR" sz="1800" dirty="0" smtClean="0">
                <a:latin typeface="Economica" panose="020B0604020202020204" charset="0"/>
              </a:rPr>
              <a:t> </a:t>
            </a:r>
            <a:endParaRPr lang="fr-FR" sz="1800" dirty="0">
              <a:latin typeface="Economic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73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9144000" cy="74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3000" dirty="0" smtClean="0">
                <a:solidFill>
                  <a:schemeClr val="lt2"/>
                </a:solidFill>
              </a:rPr>
              <a:t>Pour </a:t>
            </a:r>
            <a:r>
              <a:rPr lang="en-GB" sz="3000" dirty="0" err="1" smtClean="0">
                <a:solidFill>
                  <a:schemeClr val="lt2"/>
                </a:solidFill>
              </a:rPr>
              <a:t>quelles</a:t>
            </a:r>
            <a:r>
              <a:rPr lang="en-GB" sz="3000" dirty="0" smtClean="0">
                <a:solidFill>
                  <a:schemeClr val="lt2"/>
                </a:solidFill>
              </a:rPr>
              <a:t> cultures ?</a:t>
            </a:r>
            <a:endParaRPr lang="en-GB" sz="3000" dirty="0">
              <a:solidFill>
                <a:schemeClr val="lt2"/>
              </a:solidFill>
            </a:endParaRPr>
          </a:p>
        </p:txBody>
      </p:sp>
      <p:cxnSp>
        <p:nvCxnSpPr>
          <p:cNvPr id="88" name="Shape 88"/>
          <p:cNvCxnSpPr/>
          <p:nvPr/>
        </p:nvCxnSpPr>
        <p:spPr>
          <a:xfrm>
            <a:off x="0" y="684025"/>
            <a:ext cx="91527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7" y="987574"/>
            <a:ext cx="7858125" cy="370522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2051720" y="4692799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>
                <a:latin typeface="Economica" panose="020B0604020202020204" charset="0"/>
              </a:rPr>
              <a:t>Kg/m² = cm de compost en hauteur</a:t>
            </a:r>
            <a:endParaRPr lang="fr-FR" sz="1800" dirty="0">
              <a:latin typeface="Economic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19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Shape 572"/>
          <p:cNvSpPr txBox="1">
            <a:spLocks noGrp="1"/>
          </p:cNvSpPr>
          <p:nvPr>
            <p:ph type="title"/>
          </p:nvPr>
        </p:nvSpPr>
        <p:spPr>
          <a:xfrm>
            <a:off x="328468" y="687170"/>
            <a:ext cx="8520600" cy="2128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7200" dirty="0" err="1"/>
              <a:t>Merci</a:t>
            </a:r>
            <a:r>
              <a:rPr lang="en-GB" sz="7200" dirty="0"/>
              <a:t> !</a:t>
            </a:r>
          </a:p>
        </p:txBody>
      </p:sp>
      <p:sp>
        <p:nvSpPr>
          <p:cNvPr id="573" name="Shape 573"/>
          <p:cNvSpPr txBox="1">
            <a:spLocks noGrp="1"/>
          </p:cNvSpPr>
          <p:nvPr>
            <p:ph type="body" idx="1"/>
          </p:nvPr>
        </p:nvSpPr>
        <p:spPr>
          <a:xfrm>
            <a:off x="307250" y="3360106"/>
            <a:ext cx="8520600" cy="1071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-GB" b="1" dirty="0" smtClean="0"/>
          </a:p>
          <a:p>
            <a:pPr lvl="0">
              <a:spcBef>
                <a:spcPts val="0"/>
              </a:spcBef>
              <a:buNone/>
            </a:pPr>
            <a:r>
              <a:rPr lang="en-GB" b="1" smtClean="0">
                <a:hlinkClick r:id="rId3"/>
              </a:rPr>
              <a:t>www.zerodechettouraine.org</a:t>
            </a:r>
            <a:r>
              <a:rPr lang="en-GB" b="1" smtClean="0"/>
              <a:t> </a:t>
            </a:r>
            <a:endParaRPr lang="en-GB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754" y="3486637"/>
            <a:ext cx="864096" cy="1351197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587" y="170902"/>
            <a:ext cx="3141712" cy="3192936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6475" y="155102"/>
            <a:ext cx="3141712" cy="3192936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486636"/>
            <a:ext cx="864096" cy="135119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>
            <a:spLocks noGrp="1"/>
          </p:cNvSpPr>
          <p:nvPr>
            <p:ph type="title"/>
          </p:nvPr>
        </p:nvSpPr>
        <p:spPr>
          <a:xfrm>
            <a:off x="251520" y="1779662"/>
            <a:ext cx="4045200" cy="810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/>
            <a:r>
              <a:rPr lang="en-GB" sz="4400" b="1" dirty="0" smtClean="0"/>
              <a:t>La </a:t>
            </a:r>
            <a:r>
              <a:rPr lang="en-GB" sz="4400" b="1" dirty="0" err="1" smtClean="0"/>
              <a:t>loi</a:t>
            </a:r>
            <a:r>
              <a:rPr lang="en-GB" sz="4400" b="1" dirty="0" smtClean="0"/>
              <a:t> avec nous !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63789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9144000" cy="74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3000" dirty="0" smtClean="0">
                <a:solidFill>
                  <a:schemeClr val="lt2"/>
                </a:solidFill>
              </a:rPr>
              <a:t>La </a:t>
            </a:r>
            <a:r>
              <a:rPr lang="en-GB" sz="3000" dirty="0" err="1" smtClean="0">
                <a:solidFill>
                  <a:schemeClr val="lt2"/>
                </a:solidFill>
              </a:rPr>
              <a:t>loi</a:t>
            </a:r>
            <a:r>
              <a:rPr lang="en-GB" sz="3000" dirty="0" smtClean="0">
                <a:solidFill>
                  <a:schemeClr val="lt2"/>
                </a:solidFill>
              </a:rPr>
              <a:t> avec nous !</a:t>
            </a:r>
            <a:endParaRPr lang="en-GB" sz="3000" dirty="0">
              <a:solidFill>
                <a:schemeClr val="lt2"/>
              </a:solidFill>
            </a:endParaRPr>
          </a:p>
        </p:txBody>
      </p:sp>
      <p:cxnSp>
        <p:nvCxnSpPr>
          <p:cNvPr id="88" name="Shape 88"/>
          <p:cNvCxnSpPr/>
          <p:nvPr/>
        </p:nvCxnSpPr>
        <p:spPr>
          <a:xfrm>
            <a:off x="0" y="684025"/>
            <a:ext cx="91527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4" name="ZoneTexte 3"/>
          <p:cNvSpPr txBox="1"/>
          <p:nvPr/>
        </p:nvSpPr>
        <p:spPr>
          <a:xfrm>
            <a:off x="3563888" y="910927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latin typeface="Economica" panose="020B0604020202020204" charset="0"/>
              </a:rPr>
              <a:t>Loi grenelle 1 en 2009 puis</a:t>
            </a:r>
          </a:p>
          <a:p>
            <a:pPr algn="ctr"/>
            <a:r>
              <a:rPr lang="fr-FR" sz="2000" dirty="0" smtClean="0">
                <a:latin typeface="Economica" panose="020B0604020202020204" charset="0"/>
              </a:rPr>
              <a:t>08-2015 loi de transition énergétique</a:t>
            </a:r>
            <a:endParaRPr lang="fr-FR" sz="2000" dirty="0">
              <a:latin typeface="Economica" panose="020B060402020202020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3539981" y="2104321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latin typeface="Economica" panose="020B0604020202020204" charset="0"/>
              </a:rPr>
              <a:t>Avant 2025, les français devront pouvoir trier leurs </a:t>
            </a:r>
            <a:r>
              <a:rPr lang="fr-FR" sz="2000" dirty="0" err="1" smtClean="0">
                <a:latin typeface="Economica" panose="020B0604020202020204" charset="0"/>
              </a:rPr>
              <a:t>biodéchets</a:t>
            </a:r>
            <a:endParaRPr lang="fr-FR" sz="2000" dirty="0">
              <a:latin typeface="Economica" panose="020B060402020202020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3563888" y="3275229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latin typeface="Economica" panose="020B0604020202020204" charset="0"/>
              </a:rPr>
              <a:t>2025 : diviser de moitié l’enfouissement</a:t>
            </a:r>
            <a:endParaRPr lang="fr-FR" sz="2000" dirty="0">
              <a:latin typeface="Economica" panose="020B060402020202020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1"/>
          <a:stretch/>
        </p:blipFill>
        <p:spPr>
          <a:xfrm>
            <a:off x="323528" y="915566"/>
            <a:ext cx="2819400" cy="375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1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>
            <a:spLocks noGrp="1"/>
          </p:cNvSpPr>
          <p:nvPr>
            <p:ph type="title"/>
          </p:nvPr>
        </p:nvSpPr>
        <p:spPr>
          <a:xfrm>
            <a:off x="251520" y="1779662"/>
            <a:ext cx="4045200" cy="810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/>
            <a:r>
              <a:rPr lang="en-GB" sz="4400" b="1" dirty="0" err="1" smtClean="0"/>
              <a:t>Quelle</a:t>
            </a:r>
            <a:r>
              <a:rPr lang="en-GB" sz="4400" b="1" dirty="0" smtClean="0"/>
              <a:t> </a:t>
            </a:r>
            <a:r>
              <a:rPr lang="en-GB" sz="4400" b="1" dirty="0" err="1" smtClean="0"/>
              <a:t>utilité</a:t>
            </a:r>
            <a:r>
              <a:rPr lang="en-GB" sz="4400" b="1" dirty="0" smtClean="0"/>
              <a:t> ?</a:t>
            </a:r>
            <a:endParaRPr lang="en-GB" b="1" dirty="0"/>
          </a:p>
        </p:txBody>
      </p:sp>
      <p:sp>
        <p:nvSpPr>
          <p:cNvPr id="161" name="Shape 161"/>
          <p:cNvSpPr txBox="1">
            <a:spLocks noGrp="1"/>
          </p:cNvSpPr>
          <p:nvPr>
            <p:ph type="body" idx="2"/>
          </p:nvPr>
        </p:nvSpPr>
        <p:spPr>
          <a:xfrm>
            <a:off x="4716016" y="288425"/>
            <a:ext cx="4060484" cy="4131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900" dirty="0" smtClean="0">
                <a:solidFill>
                  <a:srgbClr val="FFFFFF"/>
                </a:solidFill>
                <a:latin typeface="Kaushan Script" panose="020B0604020202020204" charset="0"/>
                <a:ea typeface="Economica"/>
                <a:cs typeface="Economica"/>
                <a:sym typeface="Economica"/>
              </a:rPr>
              <a:t>?</a:t>
            </a:r>
            <a:endParaRPr lang="en-GB" sz="23900" dirty="0">
              <a:solidFill>
                <a:srgbClr val="FFFFFF"/>
              </a:solidFill>
              <a:latin typeface="Kaushan Script" panose="020B0604020202020204" charset="0"/>
              <a:ea typeface="Economica"/>
              <a:cs typeface="Economica"/>
              <a:sym typeface="Economica"/>
            </a:endParaRPr>
          </a:p>
        </p:txBody>
      </p:sp>
    </p:spTree>
    <p:extLst>
      <p:ext uri="{BB962C8B-B14F-4D97-AF65-F5344CB8AC3E}">
        <p14:creationId xmlns:p14="http://schemas.microsoft.com/office/powerpoint/2010/main" val="93758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9144000" cy="74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3000" dirty="0" err="1" smtClean="0">
                <a:solidFill>
                  <a:schemeClr val="lt2"/>
                </a:solidFill>
              </a:rPr>
              <a:t>Quelle</a:t>
            </a:r>
            <a:r>
              <a:rPr lang="en-GB" sz="3000" dirty="0" smtClean="0">
                <a:solidFill>
                  <a:schemeClr val="lt2"/>
                </a:solidFill>
              </a:rPr>
              <a:t> </a:t>
            </a:r>
            <a:r>
              <a:rPr lang="en-GB" sz="3000" dirty="0" err="1" smtClean="0">
                <a:solidFill>
                  <a:schemeClr val="lt2"/>
                </a:solidFill>
              </a:rPr>
              <a:t>utilité</a:t>
            </a:r>
            <a:r>
              <a:rPr lang="en-GB" sz="3000" dirty="0" smtClean="0">
                <a:solidFill>
                  <a:schemeClr val="lt2"/>
                </a:solidFill>
              </a:rPr>
              <a:t> ?</a:t>
            </a:r>
            <a:endParaRPr lang="en-GB" sz="3000" dirty="0">
              <a:solidFill>
                <a:schemeClr val="lt2"/>
              </a:solidFill>
            </a:endParaRPr>
          </a:p>
        </p:txBody>
      </p:sp>
      <p:cxnSp>
        <p:nvCxnSpPr>
          <p:cNvPr id="88" name="Shape 88"/>
          <p:cNvCxnSpPr/>
          <p:nvPr/>
        </p:nvCxnSpPr>
        <p:spPr>
          <a:xfrm>
            <a:off x="0" y="684025"/>
            <a:ext cx="91527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11" name="Imag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639656"/>
            <a:ext cx="3546872" cy="3240116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5976" y="2717315"/>
            <a:ext cx="4658864" cy="2223984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-459320" y="703034"/>
            <a:ext cx="54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latin typeface="Economica" panose="020B0604020202020204" charset="0"/>
              </a:rPr>
              <a:t>273 kg</a:t>
            </a:r>
            <a:r>
              <a:rPr lang="fr-FR" sz="2000" dirty="0" smtClean="0">
                <a:latin typeface="Economica" panose="020B0604020202020204" charset="0"/>
              </a:rPr>
              <a:t> en Indre-et-Loire </a:t>
            </a:r>
          </a:p>
          <a:p>
            <a:pPr algn="ctr"/>
            <a:r>
              <a:rPr lang="fr-FR" sz="2000" dirty="0" smtClean="0">
                <a:latin typeface="Economica" panose="020B0604020202020204" charset="0"/>
              </a:rPr>
              <a:t>poubelle recyclable et non recyclable</a:t>
            </a:r>
            <a:endParaRPr lang="fr-FR" sz="2000" dirty="0">
              <a:latin typeface="Economica" panose="020B0604020202020204" charset="0"/>
            </a:endParaRPr>
          </a:p>
          <a:p>
            <a:pPr algn="ctr"/>
            <a:r>
              <a:rPr lang="fr-FR" sz="2000" dirty="0" smtClean="0">
                <a:latin typeface="Economica" panose="020B0604020202020204" charset="0"/>
              </a:rPr>
              <a:t>(Source : Région Centre Val de Loire)</a:t>
            </a:r>
            <a:endParaRPr lang="fr-FR" sz="2000" dirty="0">
              <a:latin typeface="Economica" panose="020B060402020202020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427984" y="2064508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latin typeface="Economica" panose="020B0604020202020204" charset="0"/>
              </a:rPr>
              <a:t>79 kg</a:t>
            </a:r>
          </a:p>
        </p:txBody>
      </p:sp>
    </p:spTree>
    <p:extLst>
      <p:ext uri="{BB962C8B-B14F-4D97-AF65-F5344CB8AC3E}">
        <p14:creationId xmlns:p14="http://schemas.microsoft.com/office/powerpoint/2010/main" val="119496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9144000" cy="74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3000" dirty="0" err="1" smtClean="0">
                <a:solidFill>
                  <a:schemeClr val="lt2"/>
                </a:solidFill>
              </a:rPr>
              <a:t>Quelle</a:t>
            </a:r>
            <a:r>
              <a:rPr lang="en-GB" sz="3000" dirty="0" smtClean="0">
                <a:solidFill>
                  <a:schemeClr val="lt2"/>
                </a:solidFill>
              </a:rPr>
              <a:t> </a:t>
            </a:r>
            <a:r>
              <a:rPr lang="en-GB" sz="3000" dirty="0" err="1" smtClean="0">
                <a:solidFill>
                  <a:schemeClr val="lt2"/>
                </a:solidFill>
              </a:rPr>
              <a:t>utilité</a:t>
            </a:r>
            <a:r>
              <a:rPr lang="en-GB" sz="3000" dirty="0" smtClean="0">
                <a:solidFill>
                  <a:schemeClr val="lt2"/>
                </a:solidFill>
              </a:rPr>
              <a:t> ?</a:t>
            </a:r>
            <a:endParaRPr lang="en-GB" sz="3000" dirty="0">
              <a:solidFill>
                <a:schemeClr val="lt2"/>
              </a:solidFill>
            </a:endParaRPr>
          </a:p>
        </p:txBody>
      </p:sp>
      <p:cxnSp>
        <p:nvCxnSpPr>
          <p:cNvPr id="88" name="Shape 88"/>
          <p:cNvCxnSpPr/>
          <p:nvPr/>
        </p:nvCxnSpPr>
        <p:spPr>
          <a:xfrm>
            <a:off x="0" y="684025"/>
            <a:ext cx="91527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728" y="740400"/>
            <a:ext cx="4116313" cy="362094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5580112" y="4207451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Economica" panose="020B0604020202020204" charset="0"/>
              </a:rPr>
              <a:t>Schéma </a:t>
            </a:r>
            <a:r>
              <a:rPr lang="fr-FR" dirty="0" err="1" smtClean="0">
                <a:latin typeface="Economica" panose="020B0604020202020204" charset="0"/>
              </a:rPr>
              <a:t>Isara</a:t>
            </a:r>
            <a:r>
              <a:rPr lang="fr-FR" dirty="0" smtClean="0">
                <a:latin typeface="Economica" panose="020B0604020202020204" charset="0"/>
              </a:rPr>
              <a:t> - Lyon</a:t>
            </a:r>
            <a:endParaRPr lang="fr-FR" dirty="0">
              <a:latin typeface="Economic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75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title"/>
          </p:nvPr>
        </p:nvSpPr>
        <p:spPr>
          <a:xfrm>
            <a:off x="251520" y="771550"/>
            <a:ext cx="4045200" cy="17862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b="1" dirty="0" smtClean="0"/>
              <a:t>Comment composter ?</a:t>
            </a:r>
            <a:endParaRPr lang="en-GB" b="1" dirty="0"/>
          </a:p>
        </p:txBody>
      </p:sp>
      <p:sp>
        <p:nvSpPr>
          <p:cNvPr id="2" name="Espace réservé du texte 1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475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9144000" cy="74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3000" dirty="0" smtClean="0">
                <a:solidFill>
                  <a:schemeClr val="lt2"/>
                </a:solidFill>
              </a:rPr>
              <a:t>Comment composter ? 3 </a:t>
            </a:r>
            <a:r>
              <a:rPr lang="en-GB" sz="3000" dirty="0" err="1" smtClean="0">
                <a:solidFill>
                  <a:schemeClr val="lt2"/>
                </a:solidFill>
              </a:rPr>
              <a:t>Règles</a:t>
            </a:r>
            <a:r>
              <a:rPr lang="en-GB" sz="3000" dirty="0" smtClean="0">
                <a:solidFill>
                  <a:schemeClr val="lt2"/>
                </a:solidFill>
              </a:rPr>
              <a:t> </a:t>
            </a:r>
            <a:r>
              <a:rPr lang="en-GB" sz="3000" dirty="0" err="1" smtClean="0">
                <a:solidFill>
                  <a:schemeClr val="lt2"/>
                </a:solidFill>
              </a:rPr>
              <a:t>d’or</a:t>
            </a:r>
            <a:endParaRPr lang="en-GB" sz="3000" dirty="0">
              <a:solidFill>
                <a:schemeClr val="lt2"/>
              </a:solidFill>
            </a:endParaRPr>
          </a:p>
        </p:txBody>
      </p:sp>
      <p:cxnSp>
        <p:nvCxnSpPr>
          <p:cNvPr id="88" name="Shape 88"/>
          <p:cNvCxnSpPr/>
          <p:nvPr/>
        </p:nvCxnSpPr>
        <p:spPr>
          <a:xfrm>
            <a:off x="0" y="684025"/>
            <a:ext cx="91527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lg" len="lg"/>
            <a:tailEnd type="none" w="lg" len="lg"/>
          </a:ln>
        </p:spPr>
      </p:cxn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1610200692"/>
              </p:ext>
            </p:extLst>
          </p:nvPr>
        </p:nvGraphicFramePr>
        <p:xfrm>
          <a:off x="1835696" y="987574"/>
          <a:ext cx="4014484" cy="3827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8"/>
          <a:srcRect r="15789" b="12521"/>
          <a:stretch/>
        </p:blipFill>
        <p:spPr>
          <a:xfrm>
            <a:off x="6839745" y="195486"/>
            <a:ext cx="2304255" cy="241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35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8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Diapositive 1 - &amp;quot;Le&amp;#x0D;ZERO DECHET&amp;quot;&quot;/&gt;&lt;property id=&quot;20307&quot; value=&quot;256&quot;/&gt;&lt;/object&gt;&lt;object type=&quot;3&quot; unique_id=&quot;10005&quot;&gt;&lt;property id=&quot;20148&quot; value=&quot;5&quot;/&gt;&lt;property id=&quot;20300&quot; value=&quot;Diapositive 4 - &amp;quot;Quelques lectures&amp;quot;&quot;/&gt;&lt;property id=&quot;20307&quot; value=&quot;258&quot;/&gt;&lt;/object&gt;&lt;object type=&quot;3&quot; unique_id=&quot;10006&quot;&gt;&lt;property id=&quot;20148&quot; value=&quot;5&quot;/&gt;&lt;property id=&quot;20300&quot; value=&quot;Diapositive 3 - &amp;quot;La Règle des 5 R&amp;quot;&quot;/&gt;&lt;property id=&quot;20307&quot; value=&quot;259&quot;/&gt;&lt;/object&gt;&lt;object type=&quot;3&quot; unique_id=&quot;10007&quot;&gt;&lt;property id=&quot;20148&quot; value=&quot;5&quot;/&gt;&lt;property id=&quot;20300&quot; value=&quot;Diapositive 14 - &amp;quot;Le plastique, ce n’est pas fantastique!&amp;quot;&quot;/&gt;&lt;property id=&quot;20307&quot; value=&quot;260&quot;/&gt;&lt;/object&gt;&lt;object type=&quot;3&quot; unique_id=&quot;10008&quot;&gt;&lt;property id=&quot;20148&quot; value=&quot;5&quot;/&gt;&lt;property id=&quot;20300&quot; value=&quot;Diapositive 15 - &amp;quot;365 Unpacked - Antoine Repessé&amp;quot;&quot;/&gt;&lt;property id=&quot;20307&quot; value=&quot;261&quot;/&gt;&lt;/object&gt;&lt;object type=&quot;3&quot; unique_id=&quot;10009&quot;&gt;&lt;property id=&quot;20148&quot; value=&quot;5&quot;/&gt;&lt;property id=&quot;20300&quot; value=&quot;Diapositive 16 - &amp;quot;Trashme - Rob Greenfield&amp;quot;&quot;/&gt;&lt;property id=&quot;20307&quot; value=&quot;262&quot;/&gt;&lt;/object&gt;&lt;object type=&quot;3&quot; unique_id=&quot;10010&quot;&gt;&lt;property id=&quot;20148&quot; value=&quot;5&quot;/&gt;&lt;property id=&quot;20300&quot; value=&quot;Diapositive 17 - &amp;quot;Midway - Chris Jordan&amp;quot;&quot;/&gt;&lt;property id=&quot;20307&quot; value=&quot;263&quot;/&gt;&lt;/object&gt;&lt;object type=&quot;3&quot; unique_id=&quot;10011&quot;&gt;&lt;property id=&quot;20148&quot; value=&quot;5&quot;/&gt;&lt;property id=&quot;20300&quot; value=&quot;Diapositive 20 - &amp;quot;Les essentiels&amp;quot;&quot;/&gt;&lt;property id=&quot;20307&quot; value=&quot;264&quot;/&gt;&lt;/object&gt;&lt;object type=&quot;3&quot; unique_id=&quot;10012&quot;&gt;&lt;property id=&quot;20148&quot; value=&quot;5&quot;/&gt;&lt;property id=&quot;20300&quot; value=&quot;Diapositive 22 - &amp;quot;Action #1 : s’abonner à un panier bio ou faire ses courses sur un marché&amp;quot;&quot;/&gt;&lt;property id=&quot;20307&quot; value=&quot;265&quot;/&gt;&lt;/object&gt;&lt;object type=&quot;3&quot; unique_id=&quot;10013&quot;&gt;&lt;property id=&quot;20148&quot; value=&quot;5&quot;/&gt;&lt;property id=&quot;20300&quot; value=&quot;Diapositive 23 - &amp;quot;Action #2&amp;#x0D;Le composteur&amp;quot;&quot;/&gt;&lt;property id=&quot;20307&quot; value=&quot;266&quot;/&gt;&lt;/object&gt;&lt;object type=&quot;3&quot; unique_id=&quot;10014&quot;&gt;&lt;property id=&quot;20148&quot; value=&quot;5&quot;/&gt;&lt;property id=&quot;20300&quot; value=&quot;Diapositive 24 - &amp;quot;Action #3&amp;#x0D;Faire les courses&amp;#x0D;en vrac&amp;quot;&quot;/&gt;&lt;property id=&quot;20307&quot; value=&quot;267&quot;/&gt;&lt;/object&gt;&lt;object type=&quot;3&quot; unique_id=&quot;10015&quot;&gt;&lt;property id=&quot;20148&quot; value=&quot;5&quot;/&gt;&lt;property id=&quot;20300&quot; value=&quot;Diapositive 25 - &amp;quot;Les courses en vrac&amp;quot;&quot;/&gt;&lt;property id=&quot;20307&quot; value=&quot;268&quot;/&gt;&lt;/object&gt;&lt;object type=&quot;3&quot; unique_id=&quot;10016&quot;&gt;&lt;property id=&quot;20148&quot; value=&quot;5&quot;/&gt;&lt;property id=&quot;20300&quot; value=&quot;Diapositive 26&quot;/&gt;&lt;property id=&quot;20307&quot; value=&quot;269&quot;/&gt;&lt;/object&gt;&lt;object type=&quot;3&quot; unique_id=&quot;10017&quot;&gt;&lt;property id=&quot;20148&quot; value=&quot;5&quot;/&gt;&lt;property id=&quot;20300&quot; value=&quot;Diapositive 27 - &amp;quot;Des courses Zéro Déchet&amp;quot;&quot;/&gt;&lt;property id=&quot;20307&quot; value=&quot;270&quot;/&gt;&lt;/object&gt;&lt;object type=&quot;3&quot; unique_id=&quot;10018&quot;&gt;&lt;property id=&quot;20148&quot; value=&quot;5&quot;/&gt;&lt;property id=&quot;20300&quot; value=&quot;Diapositive 28 - &amp;quot;Des courses Zéro Déchet&amp;quot;&quot;/&gt;&lt;property id=&quot;20307&quot; value=&quot;271&quot;/&gt;&lt;/object&gt;&lt;object type=&quot;3&quot; unique_id=&quot;10020&quot;&gt;&lt;property id=&quot;20148&quot; value=&quot;5&quot;/&gt;&lt;property id=&quot;20300&quot; value=&quot;Diapositive 30 - &amp;quot;Un apéritif Zéro Déchet&amp;quot;&quot;/&gt;&lt;property id=&quot;20307&quot; value=&quot;273&quot;/&gt;&lt;/object&gt;&lt;object type=&quot;3&quot; unique_id=&quot;10022&quot;&gt;&lt;property id=&quot;20148&quot; value=&quot;5&quot;/&gt;&lt;property id=&quot;20300&quot; value=&quot;Diapositive 31 - &amp;quot;Des plats Zéro Déchet&amp;quot;&quot;/&gt;&lt;property id=&quot;20307&quot; value=&quot;275&quot;/&gt;&lt;/object&gt;&lt;object type=&quot;3&quot; unique_id=&quot;10023&quot;&gt;&lt;property id=&quot;20148&quot; value=&quot;5&quot;/&gt;&lt;property id=&quot;20300&quot; value=&quot;Diapositive 32 - &amp;quot;Des barres de céréales Zéro Déchet&amp;quot;&quot;/&gt;&lt;property id=&quot;20307&quot; value=&quot;276&quot;/&gt;&lt;/object&gt;&lt;object type=&quot;3&quot; unique_id=&quot;10024&quot;&gt;&lt;property id=&quot;20148&quot; value=&quot;5&quot;/&gt;&lt;property id=&quot;20300&quot; value=&quot;Diapositive 33 - &amp;quot;Un jus de fruits Zéro Déchet&amp;quot;&quot;/&gt;&lt;property id=&quot;20307&quot; value=&quot;277&quot;/&gt;&lt;/object&gt;&lt;object type=&quot;3&quot; unique_id=&quot;10026&quot;&gt;&lt;property id=&quot;20148&quot; value=&quot;5&quot;/&gt;&lt;property id=&quot;20300&quot; value=&quot;Diapositive 39 - &amp;quot;Réduire ses déchets dans la salle de bain &amp;quot;&quot;/&gt;&lt;property id=&quot;20307&quot; value=&quot;279&quot;/&gt;&lt;/object&gt;&lt;object type=&quot;3&quot; unique_id=&quot;10027&quot;&gt;&lt;property id=&quot;20148&quot; value=&quot;5&quot;/&gt;&lt;property id=&quot;20300&quot; value=&quot;Diapositive 40 - &amp;quot;Réduire ses déchets dans la salle de bain : les cosmétiques &amp;quot;&quot;/&gt;&lt;property id=&quot;20307&quot; value=&quot;280&quot;/&gt;&lt;/object&gt;&lt;object type=&quot;3&quot; unique_id=&quot;10035&quot;&gt;&lt;property id=&quot;20148&quot; value=&quot;5&quot;/&gt;&lt;property id=&quot;20300&quot; value=&quot;Diapositive 34 - &amp;quot;Réduire ses déchets dans la cuisine&amp;quot;&quot;/&gt;&lt;property id=&quot;20307&quot; value=&quot;288&quot;/&gt;&lt;/object&gt;&lt;object type=&quot;3&quot; unique_id=&quot;10036&quot;&gt;&lt;property id=&quot;20148&quot; value=&quot;5&quot;/&gt;&lt;property id=&quot;20300&quot; value=&quot;Diapositive 35 - &amp;quot;Réduire ses déchets dans la cuisine&amp;quot;&quot;/&gt;&lt;property id=&quot;20307&quot; value=&quot;289&quot;/&gt;&lt;/object&gt;&lt;object type=&quot;3&quot; unique_id=&quot;10039&quot;&gt;&lt;property id=&quot;20148&quot; value=&quot;5&quot;/&gt;&lt;property id=&quot;20300&quot; value=&quot;Diapositive 41 - &amp;quot;Aller plus loin&amp;quot;&quot;/&gt;&lt;property id=&quot;20307&quot; value=&quot;292&quot;/&gt;&lt;/object&gt;&lt;object type=&quot;3&quot; unique_id=&quot;10040&quot;&gt;&lt;property id=&quot;20148&quot; value=&quot;5&quot;/&gt;&lt;property id=&quot;20300&quot; value=&quot;Diapositive 42 - &amp;quot;Les bonnes adresses/infos Zéro Déchet à Tours: zerodechettouraine.org&amp;quot;&quot;/&gt;&lt;property id=&quot;20307&quot; value=&quot;293&quot;/&gt;&lt;/object&gt;&lt;object type=&quot;3&quot; unique_id=&quot;10041&quot;&gt;&lt;property id=&quot;20148&quot; value=&quot;5&quot;/&gt;&lt;property id=&quot;20300&quot; value=&quot;Diapositive 48 - &amp;quot;Merci !&amp;quot;&quot;/&gt;&lt;property id=&quot;20307&quot; value=&quot;294&quot;/&gt;&lt;/object&gt;&lt;object type=&quot;3&quot; unique_id=&quot;10452&quot;&gt;&lt;property id=&quot;20148&quot; value=&quot;5&quot;/&gt;&lt;property id=&quot;20300&quot; value=&quot;Diapositive 29 - &amp;quot;Des courses Zéro Déchet&amp;quot;&quot;/&gt;&lt;property id=&quot;20307&quot; value=&quot;295&quot;/&gt;&lt;/object&gt;&lt;object type=&quot;3&quot; unique_id=&quot;11112&quot;&gt;&lt;property id=&quot;20148&quot; value=&quot;5&quot;/&gt;&lt;property id=&quot;20300&quot; value=&quot;Diapositive 36 - &amp;quot;Réduire ses déchets dans la cuisine : Liquide pour les mains&amp;quot;&quot;/&gt;&lt;property id=&quot;20307&quot; value=&quot;301&quot;/&gt;&lt;/object&gt;&lt;object type=&quot;3&quot; unique_id=&quot;11113&quot;&gt;&lt;property id=&quot;20148&quot; value=&quot;5&quot;/&gt;&lt;property id=&quot;20300&quot; value=&quot;Diapositive 37 - &amp;quot;Réduire ses déchets dans la cuisine : les produits ménagers&amp;quot;&quot;/&gt;&lt;property id=&quot;20307&quot; value=&quot;299&quot;/&gt;&lt;/object&gt;&lt;object type=&quot;3&quot; unique_id=&quot;11114&quot;&gt;&lt;property id=&quot;20148&quot; value=&quot;5&quot;/&gt;&lt;property id=&quot;20300&quot; value=&quot;Diapositive 38 - &amp;quot;Réduire ses déchets dans la salle de bain : Machine à laver&amp;quot;&quot;/&gt;&lt;property id=&quot;20307&quot; value=&quot;300&quot;/&gt;&lt;/object&gt;&lt;object type=&quot;3&quot; unique_id=&quot;11404&quot;&gt;&lt;property id=&quot;20148&quot; value=&quot;5&quot;/&gt;&lt;property id=&quot;20300&quot; value=&quot;Diapositive 2 - &amp;quot;Qu’est-ce que le Zéro déchet?&amp;quot;&quot;/&gt;&lt;property id=&quot;20307&quot; value=&quot;303&quot;/&gt;&lt;/object&gt;&lt;object type=&quot;3&quot; unique_id=&quot;11405&quot;&gt;&lt;property id=&quot;20148&quot; value=&quot;5&quot;/&gt;&lt;property id=&quot;20300&quot; value=&quot;Diapositive 5 - &amp;quot;Les associations zéro déchet&amp;quot;&quot;/&gt;&lt;property id=&quot;20307&quot; value=&quot;304&quot;/&gt;&lt;/object&gt;&lt;object type=&quot;3&quot; unique_id=&quot;11406&quot;&gt;&lt;property id=&quot;20148&quot; value=&quot;5&quot;/&gt;&lt;property id=&quot;20300&quot; value=&quot;Diapositive 9 - &amp;quot;La mission de ZWF&amp;quot;&quot;/&gt;&lt;property id=&quot;20307&quot; value=&quot;306&quot;/&gt;&lt;/object&gt;&lt;object type=&quot;3&quot; unique_id=&quot;11407&quot;&gt;&lt;property id=&quot;20148&quot; value=&quot;5&quot;/&gt;&lt;property id=&quot;20300&quot; value=&quot;Diapositive 11 - &amp;quot;A quels besoins le zéro déchet répond-il?&amp;quot;&quot;/&gt;&lt;property id=&quot;20307&quot; value=&quot;305&quot;/&gt;&lt;/object&gt;&lt;object type=&quot;3&quot; unique_id=&quot;11690&quot;&gt;&lt;property id=&quot;20148&quot; value=&quot;5&quot;/&gt;&lt;property id=&quot;20300&quot; value=&quot;Diapositive 7 - &amp;quot;L’équipe permanente de ZWF&amp;quot;&quot;/&gt;&lt;property id=&quot;20307&quot; value=&quot;307&quot;/&gt;&lt;/object&gt;&lt;object type=&quot;3&quot; unique_id=&quot;11691&quot;&gt;&lt;property id=&quot;20148&quot; value=&quot;5&quot;/&gt;&lt;property id=&quot;20300&quot; value=&quot;Diapositive 8 - &amp;quot;Accompagner les acteurs de terrains&amp;quot;&quot;/&gt;&lt;property id=&quot;20307&quot; value=&quot;308&quot;/&gt;&lt;/object&gt;&lt;object type=&quot;3&quot; unique_id=&quot;11692&quot;&gt;&lt;property id=&quot;20148&quot; value=&quot;5&quot;/&gt;&lt;property id=&quot;20300&quot; value=&quot;Diapositive 10 - &amp;quot;A quels besoins le zéro déchet répond-il?&amp;quot;&quot;/&gt;&lt;property id=&quot;20307&quot; value=&quot;309&quot;/&gt;&lt;/object&gt;&lt;object type=&quot;3&quot; unique_id=&quot;11693&quot;&gt;&lt;property id=&quot;20148&quot; value=&quot;5&quot;/&gt;&lt;property id=&quot;20300&quot; value=&quot;Diapositive 12 - &amp;quot;A quels besoins le zéro déchet répond-il?&amp;quot;&quot;/&gt;&lt;property id=&quot;20307&quot; value=&quot;310&quot;/&gt;&lt;/object&gt;&lt;object type=&quot;3&quot; unique_id=&quot;11958&quot;&gt;&lt;property id=&quot;20148&quot; value=&quot;5&quot;/&gt;&lt;property id=&quot;20300&quot; value=&quot;Diapositive 6 - &amp;quot;Le réseau des groupes locaux zero waste&amp;quot;&quot;/&gt;&lt;property id=&quot;20307&quot; value=&quot;313&quot;/&gt;&lt;/object&gt;&lt;object type=&quot;3&quot; unique_id=&quot;11959&quot;&gt;&lt;property id=&quot;20148&quot; value=&quot;5&quot;/&gt;&lt;property id=&quot;20300&quot; value=&quot;Diapositive 13 - &amp;quot;A quels besoins le zéro déchet répond-il?&amp;quot;&quot;/&gt;&lt;property id=&quot;20307&quot; value=&quot;311&quot;/&gt;&lt;/object&gt;&lt;object type=&quot;3&quot; unique_id=&quot;11960&quot;&gt;&lt;property id=&quot;20148&quot; value=&quot;5&quot;/&gt;&lt;property id=&quot;20300&quot; value=&quot;Diapositive 18 - &amp;quot;Comment commencer?&amp;quot;&quot;/&gt;&lt;property id=&quot;20307&quot; value=&quot;312&quot;/&gt;&lt;/object&gt;&lt;object type=&quot;3&quot; unique_id=&quot;12434&quot;&gt;&lt;property id=&quot;20148&quot; value=&quot;5&quot;/&gt;&lt;property id=&quot;20300&quot; value=&quot;Diapositive 19&quot;/&gt;&lt;property id=&quot;20307&quot; value=&quot;314&quot;/&gt;&lt;/object&gt;&lt;object type=&quot;3&quot; unique_id=&quot;12435&quot;&gt;&lt;property id=&quot;20148&quot; value=&quot;5&quot;/&gt;&lt;property id=&quot;20300&quot; value=&quot;Diapositive 21&quot;/&gt;&lt;property id=&quot;20307&quot; value=&quot;315&quot;/&gt;&lt;/object&gt;&lt;object type=&quot;3&quot; unique_id=&quot;12436&quot;&gt;&lt;property id=&quot;20148&quot; value=&quot;5&quot;/&gt;&lt;property id=&quot;20300&quot; value=&quot;Diapositive 43&quot;/&gt;&lt;property id=&quot;20307&quot; value=&quot;316&quot;/&gt;&lt;/object&gt;&lt;object type=&quot;3&quot; unique_id=&quot;12437&quot;&gt;&lt;property id=&quot;20148&quot; value=&quot;5&quot;/&gt;&lt;property id=&quot;20300&quot; value=&quot;Diapositive 44 - &amp;quot;Les 3 pôles de Zéro Déchet  Touraine&amp;quot;&quot;/&gt;&lt;property id=&quot;20307&quot; value=&quot;317&quot;/&gt;&lt;/object&gt;&lt;object type=&quot;3&quot; unique_id=&quot;12438&quot;&gt;&lt;property id=&quot;20148&quot; value=&quot;5&quot;/&gt;&lt;property id=&quot;20300&quot; value=&quot;Diapositive 45 - &amp;quot;Pôle Sensibilisation&amp;quot;&quot;/&gt;&lt;property id=&quot;20307&quot; value=&quot;318&quot;/&gt;&lt;/object&gt;&lt;object type=&quot;3&quot; unique_id=&quot;12439&quot;&gt;&lt;property id=&quot;20148&quot; value=&quot;5&quot;/&gt;&lt;property id=&quot;20300&quot; value=&quot;Diapositive 46 - &amp;quot;Pôle Formation&amp;quot;&quot;/&gt;&lt;property id=&quot;20307&quot; value=&quot;319&quot;/&gt;&lt;/object&gt;&lt;object type=&quot;3&quot; unique_id=&quot;12440&quot;&gt;&lt;property id=&quot;20148&quot; value=&quot;5&quot;/&gt;&lt;property id=&quot;20300&quot; value=&quot;Diapositive 47 - &amp;quot;Pôle Accompagnement&amp;quot;&quot;/&gt;&lt;property id=&quot;20307&quot; value=&quot;320&quot;/&gt;&lt;/object&gt;&lt;/object&gt;&lt;object type=&quot;8&quot; unique_id=&quot;10082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4422</TotalTime>
  <Words>398</Words>
  <Application>Microsoft Office PowerPoint</Application>
  <PresentationFormat>Affichage à l'écran (16:9)</PresentationFormat>
  <Paragraphs>88</Paragraphs>
  <Slides>23</Slides>
  <Notes>23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8" baseType="lpstr">
      <vt:lpstr>Economica</vt:lpstr>
      <vt:lpstr>Kaushan Script</vt:lpstr>
      <vt:lpstr>Open Sans</vt:lpstr>
      <vt:lpstr>Arial</vt:lpstr>
      <vt:lpstr>luxe</vt:lpstr>
      <vt:lpstr>Qu’est-ce que le compostage ?</vt:lpstr>
      <vt:lpstr>Qu’est ce que le compostage ?</vt:lpstr>
      <vt:lpstr>La loi avec nous !</vt:lpstr>
      <vt:lpstr>La loi avec nous !</vt:lpstr>
      <vt:lpstr>Quelle utilité ?</vt:lpstr>
      <vt:lpstr>Quelle utilité ?</vt:lpstr>
      <vt:lpstr>Quelle utilité ?</vt:lpstr>
      <vt:lpstr>Comment composter ?</vt:lpstr>
      <vt:lpstr>Comment composter ? 3 Règles d’or</vt:lpstr>
      <vt:lpstr>Comment composter ? Grâce à eux</vt:lpstr>
      <vt:lpstr>Comment composter ?</vt:lpstr>
      <vt:lpstr>Comment composter ?</vt:lpstr>
      <vt:lpstr>Le Compostou</vt:lpstr>
      <vt:lpstr>Le Compostou</vt:lpstr>
      <vt:lpstr>Présentation PowerPoint</vt:lpstr>
      <vt:lpstr>Composter quoi ?</vt:lpstr>
      <vt:lpstr>Composter quoi?</vt:lpstr>
      <vt:lpstr>Composter quoi?</vt:lpstr>
      <vt:lpstr>Composter quoi?</vt:lpstr>
      <vt:lpstr>Quand récolter et utiliser ?</vt:lpstr>
      <vt:lpstr>Photo en coupe</vt:lpstr>
      <vt:lpstr>Pour quelles cultures ?</vt:lpstr>
      <vt:lpstr>Merci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Découvrez le ZERO DECHET</dc:title>
  <dc:creator>s.moreau</dc:creator>
  <cp:lastModifiedBy>Sébastien Moreau</cp:lastModifiedBy>
  <cp:revision>121</cp:revision>
  <dcterms:modified xsi:type="dcterms:W3CDTF">2019-03-05T10:21:01Z</dcterms:modified>
</cp:coreProperties>
</file>