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Lst>
  <p:notesMasterIdLst>
    <p:notesMasterId r:id="rId38"/>
  </p:notesMasterIdLst>
  <p:sldIdLst>
    <p:sldId id="345" r:id="rId2"/>
    <p:sldId id="322" r:id="rId3"/>
    <p:sldId id="388" r:id="rId4"/>
    <p:sldId id="326" r:id="rId5"/>
    <p:sldId id="372" r:id="rId6"/>
    <p:sldId id="379" r:id="rId7"/>
    <p:sldId id="390" r:id="rId8"/>
    <p:sldId id="393" r:id="rId9"/>
    <p:sldId id="376" r:id="rId10"/>
    <p:sldId id="378" r:id="rId11"/>
    <p:sldId id="377" r:id="rId12"/>
    <p:sldId id="321" r:id="rId13"/>
    <p:sldId id="374" r:id="rId14"/>
    <p:sldId id="373" r:id="rId15"/>
    <p:sldId id="400" r:id="rId16"/>
    <p:sldId id="380" r:id="rId17"/>
    <p:sldId id="382" r:id="rId18"/>
    <p:sldId id="381" r:id="rId19"/>
    <p:sldId id="383" r:id="rId20"/>
    <p:sldId id="384" r:id="rId21"/>
    <p:sldId id="385" r:id="rId22"/>
    <p:sldId id="386" r:id="rId23"/>
    <p:sldId id="397" r:id="rId24"/>
    <p:sldId id="387" r:id="rId25"/>
    <p:sldId id="398" r:id="rId26"/>
    <p:sldId id="399" r:id="rId27"/>
    <p:sldId id="391" r:id="rId28"/>
    <p:sldId id="392" r:id="rId29"/>
    <p:sldId id="395" r:id="rId30"/>
    <p:sldId id="394" r:id="rId31"/>
    <p:sldId id="406" r:id="rId32"/>
    <p:sldId id="364" r:id="rId33"/>
    <p:sldId id="292" r:id="rId34"/>
    <p:sldId id="375" r:id="rId35"/>
    <p:sldId id="401" r:id="rId36"/>
    <p:sldId id="294" r:id="rId37"/>
  </p:sldIdLst>
  <p:sldSz cx="9144000" cy="5143500" type="screen16x9"/>
  <p:notesSz cx="6858000" cy="9144000"/>
  <p:embeddedFontLst>
    <p:embeddedFont>
      <p:font typeface="Kaushan Script" panose="020B0604020202020204" charset="0"/>
      <p:regular r:id="rId39"/>
    </p:embeddedFont>
    <p:embeddedFont>
      <p:font typeface="Open Sans" panose="020B0606030504020204" pitchFamily="34" charset="0"/>
      <p:regular r:id="rId40"/>
      <p:bold r:id="rId41"/>
      <p:italic r:id="rId42"/>
      <p:boldItalic r:id="rId43"/>
    </p:embeddedFont>
    <p:embeddedFont>
      <p:font typeface="Economica" panose="020B0604020202020204" charset="0"/>
      <p:regular r:id="rId44"/>
    </p:embeddedFont>
  </p:embeddedFontLst>
  <p:custDataLst>
    <p:tags r:id="rId45"/>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436">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A6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41" autoAdjust="0"/>
    <p:restoredTop sz="78883" autoAdjust="0"/>
  </p:normalViewPr>
  <p:slideViewPr>
    <p:cSldViewPr showGuides="1">
      <p:cViewPr varScale="1">
        <p:scale>
          <a:sx n="82" d="100"/>
          <a:sy n="82" d="100"/>
        </p:scale>
        <p:origin x="1464" y="77"/>
      </p:cViewPr>
      <p:guideLst>
        <p:guide orient="horz" pos="2436"/>
        <p:guide pos="2880"/>
      </p:guideLst>
    </p:cSldViewPr>
  </p:slideViewPr>
  <p:notesTextViewPr>
    <p:cViewPr>
      <p:scale>
        <a:sx n="75" d="100"/>
        <a:sy n="7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4FB5A85-82C0-4CBA-80B9-0007F218B3E3}"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fr-FR"/>
        </a:p>
      </dgm:t>
    </dgm:pt>
    <dgm:pt modelId="{81996603-8231-4CE8-9CE5-ECBBE12F6593}">
      <dgm:prSet phldrT="[Texte]"/>
      <dgm:spPr/>
      <dgm:t>
        <a:bodyPr/>
        <a:lstStyle/>
        <a:p>
          <a:r>
            <a:rPr lang="fr-FR" dirty="0"/>
            <a:t>Sur/sous la terre ferme</a:t>
          </a:r>
        </a:p>
      </dgm:t>
    </dgm:pt>
    <dgm:pt modelId="{3E1D1051-90A0-4ACA-9C29-567F03E4779C}" type="parTrans" cxnId="{F6BDAA95-1187-4E1B-A324-01D484F5CE18}">
      <dgm:prSet/>
      <dgm:spPr/>
      <dgm:t>
        <a:bodyPr/>
        <a:lstStyle/>
        <a:p>
          <a:endParaRPr lang="fr-FR"/>
        </a:p>
      </dgm:t>
    </dgm:pt>
    <dgm:pt modelId="{797A49C7-E370-48D8-B4C8-59BF5B31BD95}" type="sibTrans" cxnId="{F6BDAA95-1187-4E1B-A324-01D484F5CE18}">
      <dgm:prSet/>
      <dgm:spPr/>
      <dgm:t>
        <a:bodyPr/>
        <a:lstStyle/>
        <a:p>
          <a:endParaRPr lang="fr-FR"/>
        </a:p>
      </dgm:t>
    </dgm:pt>
    <dgm:pt modelId="{0A326DA4-ABE9-4E1D-8695-C203B6A135CE}">
      <dgm:prSet phldrT="[Texte]"/>
      <dgm:spPr/>
      <dgm:t>
        <a:bodyPr/>
        <a:lstStyle/>
        <a:p>
          <a:r>
            <a:rPr lang="fr-FR" dirty="0"/>
            <a:t>Dans l’eau/sous l’eau</a:t>
          </a:r>
        </a:p>
      </dgm:t>
    </dgm:pt>
    <dgm:pt modelId="{DF171968-1616-4056-950D-2899CF7C8CAF}" type="parTrans" cxnId="{92A7B9AD-D93F-44F2-A3AA-A568992401FB}">
      <dgm:prSet/>
      <dgm:spPr/>
      <dgm:t>
        <a:bodyPr/>
        <a:lstStyle/>
        <a:p>
          <a:endParaRPr lang="fr-FR"/>
        </a:p>
      </dgm:t>
    </dgm:pt>
    <dgm:pt modelId="{A326AFA8-704A-4805-8819-4954844BA75C}" type="sibTrans" cxnId="{92A7B9AD-D93F-44F2-A3AA-A568992401FB}">
      <dgm:prSet/>
      <dgm:spPr/>
      <dgm:t>
        <a:bodyPr/>
        <a:lstStyle/>
        <a:p>
          <a:endParaRPr lang="fr-FR"/>
        </a:p>
      </dgm:t>
    </dgm:pt>
    <dgm:pt modelId="{872C9B78-3336-4206-B8C5-5FB278D3BA39}">
      <dgm:prSet phldrT="[Texte]"/>
      <dgm:spPr/>
      <dgm:t>
        <a:bodyPr/>
        <a:lstStyle/>
        <a:p>
          <a:r>
            <a:rPr lang="fr-FR" dirty="0"/>
            <a:t>Dans l’espace</a:t>
          </a:r>
        </a:p>
      </dgm:t>
    </dgm:pt>
    <dgm:pt modelId="{03A4730D-6BF9-418B-A39E-CC737AE2639C}" type="parTrans" cxnId="{966DFD83-FD80-47F5-A83C-B9F2D07E291E}">
      <dgm:prSet/>
      <dgm:spPr/>
      <dgm:t>
        <a:bodyPr/>
        <a:lstStyle/>
        <a:p>
          <a:endParaRPr lang="fr-FR"/>
        </a:p>
      </dgm:t>
    </dgm:pt>
    <dgm:pt modelId="{A268EA59-EA9A-4EDA-A86D-5ADDC8C8A18C}" type="sibTrans" cxnId="{966DFD83-FD80-47F5-A83C-B9F2D07E291E}">
      <dgm:prSet/>
      <dgm:spPr/>
      <dgm:t>
        <a:bodyPr/>
        <a:lstStyle/>
        <a:p>
          <a:endParaRPr lang="fr-FR"/>
        </a:p>
      </dgm:t>
    </dgm:pt>
    <dgm:pt modelId="{0D42106E-5494-42A2-8A6E-25CDBC7327AB}" type="pres">
      <dgm:prSet presAssocID="{44FB5A85-82C0-4CBA-80B9-0007F218B3E3}" presName="linear" presStyleCnt="0">
        <dgm:presLayoutVars>
          <dgm:dir/>
          <dgm:animLvl val="lvl"/>
          <dgm:resizeHandles val="exact"/>
        </dgm:presLayoutVars>
      </dgm:prSet>
      <dgm:spPr/>
      <dgm:t>
        <a:bodyPr/>
        <a:lstStyle/>
        <a:p>
          <a:endParaRPr lang="fr-FR"/>
        </a:p>
      </dgm:t>
    </dgm:pt>
    <dgm:pt modelId="{108276B9-59FD-4614-98B0-8BA4FBC212BE}" type="pres">
      <dgm:prSet presAssocID="{81996603-8231-4CE8-9CE5-ECBBE12F6593}" presName="parentLin" presStyleCnt="0"/>
      <dgm:spPr/>
    </dgm:pt>
    <dgm:pt modelId="{98A8A1C0-295D-458F-AF80-505C141E1ED8}" type="pres">
      <dgm:prSet presAssocID="{81996603-8231-4CE8-9CE5-ECBBE12F6593}" presName="parentLeftMargin" presStyleLbl="node1" presStyleIdx="0" presStyleCnt="3"/>
      <dgm:spPr/>
      <dgm:t>
        <a:bodyPr/>
        <a:lstStyle/>
        <a:p>
          <a:endParaRPr lang="fr-FR"/>
        </a:p>
      </dgm:t>
    </dgm:pt>
    <dgm:pt modelId="{C7EB3349-B429-4B2A-B88E-354AF5826F58}" type="pres">
      <dgm:prSet presAssocID="{81996603-8231-4CE8-9CE5-ECBBE12F6593}" presName="parentText" presStyleLbl="node1" presStyleIdx="0" presStyleCnt="3">
        <dgm:presLayoutVars>
          <dgm:chMax val="0"/>
          <dgm:bulletEnabled val="1"/>
        </dgm:presLayoutVars>
      </dgm:prSet>
      <dgm:spPr/>
      <dgm:t>
        <a:bodyPr/>
        <a:lstStyle/>
        <a:p>
          <a:endParaRPr lang="fr-FR"/>
        </a:p>
      </dgm:t>
    </dgm:pt>
    <dgm:pt modelId="{299970B6-346E-4949-A4BA-2AF17133D0B8}" type="pres">
      <dgm:prSet presAssocID="{81996603-8231-4CE8-9CE5-ECBBE12F6593}" presName="negativeSpace" presStyleCnt="0"/>
      <dgm:spPr/>
    </dgm:pt>
    <dgm:pt modelId="{5DF697AA-6393-41CF-BE36-84A41C6EA4A4}" type="pres">
      <dgm:prSet presAssocID="{81996603-8231-4CE8-9CE5-ECBBE12F6593}" presName="childText" presStyleLbl="conFgAcc1" presStyleIdx="0" presStyleCnt="3">
        <dgm:presLayoutVars>
          <dgm:bulletEnabled val="1"/>
        </dgm:presLayoutVars>
      </dgm:prSet>
      <dgm:spPr/>
    </dgm:pt>
    <dgm:pt modelId="{74C5CF22-9635-43C7-A63B-8F483268C4CC}" type="pres">
      <dgm:prSet presAssocID="{797A49C7-E370-48D8-B4C8-59BF5B31BD95}" presName="spaceBetweenRectangles" presStyleCnt="0"/>
      <dgm:spPr/>
    </dgm:pt>
    <dgm:pt modelId="{0BB4E7A3-7EA8-4212-921D-BB51684C9418}" type="pres">
      <dgm:prSet presAssocID="{0A326DA4-ABE9-4E1D-8695-C203B6A135CE}" presName="parentLin" presStyleCnt="0"/>
      <dgm:spPr/>
    </dgm:pt>
    <dgm:pt modelId="{6274EBB5-DCC8-4803-828F-7ABFEF0CCD09}" type="pres">
      <dgm:prSet presAssocID="{0A326DA4-ABE9-4E1D-8695-C203B6A135CE}" presName="parentLeftMargin" presStyleLbl="node1" presStyleIdx="0" presStyleCnt="3"/>
      <dgm:spPr/>
      <dgm:t>
        <a:bodyPr/>
        <a:lstStyle/>
        <a:p>
          <a:endParaRPr lang="fr-FR"/>
        </a:p>
      </dgm:t>
    </dgm:pt>
    <dgm:pt modelId="{8BA87560-223B-431F-B274-71719FD56F8E}" type="pres">
      <dgm:prSet presAssocID="{0A326DA4-ABE9-4E1D-8695-C203B6A135CE}" presName="parentText" presStyleLbl="node1" presStyleIdx="1" presStyleCnt="3">
        <dgm:presLayoutVars>
          <dgm:chMax val="0"/>
          <dgm:bulletEnabled val="1"/>
        </dgm:presLayoutVars>
      </dgm:prSet>
      <dgm:spPr/>
      <dgm:t>
        <a:bodyPr/>
        <a:lstStyle/>
        <a:p>
          <a:endParaRPr lang="fr-FR"/>
        </a:p>
      </dgm:t>
    </dgm:pt>
    <dgm:pt modelId="{E7CC015F-E7D4-41F1-9D7E-140E5F58D5D0}" type="pres">
      <dgm:prSet presAssocID="{0A326DA4-ABE9-4E1D-8695-C203B6A135CE}" presName="negativeSpace" presStyleCnt="0"/>
      <dgm:spPr/>
    </dgm:pt>
    <dgm:pt modelId="{D03F2EA8-946B-4562-A68B-C8D4DC4AFEC4}" type="pres">
      <dgm:prSet presAssocID="{0A326DA4-ABE9-4E1D-8695-C203B6A135CE}" presName="childText" presStyleLbl="conFgAcc1" presStyleIdx="1" presStyleCnt="3">
        <dgm:presLayoutVars>
          <dgm:bulletEnabled val="1"/>
        </dgm:presLayoutVars>
      </dgm:prSet>
      <dgm:spPr/>
    </dgm:pt>
    <dgm:pt modelId="{4105D2D3-4374-4890-AA17-FF01FA914228}" type="pres">
      <dgm:prSet presAssocID="{A326AFA8-704A-4805-8819-4954844BA75C}" presName="spaceBetweenRectangles" presStyleCnt="0"/>
      <dgm:spPr/>
    </dgm:pt>
    <dgm:pt modelId="{A15CD277-82BB-4337-8650-2B26A50E7684}" type="pres">
      <dgm:prSet presAssocID="{872C9B78-3336-4206-B8C5-5FB278D3BA39}" presName="parentLin" presStyleCnt="0"/>
      <dgm:spPr/>
    </dgm:pt>
    <dgm:pt modelId="{4EF9A48E-3949-4720-BF2B-9731BA3BF8F8}" type="pres">
      <dgm:prSet presAssocID="{872C9B78-3336-4206-B8C5-5FB278D3BA39}" presName="parentLeftMargin" presStyleLbl="node1" presStyleIdx="1" presStyleCnt="3"/>
      <dgm:spPr/>
      <dgm:t>
        <a:bodyPr/>
        <a:lstStyle/>
        <a:p>
          <a:endParaRPr lang="fr-FR"/>
        </a:p>
      </dgm:t>
    </dgm:pt>
    <dgm:pt modelId="{CD444863-9E7E-4A89-9B83-41C86DD05AC3}" type="pres">
      <dgm:prSet presAssocID="{872C9B78-3336-4206-B8C5-5FB278D3BA39}" presName="parentText" presStyleLbl="node1" presStyleIdx="2" presStyleCnt="3">
        <dgm:presLayoutVars>
          <dgm:chMax val="0"/>
          <dgm:bulletEnabled val="1"/>
        </dgm:presLayoutVars>
      </dgm:prSet>
      <dgm:spPr/>
      <dgm:t>
        <a:bodyPr/>
        <a:lstStyle/>
        <a:p>
          <a:endParaRPr lang="fr-FR"/>
        </a:p>
      </dgm:t>
    </dgm:pt>
    <dgm:pt modelId="{09E7AB1A-09EE-4FC4-8A96-44327966AD91}" type="pres">
      <dgm:prSet presAssocID="{872C9B78-3336-4206-B8C5-5FB278D3BA39}" presName="negativeSpace" presStyleCnt="0"/>
      <dgm:spPr/>
    </dgm:pt>
    <dgm:pt modelId="{D952D0A6-FA19-4B76-87DC-4B016CB0535F}" type="pres">
      <dgm:prSet presAssocID="{872C9B78-3336-4206-B8C5-5FB278D3BA39}" presName="childText" presStyleLbl="conFgAcc1" presStyleIdx="2" presStyleCnt="3">
        <dgm:presLayoutVars>
          <dgm:bulletEnabled val="1"/>
        </dgm:presLayoutVars>
      </dgm:prSet>
      <dgm:spPr/>
    </dgm:pt>
  </dgm:ptLst>
  <dgm:cxnLst>
    <dgm:cxn modelId="{753BE80F-C7AB-4242-BEBC-E9CC79080A67}" type="presOf" srcId="{872C9B78-3336-4206-B8C5-5FB278D3BA39}" destId="{CD444863-9E7E-4A89-9B83-41C86DD05AC3}" srcOrd="1" destOrd="0" presId="urn:microsoft.com/office/officeart/2005/8/layout/list1"/>
    <dgm:cxn modelId="{865E78AF-27E6-466E-A1E7-E839D62FD97E}" type="presOf" srcId="{81996603-8231-4CE8-9CE5-ECBBE12F6593}" destId="{C7EB3349-B429-4B2A-B88E-354AF5826F58}" srcOrd="1" destOrd="0" presId="urn:microsoft.com/office/officeart/2005/8/layout/list1"/>
    <dgm:cxn modelId="{F6BDAA95-1187-4E1B-A324-01D484F5CE18}" srcId="{44FB5A85-82C0-4CBA-80B9-0007F218B3E3}" destId="{81996603-8231-4CE8-9CE5-ECBBE12F6593}" srcOrd="0" destOrd="0" parTransId="{3E1D1051-90A0-4ACA-9C29-567F03E4779C}" sibTransId="{797A49C7-E370-48D8-B4C8-59BF5B31BD95}"/>
    <dgm:cxn modelId="{966DFD83-FD80-47F5-A83C-B9F2D07E291E}" srcId="{44FB5A85-82C0-4CBA-80B9-0007F218B3E3}" destId="{872C9B78-3336-4206-B8C5-5FB278D3BA39}" srcOrd="2" destOrd="0" parTransId="{03A4730D-6BF9-418B-A39E-CC737AE2639C}" sibTransId="{A268EA59-EA9A-4EDA-A86D-5ADDC8C8A18C}"/>
    <dgm:cxn modelId="{6E517A0D-83D3-419E-8B35-56B47FB203FD}" type="presOf" srcId="{0A326DA4-ABE9-4E1D-8695-C203B6A135CE}" destId="{8BA87560-223B-431F-B274-71719FD56F8E}" srcOrd="1" destOrd="0" presId="urn:microsoft.com/office/officeart/2005/8/layout/list1"/>
    <dgm:cxn modelId="{DD67B03E-0499-4693-99DC-99D839C41104}" type="presOf" srcId="{44FB5A85-82C0-4CBA-80B9-0007F218B3E3}" destId="{0D42106E-5494-42A2-8A6E-25CDBC7327AB}" srcOrd="0" destOrd="0" presId="urn:microsoft.com/office/officeart/2005/8/layout/list1"/>
    <dgm:cxn modelId="{2B08FFFD-ACD7-4D9D-9733-648D4DC27740}" type="presOf" srcId="{872C9B78-3336-4206-B8C5-5FB278D3BA39}" destId="{4EF9A48E-3949-4720-BF2B-9731BA3BF8F8}" srcOrd="0" destOrd="0" presId="urn:microsoft.com/office/officeart/2005/8/layout/list1"/>
    <dgm:cxn modelId="{92A7B9AD-D93F-44F2-A3AA-A568992401FB}" srcId="{44FB5A85-82C0-4CBA-80B9-0007F218B3E3}" destId="{0A326DA4-ABE9-4E1D-8695-C203B6A135CE}" srcOrd="1" destOrd="0" parTransId="{DF171968-1616-4056-950D-2899CF7C8CAF}" sibTransId="{A326AFA8-704A-4805-8819-4954844BA75C}"/>
    <dgm:cxn modelId="{D222ED77-9DAC-4691-B6E7-BE1ABA8EC8E7}" type="presOf" srcId="{81996603-8231-4CE8-9CE5-ECBBE12F6593}" destId="{98A8A1C0-295D-458F-AF80-505C141E1ED8}" srcOrd="0" destOrd="0" presId="urn:microsoft.com/office/officeart/2005/8/layout/list1"/>
    <dgm:cxn modelId="{1003F177-5AA4-4908-9996-48EDD0AC8544}" type="presOf" srcId="{0A326DA4-ABE9-4E1D-8695-C203B6A135CE}" destId="{6274EBB5-DCC8-4803-828F-7ABFEF0CCD09}" srcOrd="0" destOrd="0" presId="urn:microsoft.com/office/officeart/2005/8/layout/list1"/>
    <dgm:cxn modelId="{AF9628FC-BAB8-4D67-86CA-490F06051B5F}" type="presParOf" srcId="{0D42106E-5494-42A2-8A6E-25CDBC7327AB}" destId="{108276B9-59FD-4614-98B0-8BA4FBC212BE}" srcOrd="0" destOrd="0" presId="urn:microsoft.com/office/officeart/2005/8/layout/list1"/>
    <dgm:cxn modelId="{9BC8BF9C-872B-498E-B433-E63C3E1C3A88}" type="presParOf" srcId="{108276B9-59FD-4614-98B0-8BA4FBC212BE}" destId="{98A8A1C0-295D-458F-AF80-505C141E1ED8}" srcOrd="0" destOrd="0" presId="urn:microsoft.com/office/officeart/2005/8/layout/list1"/>
    <dgm:cxn modelId="{78502D29-4D9B-49A0-8D5F-AC35CA67D7E7}" type="presParOf" srcId="{108276B9-59FD-4614-98B0-8BA4FBC212BE}" destId="{C7EB3349-B429-4B2A-B88E-354AF5826F58}" srcOrd="1" destOrd="0" presId="urn:microsoft.com/office/officeart/2005/8/layout/list1"/>
    <dgm:cxn modelId="{4923ED66-494C-4941-8E91-45AC27DA7853}" type="presParOf" srcId="{0D42106E-5494-42A2-8A6E-25CDBC7327AB}" destId="{299970B6-346E-4949-A4BA-2AF17133D0B8}" srcOrd="1" destOrd="0" presId="urn:microsoft.com/office/officeart/2005/8/layout/list1"/>
    <dgm:cxn modelId="{A1A82F2F-501B-4B81-8D2F-1DBFD23F6A37}" type="presParOf" srcId="{0D42106E-5494-42A2-8A6E-25CDBC7327AB}" destId="{5DF697AA-6393-41CF-BE36-84A41C6EA4A4}" srcOrd="2" destOrd="0" presId="urn:microsoft.com/office/officeart/2005/8/layout/list1"/>
    <dgm:cxn modelId="{5FD87DAC-1438-4414-93E8-4F7AC6DA1C50}" type="presParOf" srcId="{0D42106E-5494-42A2-8A6E-25CDBC7327AB}" destId="{74C5CF22-9635-43C7-A63B-8F483268C4CC}" srcOrd="3" destOrd="0" presId="urn:microsoft.com/office/officeart/2005/8/layout/list1"/>
    <dgm:cxn modelId="{2F8DFB7C-5E80-43FE-830C-25C48E7221E6}" type="presParOf" srcId="{0D42106E-5494-42A2-8A6E-25CDBC7327AB}" destId="{0BB4E7A3-7EA8-4212-921D-BB51684C9418}" srcOrd="4" destOrd="0" presId="urn:microsoft.com/office/officeart/2005/8/layout/list1"/>
    <dgm:cxn modelId="{60D9BDBE-CC10-4A6E-8626-04D39A39CCB2}" type="presParOf" srcId="{0BB4E7A3-7EA8-4212-921D-BB51684C9418}" destId="{6274EBB5-DCC8-4803-828F-7ABFEF0CCD09}" srcOrd="0" destOrd="0" presId="urn:microsoft.com/office/officeart/2005/8/layout/list1"/>
    <dgm:cxn modelId="{11B08FDB-B901-4CC1-BCE3-00EB9D4C658A}" type="presParOf" srcId="{0BB4E7A3-7EA8-4212-921D-BB51684C9418}" destId="{8BA87560-223B-431F-B274-71719FD56F8E}" srcOrd="1" destOrd="0" presId="urn:microsoft.com/office/officeart/2005/8/layout/list1"/>
    <dgm:cxn modelId="{1864D429-F122-4556-B94C-2A26033ED4B7}" type="presParOf" srcId="{0D42106E-5494-42A2-8A6E-25CDBC7327AB}" destId="{E7CC015F-E7D4-41F1-9D7E-140E5F58D5D0}" srcOrd="5" destOrd="0" presId="urn:microsoft.com/office/officeart/2005/8/layout/list1"/>
    <dgm:cxn modelId="{9503312B-3428-4558-8764-80ED0898C13F}" type="presParOf" srcId="{0D42106E-5494-42A2-8A6E-25CDBC7327AB}" destId="{D03F2EA8-946B-4562-A68B-C8D4DC4AFEC4}" srcOrd="6" destOrd="0" presId="urn:microsoft.com/office/officeart/2005/8/layout/list1"/>
    <dgm:cxn modelId="{25154866-7BD9-4AF4-8400-FAB262CFA487}" type="presParOf" srcId="{0D42106E-5494-42A2-8A6E-25CDBC7327AB}" destId="{4105D2D3-4374-4890-AA17-FF01FA914228}" srcOrd="7" destOrd="0" presId="urn:microsoft.com/office/officeart/2005/8/layout/list1"/>
    <dgm:cxn modelId="{6E360676-598A-46DC-AAD8-7A39DD713011}" type="presParOf" srcId="{0D42106E-5494-42A2-8A6E-25CDBC7327AB}" destId="{A15CD277-82BB-4337-8650-2B26A50E7684}" srcOrd="8" destOrd="0" presId="urn:microsoft.com/office/officeart/2005/8/layout/list1"/>
    <dgm:cxn modelId="{A930BB04-DAFA-45CA-B725-2B5C87FFA4DD}" type="presParOf" srcId="{A15CD277-82BB-4337-8650-2B26A50E7684}" destId="{4EF9A48E-3949-4720-BF2B-9731BA3BF8F8}" srcOrd="0" destOrd="0" presId="urn:microsoft.com/office/officeart/2005/8/layout/list1"/>
    <dgm:cxn modelId="{7527B2F9-A380-4F1A-B187-236DBFFD4EBE}" type="presParOf" srcId="{A15CD277-82BB-4337-8650-2B26A50E7684}" destId="{CD444863-9E7E-4A89-9B83-41C86DD05AC3}" srcOrd="1" destOrd="0" presId="urn:microsoft.com/office/officeart/2005/8/layout/list1"/>
    <dgm:cxn modelId="{BB9A8CF1-7D22-4D89-AD2F-C38ECB101754}" type="presParOf" srcId="{0D42106E-5494-42A2-8A6E-25CDBC7327AB}" destId="{09E7AB1A-09EE-4FC4-8A96-44327966AD91}" srcOrd="9" destOrd="0" presId="urn:microsoft.com/office/officeart/2005/8/layout/list1"/>
    <dgm:cxn modelId="{9A1DF00E-CA48-437E-BDFF-823F1951B901}" type="presParOf" srcId="{0D42106E-5494-42A2-8A6E-25CDBC7327AB}" destId="{D952D0A6-FA19-4B76-87DC-4B016CB0535F}"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640D49D-F0AE-4D3B-8B67-2A9D853D46A0}" type="doc">
      <dgm:prSet loTypeId="urn:microsoft.com/office/officeart/2008/layout/VerticalCurvedList" loCatId="list" qsTypeId="urn:microsoft.com/office/officeart/2005/8/quickstyle/simple1" qsCatId="simple" csTypeId="urn:microsoft.com/office/officeart/2005/8/colors/accent2_2" csCatId="accent2" phldr="1"/>
      <dgm:spPr/>
      <dgm:t>
        <a:bodyPr/>
        <a:lstStyle/>
        <a:p>
          <a:endParaRPr lang="fr-FR"/>
        </a:p>
      </dgm:t>
    </dgm:pt>
    <dgm:pt modelId="{49E8D165-8245-4C2D-9AC1-F18E73F3198E}">
      <dgm:prSet phldrT="[Texte]"/>
      <dgm:spPr/>
      <dgm:t>
        <a:bodyPr/>
        <a:lstStyle/>
        <a:p>
          <a:r>
            <a:rPr lang="fr-FR"/>
            <a:t>Code de l’environnement (sanctions)</a:t>
          </a:r>
          <a:endParaRPr lang="fr-FR" dirty="0"/>
        </a:p>
      </dgm:t>
    </dgm:pt>
    <dgm:pt modelId="{8DBA4440-332A-442C-B03F-BE740EF80CA9}" type="parTrans" cxnId="{6E105A37-4311-49A4-8121-771345688DAB}">
      <dgm:prSet/>
      <dgm:spPr/>
      <dgm:t>
        <a:bodyPr/>
        <a:lstStyle/>
        <a:p>
          <a:endParaRPr lang="fr-FR">
            <a:solidFill>
              <a:schemeClr val="bg1"/>
            </a:solidFill>
          </a:endParaRPr>
        </a:p>
      </dgm:t>
    </dgm:pt>
    <dgm:pt modelId="{C467E47E-4F92-4AC7-8205-1A82E8160B70}" type="sibTrans" cxnId="{6E105A37-4311-49A4-8121-771345688DAB}">
      <dgm:prSet/>
      <dgm:spPr/>
      <dgm:t>
        <a:bodyPr/>
        <a:lstStyle/>
        <a:p>
          <a:endParaRPr lang="fr-FR">
            <a:solidFill>
              <a:schemeClr val="bg1"/>
            </a:solidFill>
          </a:endParaRPr>
        </a:p>
      </dgm:t>
    </dgm:pt>
    <dgm:pt modelId="{045EDC8B-F2C3-421B-B50A-1C0BCD74449C}">
      <dgm:prSet phldrT="[Texte]"/>
      <dgm:spPr/>
      <dgm:t>
        <a:bodyPr/>
        <a:lstStyle/>
        <a:p>
          <a:r>
            <a:rPr lang="fr-FR"/>
            <a:t>Code des collectivités territoriales (police du Maire)</a:t>
          </a:r>
          <a:endParaRPr lang="fr-FR" dirty="0"/>
        </a:p>
      </dgm:t>
    </dgm:pt>
    <dgm:pt modelId="{B6EF64F8-363C-4EBB-8933-8C78C7A425CF}" type="parTrans" cxnId="{A8D56CAC-D9A1-430E-8052-7A6147FB1F2E}">
      <dgm:prSet/>
      <dgm:spPr/>
      <dgm:t>
        <a:bodyPr/>
        <a:lstStyle/>
        <a:p>
          <a:endParaRPr lang="fr-FR">
            <a:solidFill>
              <a:schemeClr val="bg1"/>
            </a:solidFill>
          </a:endParaRPr>
        </a:p>
      </dgm:t>
    </dgm:pt>
    <dgm:pt modelId="{25EEDAE7-C200-4531-B908-EAE42C6570DE}" type="sibTrans" cxnId="{A8D56CAC-D9A1-430E-8052-7A6147FB1F2E}">
      <dgm:prSet/>
      <dgm:spPr/>
      <dgm:t>
        <a:bodyPr/>
        <a:lstStyle/>
        <a:p>
          <a:endParaRPr lang="fr-FR">
            <a:solidFill>
              <a:schemeClr val="bg1"/>
            </a:solidFill>
          </a:endParaRPr>
        </a:p>
      </dgm:t>
    </dgm:pt>
    <dgm:pt modelId="{26A6AD5C-344E-4CC8-9548-061435CF218D}">
      <dgm:prSet phldrT="[Texte]"/>
      <dgm:spPr/>
      <dgm:t>
        <a:bodyPr/>
        <a:lstStyle/>
        <a:p>
          <a:r>
            <a:rPr lang="fr-FR"/>
            <a:t>Code pénal (sanctions)</a:t>
          </a:r>
          <a:endParaRPr lang="fr-FR" dirty="0"/>
        </a:p>
      </dgm:t>
    </dgm:pt>
    <dgm:pt modelId="{182257BC-0657-42CE-A7DA-F056A37FFAFD}" type="parTrans" cxnId="{6F474E49-7F11-432E-96C4-6EB47F6F46B7}">
      <dgm:prSet/>
      <dgm:spPr/>
      <dgm:t>
        <a:bodyPr/>
        <a:lstStyle/>
        <a:p>
          <a:endParaRPr lang="fr-FR">
            <a:solidFill>
              <a:schemeClr val="bg1"/>
            </a:solidFill>
          </a:endParaRPr>
        </a:p>
      </dgm:t>
    </dgm:pt>
    <dgm:pt modelId="{06A8CFC2-7429-4718-9EA1-DA32320D23A5}" type="sibTrans" cxnId="{6F474E49-7F11-432E-96C4-6EB47F6F46B7}">
      <dgm:prSet/>
      <dgm:spPr/>
      <dgm:t>
        <a:bodyPr/>
        <a:lstStyle/>
        <a:p>
          <a:endParaRPr lang="fr-FR">
            <a:solidFill>
              <a:schemeClr val="bg1"/>
            </a:solidFill>
          </a:endParaRPr>
        </a:p>
      </dgm:t>
    </dgm:pt>
    <dgm:pt modelId="{901DA8EB-C495-44EA-BB02-7FD68449B15B}">
      <dgm:prSet/>
      <dgm:spPr/>
      <dgm:t>
        <a:bodyPr/>
        <a:lstStyle/>
        <a:p>
          <a:r>
            <a:rPr lang="fr-FR"/>
            <a:t>Code de la santé publique (RSD)</a:t>
          </a:r>
          <a:endParaRPr lang="fr-FR" dirty="0"/>
        </a:p>
      </dgm:t>
    </dgm:pt>
    <dgm:pt modelId="{D4E166A2-031B-4E29-899D-258AA7387948}" type="parTrans" cxnId="{8F828DC2-7F39-4A57-888D-3944007F13E4}">
      <dgm:prSet/>
      <dgm:spPr/>
      <dgm:t>
        <a:bodyPr/>
        <a:lstStyle/>
        <a:p>
          <a:endParaRPr lang="fr-FR">
            <a:solidFill>
              <a:schemeClr val="bg1"/>
            </a:solidFill>
          </a:endParaRPr>
        </a:p>
      </dgm:t>
    </dgm:pt>
    <dgm:pt modelId="{297F0069-8296-4363-ADA2-E856351D1E95}" type="sibTrans" cxnId="{8F828DC2-7F39-4A57-888D-3944007F13E4}">
      <dgm:prSet/>
      <dgm:spPr/>
      <dgm:t>
        <a:bodyPr/>
        <a:lstStyle/>
        <a:p>
          <a:endParaRPr lang="fr-FR">
            <a:solidFill>
              <a:schemeClr val="bg1"/>
            </a:solidFill>
          </a:endParaRPr>
        </a:p>
      </dgm:t>
    </dgm:pt>
    <dgm:pt modelId="{AB97637E-F1C8-420D-B990-78836179F40E}" type="pres">
      <dgm:prSet presAssocID="{6640D49D-F0AE-4D3B-8B67-2A9D853D46A0}" presName="Name0" presStyleCnt="0">
        <dgm:presLayoutVars>
          <dgm:chMax val="7"/>
          <dgm:chPref val="7"/>
          <dgm:dir/>
        </dgm:presLayoutVars>
      </dgm:prSet>
      <dgm:spPr/>
      <dgm:t>
        <a:bodyPr/>
        <a:lstStyle/>
        <a:p>
          <a:endParaRPr lang="fr-FR"/>
        </a:p>
      </dgm:t>
    </dgm:pt>
    <dgm:pt modelId="{0BEEA976-5410-4ED1-BAEC-920708978E51}" type="pres">
      <dgm:prSet presAssocID="{6640D49D-F0AE-4D3B-8B67-2A9D853D46A0}" presName="Name1" presStyleCnt="0"/>
      <dgm:spPr/>
    </dgm:pt>
    <dgm:pt modelId="{3CB9881E-F563-45DF-8C09-8C52F28A7FD1}" type="pres">
      <dgm:prSet presAssocID="{6640D49D-F0AE-4D3B-8B67-2A9D853D46A0}" presName="cycle" presStyleCnt="0"/>
      <dgm:spPr/>
    </dgm:pt>
    <dgm:pt modelId="{237DCD47-22C3-46AA-91F9-3DEDC002511A}" type="pres">
      <dgm:prSet presAssocID="{6640D49D-F0AE-4D3B-8B67-2A9D853D46A0}" presName="srcNode" presStyleLbl="node1" presStyleIdx="0" presStyleCnt="4"/>
      <dgm:spPr/>
    </dgm:pt>
    <dgm:pt modelId="{F8E0257A-F4A4-4DF5-A94E-0214A25ECFA7}" type="pres">
      <dgm:prSet presAssocID="{6640D49D-F0AE-4D3B-8B67-2A9D853D46A0}" presName="conn" presStyleLbl="parChTrans1D2" presStyleIdx="0" presStyleCnt="1"/>
      <dgm:spPr/>
      <dgm:t>
        <a:bodyPr/>
        <a:lstStyle/>
        <a:p>
          <a:endParaRPr lang="fr-FR"/>
        </a:p>
      </dgm:t>
    </dgm:pt>
    <dgm:pt modelId="{CC74D647-3FEC-42BC-986C-A645E89E6249}" type="pres">
      <dgm:prSet presAssocID="{6640D49D-F0AE-4D3B-8B67-2A9D853D46A0}" presName="extraNode" presStyleLbl="node1" presStyleIdx="0" presStyleCnt="4"/>
      <dgm:spPr/>
    </dgm:pt>
    <dgm:pt modelId="{C55B339C-1F67-4464-90F1-F355FDDB76FA}" type="pres">
      <dgm:prSet presAssocID="{6640D49D-F0AE-4D3B-8B67-2A9D853D46A0}" presName="dstNode" presStyleLbl="node1" presStyleIdx="0" presStyleCnt="4"/>
      <dgm:spPr/>
    </dgm:pt>
    <dgm:pt modelId="{0677C826-0586-4243-8ED5-ABBC4B92E46D}" type="pres">
      <dgm:prSet presAssocID="{49E8D165-8245-4C2D-9AC1-F18E73F3198E}" presName="text_1" presStyleLbl="node1" presStyleIdx="0" presStyleCnt="4">
        <dgm:presLayoutVars>
          <dgm:bulletEnabled val="1"/>
        </dgm:presLayoutVars>
      </dgm:prSet>
      <dgm:spPr/>
      <dgm:t>
        <a:bodyPr/>
        <a:lstStyle/>
        <a:p>
          <a:endParaRPr lang="fr-FR"/>
        </a:p>
      </dgm:t>
    </dgm:pt>
    <dgm:pt modelId="{C9C0AF15-4900-4F76-9C6D-2852FA08D661}" type="pres">
      <dgm:prSet presAssocID="{49E8D165-8245-4C2D-9AC1-F18E73F3198E}" presName="accent_1" presStyleCnt="0"/>
      <dgm:spPr/>
    </dgm:pt>
    <dgm:pt modelId="{247E293D-F75F-4EFD-9128-BB9A4B89B880}" type="pres">
      <dgm:prSet presAssocID="{49E8D165-8245-4C2D-9AC1-F18E73F3198E}" presName="accentRepeatNode" presStyleLbl="solidFgAcc1" presStyleIdx="0" presStyleCnt="4"/>
      <dgm:spPr/>
    </dgm:pt>
    <dgm:pt modelId="{37A0D8AD-F823-41E7-BC0B-4CE1A322DF0F}" type="pres">
      <dgm:prSet presAssocID="{045EDC8B-F2C3-421B-B50A-1C0BCD74449C}" presName="text_2" presStyleLbl="node1" presStyleIdx="1" presStyleCnt="4">
        <dgm:presLayoutVars>
          <dgm:bulletEnabled val="1"/>
        </dgm:presLayoutVars>
      </dgm:prSet>
      <dgm:spPr/>
      <dgm:t>
        <a:bodyPr/>
        <a:lstStyle/>
        <a:p>
          <a:endParaRPr lang="fr-FR"/>
        </a:p>
      </dgm:t>
    </dgm:pt>
    <dgm:pt modelId="{EFC4E9EC-5064-448A-943C-BBB0EDE0DD85}" type="pres">
      <dgm:prSet presAssocID="{045EDC8B-F2C3-421B-B50A-1C0BCD74449C}" presName="accent_2" presStyleCnt="0"/>
      <dgm:spPr/>
    </dgm:pt>
    <dgm:pt modelId="{B63C9473-92FF-4E0F-AC24-E542EE8D7A98}" type="pres">
      <dgm:prSet presAssocID="{045EDC8B-F2C3-421B-B50A-1C0BCD74449C}" presName="accentRepeatNode" presStyleLbl="solidFgAcc1" presStyleIdx="1" presStyleCnt="4"/>
      <dgm:spPr/>
    </dgm:pt>
    <dgm:pt modelId="{8D6DCE6B-7157-4831-8850-3AB40D751AF0}" type="pres">
      <dgm:prSet presAssocID="{26A6AD5C-344E-4CC8-9548-061435CF218D}" presName="text_3" presStyleLbl="node1" presStyleIdx="2" presStyleCnt="4">
        <dgm:presLayoutVars>
          <dgm:bulletEnabled val="1"/>
        </dgm:presLayoutVars>
      </dgm:prSet>
      <dgm:spPr/>
      <dgm:t>
        <a:bodyPr/>
        <a:lstStyle/>
        <a:p>
          <a:endParaRPr lang="fr-FR"/>
        </a:p>
      </dgm:t>
    </dgm:pt>
    <dgm:pt modelId="{52A601BF-AA64-424A-B956-E20EB77EE641}" type="pres">
      <dgm:prSet presAssocID="{26A6AD5C-344E-4CC8-9548-061435CF218D}" presName="accent_3" presStyleCnt="0"/>
      <dgm:spPr/>
    </dgm:pt>
    <dgm:pt modelId="{9955993E-5FDB-411E-B819-77A2FC02C8E1}" type="pres">
      <dgm:prSet presAssocID="{26A6AD5C-344E-4CC8-9548-061435CF218D}" presName="accentRepeatNode" presStyleLbl="solidFgAcc1" presStyleIdx="2" presStyleCnt="4"/>
      <dgm:spPr/>
    </dgm:pt>
    <dgm:pt modelId="{9F15BD27-C80A-4FFF-8D4F-370C377B4CDD}" type="pres">
      <dgm:prSet presAssocID="{901DA8EB-C495-44EA-BB02-7FD68449B15B}" presName="text_4" presStyleLbl="node1" presStyleIdx="3" presStyleCnt="4">
        <dgm:presLayoutVars>
          <dgm:bulletEnabled val="1"/>
        </dgm:presLayoutVars>
      </dgm:prSet>
      <dgm:spPr/>
      <dgm:t>
        <a:bodyPr/>
        <a:lstStyle/>
        <a:p>
          <a:endParaRPr lang="fr-FR"/>
        </a:p>
      </dgm:t>
    </dgm:pt>
    <dgm:pt modelId="{AE5AD9EF-C24C-40D3-83ED-28C1F3643C99}" type="pres">
      <dgm:prSet presAssocID="{901DA8EB-C495-44EA-BB02-7FD68449B15B}" presName="accent_4" presStyleCnt="0"/>
      <dgm:spPr/>
    </dgm:pt>
    <dgm:pt modelId="{D41791CD-09FA-4089-BF62-4080A11A437B}" type="pres">
      <dgm:prSet presAssocID="{901DA8EB-C495-44EA-BB02-7FD68449B15B}" presName="accentRepeatNode" presStyleLbl="solidFgAcc1" presStyleIdx="3" presStyleCnt="4"/>
      <dgm:spPr/>
    </dgm:pt>
  </dgm:ptLst>
  <dgm:cxnLst>
    <dgm:cxn modelId="{6F474E49-7F11-432E-96C4-6EB47F6F46B7}" srcId="{6640D49D-F0AE-4D3B-8B67-2A9D853D46A0}" destId="{26A6AD5C-344E-4CC8-9548-061435CF218D}" srcOrd="2" destOrd="0" parTransId="{182257BC-0657-42CE-A7DA-F056A37FFAFD}" sibTransId="{06A8CFC2-7429-4718-9EA1-DA32320D23A5}"/>
    <dgm:cxn modelId="{6E105A37-4311-49A4-8121-771345688DAB}" srcId="{6640D49D-F0AE-4D3B-8B67-2A9D853D46A0}" destId="{49E8D165-8245-4C2D-9AC1-F18E73F3198E}" srcOrd="0" destOrd="0" parTransId="{8DBA4440-332A-442C-B03F-BE740EF80CA9}" sibTransId="{C467E47E-4F92-4AC7-8205-1A82E8160B70}"/>
    <dgm:cxn modelId="{B7EF786C-335F-450D-905F-E0A7BA5A960B}" type="presOf" srcId="{045EDC8B-F2C3-421B-B50A-1C0BCD74449C}" destId="{37A0D8AD-F823-41E7-BC0B-4CE1A322DF0F}" srcOrd="0" destOrd="0" presId="urn:microsoft.com/office/officeart/2008/layout/VerticalCurvedList"/>
    <dgm:cxn modelId="{8D0748DE-EC7E-465E-9D07-E3C6E7687AF2}" type="presOf" srcId="{49E8D165-8245-4C2D-9AC1-F18E73F3198E}" destId="{0677C826-0586-4243-8ED5-ABBC4B92E46D}" srcOrd="0" destOrd="0" presId="urn:microsoft.com/office/officeart/2008/layout/VerticalCurvedList"/>
    <dgm:cxn modelId="{5CEC1EAA-20C6-4004-9D61-F39CBEEA69E4}" type="presOf" srcId="{6640D49D-F0AE-4D3B-8B67-2A9D853D46A0}" destId="{AB97637E-F1C8-420D-B990-78836179F40E}" srcOrd="0" destOrd="0" presId="urn:microsoft.com/office/officeart/2008/layout/VerticalCurvedList"/>
    <dgm:cxn modelId="{8F828DC2-7F39-4A57-888D-3944007F13E4}" srcId="{6640D49D-F0AE-4D3B-8B67-2A9D853D46A0}" destId="{901DA8EB-C495-44EA-BB02-7FD68449B15B}" srcOrd="3" destOrd="0" parTransId="{D4E166A2-031B-4E29-899D-258AA7387948}" sibTransId="{297F0069-8296-4363-ADA2-E856351D1E95}"/>
    <dgm:cxn modelId="{A8D56CAC-D9A1-430E-8052-7A6147FB1F2E}" srcId="{6640D49D-F0AE-4D3B-8B67-2A9D853D46A0}" destId="{045EDC8B-F2C3-421B-B50A-1C0BCD74449C}" srcOrd="1" destOrd="0" parTransId="{B6EF64F8-363C-4EBB-8933-8C78C7A425CF}" sibTransId="{25EEDAE7-C200-4531-B908-EAE42C6570DE}"/>
    <dgm:cxn modelId="{62E88313-0EEC-492A-AC2D-078B4F0B6616}" type="presOf" srcId="{901DA8EB-C495-44EA-BB02-7FD68449B15B}" destId="{9F15BD27-C80A-4FFF-8D4F-370C377B4CDD}" srcOrd="0" destOrd="0" presId="urn:microsoft.com/office/officeart/2008/layout/VerticalCurvedList"/>
    <dgm:cxn modelId="{A737BCEC-20DA-44F4-B059-A4585D6B2C0C}" type="presOf" srcId="{26A6AD5C-344E-4CC8-9548-061435CF218D}" destId="{8D6DCE6B-7157-4831-8850-3AB40D751AF0}" srcOrd="0" destOrd="0" presId="urn:microsoft.com/office/officeart/2008/layout/VerticalCurvedList"/>
    <dgm:cxn modelId="{1C5B7BE4-660E-47D0-AD15-F0F87B28BBAF}" type="presOf" srcId="{C467E47E-4F92-4AC7-8205-1A82E8160B70}" destId="{F8E0257A-F4A4-4DF5-A94E-0214A25ECFA7}" srcOrd="0" destOrd="0" presId="urn:microsoft.com/office/officeart/2008/layout/VerticalCurvedList"/>
    <dgm:cxn modelId="{C28B8FC2-4E61-4DF8-85E8-E806EE0BD3B7}" type="presParOf" srcId="{AB97637E-F1C8-420D-B990-78836179F40E}" destId="{0BEEA976-5410-4ED1-BAEC-920708978E51}" srcOrd="0" destOrd="0" presId="urn:microsoft.com/office/officeart/2008/layout/VerticalCurvedList"/>
    <dgm:cxn modelId="{C24E37BB-26A1-4D0F-9577-2E0374C1C854}" type="presParOf" srcId="{0BEEA976-5410-4ED1-BAEC-920708978E51}" destId="{3CB9881E-F563-45DF-8C09-8C52F28A7FD1}" srcOrd="0" destOrd="0" presId="urn:microsoft.com/office/officeart/2008/layout/VerticalCurvedList"/>
    <dgm:cxn modelId="{8175012D-65B0-4FFC-8D3C-22D4A7D6C462}" type="presParOf" srcId="{3CB9881E-F563-45DF-8C09-8C52F28A7FD1}" destId="{237DCD47-22C3-46AA-91F9-3DEDC002511A}" srcOrd="0" destOrd="0" presId="urn:microsoft.com/office/officeart/2008/layout/VerticalCurvedList"/>
    <dgm:cxn modelId="{92FF9DEE-50F2-4714-93C0-9E0AFC580A64}" type="presParOf" srcId="{3CB9881E-F563-45DF-8C09-8C52F28A7FD1}" destId="{F8E0257A-F4A4-4DF5-A94E-0214A25ECFA7}" srcOrd="1" destOrd="0" presId="urn:microsoft.com/office/officeart/2008/layout/VerticalCurvedList"/>
    <dgm:cxn modelId="{5F750C60-181B-4E30-B922-393E086CBD33}" type="presParOf" srcId="{3CB9881E-F563-45DF-8C09-8C52F28A7FD1}" destId="{CC74D647-3FEC-42BC-986C-A645E89E6249}" srcOrd="2" destOrd="0" presId="urn:microsoft.com/office/officeart/2008/layout/VerticalCurvedList"/>
    <dgm:cxn modelId="{5A580B21-8C9B-4FBA-A69A-BAF9A3B6AFC7}" type="presParOf" srcId="{3CB9881E-F563-45DF-8C09-8C52F28A7FD1}" destId="{C55B339C-1F67-4464-90F1-F355FDDB76FA}" srcOrd="3" destOrd="0" presId="urn:microsoft.com/office/officeart/2008/layout/VerticalCurvedList"/>
    <dgm:cxn modelId="{C23AE511-E29E-49CE-9210-ABE1244E96A9}" type="presParOf" srcId="{0BEEA976-5410-4ED1-BAEC-920708978E51}" destId="{0677C826-0586-4243-8ED5-ABBC4B92E46D}" srcOrd="1" destOrd="0" presId="urn:microsoft.com/office/officeart/2008/layout/VerticalCurvedList"/>
    <dgm:cxn modelId="{BBEA00B0-7FAC-4304-8B81-F449A4C3BFD3}" type="presParOf" srcId="{0BEEA976-5410-4ED1-BAEC-920708978E51}" destId="{C9C0AF15-4900-4F76-9C6D-2852FA08D661}" srcOrd="2" destOrd="0" presId="urn:microsoft.com/office/officeart/2008/layout/VerticalCurvedList"/>
    <dgm:cxn modelId="{56E6A049-5F57-4985-B906-6A9282360CBB}" type="presParOf" srcId="{C9C0AF15-4900-4F76-9C6D-2852FA08D661}" destId="{247E293D-F75F-4EFD-9128-BB9A4B89B880}" srcOrd="0" destOrd="0" presId="urn:microsoft.com/office/officeart/2008/layout/VerticalCurvedList"/>
    <dgm:cxn modelId="{D401C8AB-0BD0-449C-8551-F38A940CF3D2}" type="presParOf" srcId="{0BEEA976-5410-4ED1-BAEC-920708978E51}" destId="{37A0D8AD-F823-41E7-BC0B-4CE1A322DF0F}" srcOrd="3" destOrd="0" presId="urn:microsoft.com/office/officeart/2008/layout/VerticalCurvedList"/>
    <dgm:cxn modelId="{C43AFF16-1672-4183-9F64-DCA3E6B83210}" type="presParOf" srcId="{0BEEA976-5410-4ED1-BAEC-920708978E51}" destId="{EFC4E9EC-5064-448A-943C-BBB0EDE0DD85}" srcOrd="4" destOrd="0" presId="urn:microsoft.com/office/officeart/2008/layout/VerticalCurvedList"/>
    <dgm:cxn modelId="{662140BB-E4DA-4DD6-A6CF-9AC64364FAD2}" type="presParOf" srcId="{EFC4E9EC-5064-448A-943C-BBB0EDE0DD85}" destId="{B63C9473-92FF-4E0F-AC24-E542EE8D7A98}" srcOrd="0" destOrd="0" presId="urn:microsoft.com/office/officeart/2008/layout/VerticalCurvedList"/>
    <dgm:cxn modelId="{265E293E-8B19-453C-9608-81FA8C5F4F6E}" type="presParOf" srcId="{0BEEA976-5410-4ED1-BAEC-920708978E51}" destId="{8D6DCE6B-7157-4831-8850-3AB40D751AF0}" srcOrd="5" destOrd="0" presId="urn:microsoft.com/office/officeart/2008/layout/VerticalCurvedList"/>
    <dgm:cxn modelId="{35565D3E-A5B1-42A1-948E-F97191261984}" type="presParOf" srcId="{0BEEA976-5410-4ED1-BAEC-920708978E51}" destId="{52A601BF-AA64-424A-B956-E20EB77EE641}" srcOrd="6" destOrd="0" presId="urn:microsoft.com/office/officeart/2008/layout/VerticalCurvedList"/>
    <dgm:cxn modelId="{7BD8A649-B7CA-4A19-B39D-CB2182475591}" type="presParOf" srcId="{52A601BF-AA64-424A-B956-E20EB77EE641}" destId="{9955993E-5FDB-411E-B819-77A2FC02C8E1}" srcOrd="0" destOrd="0" presId="urn:microsoft.com/office/officeart/2008/layout/VerticalCurvedList"/>
    <dgm:cxn modelId="{DE22D5FE-E2B7-4CA9-AD6F-3B25BD801CEC}" type="presParOf" srcId="{0BEEA976-5410-4ED1-BAEC-920708978E51}" destId="{9F15BD27-C80A-4FFF-8D4F-370C377B4CDD}" srcOrd="7" destOrd="0" presId="urn:microsoft.com/office/officeart/2008/layout/VerticalCurvedList"/>
    <dgm:cxn modelId="{7BE59AA7-957A-4C15-A7F9-27334AB3BC4A}" type="presParOf" srcId="{0BEEA976-5410-4ED1-BAEC-920708978E51}" destId="{AE5AD9EF-C24C-40D3-83ED-28C1F3643C99}" srcOrd="8" destOrd="0" presId="urn:microsoft.com/office/officeart/2008/layout/VerticalCurvedList"/>
    <dgm:cxn modelId="{66514E1F-BFF8-4DD3-9DC7-E4FF476A278E}" type="presParOf" srcId="{AE5AD9EF-C24C-40D3-83ED-28C1F3643C99}" destId="{D41791CD-09FA-4089-BF62-4080A11A437B}"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F697AA-6393-41CF-BE36-84A41C6EA4A4}">
      <dsp:nvSpPr>
        <dsp:cNvPr id="0" name=""/>
        <dsp:cNvSpPr/>
      </dsp:nvSpPr>
      <dsp:spPr>
        <a:xfrm>
          <a:off x="0" y="464019"/>
          <a:ext cx="6096000" cy="781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7EB3349-B429-4B2A-B88E-354AF5826F58}">
      <dsp:nvSpPr>
        <dsp:cNvPr id="0" name=""/>
        <dsp:cNvSpPr/>
      </dsp:nvSpPr>
      <dsp:spPr>
        <a:xfrm>
          <a:off x="304800" y="6459"/>
          <a:ext cx="4267200" cy="9151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1377950">
            <a:lnSpc>
              <a:spcPct val="90000"/>
            </a:lnSpc>
            <a:spcBef>
              <a:spcPct val="0"/>
            </a:spcBef>
            <a:spcAft>
              <a:spcPct val="35000"/>
            </a:spcAft>
          </a:pPr>
          <a:r>
            <a:rPr lang="fr-FR" sz="3100" kern="1200" dirty="0"/>
            <a:t>Sur/sous la terre ferme</a:t>
          </a:r>
        </a:p>
      </dsp:txBody>
      <dsp:txXfrm>
        <a:off x="349472" y="51131"/>
        <a:ext cx="4177856" cy="825776"/>
      </dsp:txXfrm>
    </dsp:sp>
    <dsp:sp modelId="{D03F2EA8-946B-4562-A68B-C8D4DC4AFEC4}">
      <dsp:nvSpPr>
        <dsp:cNvPr id="0" name=""/>
        <dsp:cNvSpPr/>
      </dsp:nvSpPr>
      <dsp:spPr>
        <a:xfrm>
          <a:off x="0" y="1870179"/>
          <a:ext cx="6096000" cy="781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BA87560-223B-431F-B274-71719FD56F8E}">
      <dsp:nvSpPr>
        <dsp:cNvPr id="0" name=""/>
        <dsp:cNvSpPr/>
      </dsp:nvSpPr>
      <dsp:spPr>
        <a:xfrm>
          <a:off x="304800" y="1412619"/>
          <a:ext cx="4267200" cy="9151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1377950">
            <a:lnSpc>
              <a:spcPct val="90000"/>
            </a:lnSpc>
            <a:spcBef>
              <a:spcPct val="0"/>
            </a:spcBef>
            <a:spcAft>
              <a:spcPct val="35000"/>
            </a:spcAft>
          </a:pPr>
          <a:r>
            <a:rPr lang="fr-FR" sz="3100" kern="1200" dirty="0"/>
            <a:t>Dans l’eau/sous l’eau</a:t>
          </a:r>
        </a:p>
      </dsp:txBody>
      <dsp:txXfrm>
        <a:off x="349472" y="1457291"/>
        <a:ext cx="4177856" cy="825776"/>
      </dsp:txXfrm>
    </dsp:sp>
    <dsp:sp modelId="{D952D0A6-FA19-4B76-87DC-4B016CB0535F}">
      <dsp:nvSpPr>
        <dsp:cNvPr id="0" name=""/>
        <dsp:cNvSpPr/>
      </dsp:nvSpPr>
      <dsp:spPr>
        <a:xfrm>
          <a:off x="0" y="3276340"/>
          <a:ext cx="6096000" cy="781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D444863-9E7E-4A89-9B83-41C86DD05AC3}">
      <dsp:nvSpPr>
        <dsp:cNvPr id="0" name=""/>
        <dsp:cNvSpPr/>
      </dsp:nvSpPr>
      <dsp:spPr>
        <a:xfrm>
          <a:off x="304800" y="2818780"/>
          <a:ext cx="4267200" cy="9151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1377950">
            <a:lnSpc>
              <a:spcPct val="90000"/>
            </a:lnSpc>
            <a:spcBef>
              <a:spcPct val="0"/>
            </a:spcBef>
            <a:spcAft>
              <a:spcPct val="35000"/>
            </a:spcAft>
          </a:pPr>
          <a:r>
            <a:rPr lang="fr-FR" sz="3100" kern="1200" dirty="0"/>
            <a:t>Dans l’espace</a:t>
          </a:r>
        </a:p>
      </dsp:txBody>
      <dsp:txXfrm>
        <a:off x="349472" y="2863452"/>
        <a:ext cx="4177856" cy="8257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E0257A-F4A4-4DF5-A94E-0214A25ECFA7}">
      <dsp:nvSpPr>
        <dsp:cNvPr id="0" name=""/>
        <dsp:cNvSpPr/>
      </dsp:nvSpPr>
      <dsp:spPr>
        <a:xfrm>
          <a:off x="-2475633" y="-382309"/>
          <a:ext cx="2955950" cy="2955950"/>
        </a:xfrm>
        <a:prstGeom prst="blockArc">
          <a:avLst>
            <a:gd name="adj1" fmla="val 18900000"/>
            <a:gd name="adj2" fmla="val 2700000"/>
            <a:gd name="adj3" fmla="val 731"/>
          </a:avLst>
        </a:pr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677C826-0586-4243-8ED5-ABBC4B92E46D}">
      <dsp:nvSpPr>
        <dsp:cNvPr id="0" name=""/>
        <dsp:cNvSpPr/>
      </dsp:nvSpPr>
      <dsp:spPr>
        <a:xfrm>
          <a:off x="252251" y="168469"/>
          <a:ext cx="5578451" cy="33711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7585" tIns="43180" rIns="43180" bIns="43180" numCol="1" spcCol="1270" anchor="ctr" anchorCtr="0">
          <a:noAutofit/>
        </a:bodyPr>
        <a:lstStyle/>
        <a:p>
          <a:pPr lvl="0" algn="l" defTabSz="755650">
            <a:lnSpc>
              <a:spcPct val="90000"/>
            </a:lnSpc>
            <a:spcBef>
              <a:spcPct val="0"/>
            </a:spcBef>
            <a:spcAft>
              <a:spcPct val="35000"/>
            </a:spcAft>
          </a:pPr>
          <a:r>
            <a:rPr lang="fr-FR" sz="1700" kern="1200"/>
            <a:t>Code de l’environnement (sanctions)</a:t>
          </a:r>
          <a:endParaRPr lang="fr-FR" sz="1700" kern="1200" dirty="0"/>
        </a:p>
      </dsp:txBody>
      <dsp:txXfrm>
        <a:off x="252251" y="168469"/>
        <a:ext cx="5578451" cy="337114"/>
      </dsp:txXfrm>
    </dsp:sp>
    <dsp:sp modelId="{247E293D-F75F-4EFD-9128-BB9A4B89B880}">
      <dsp:nvSpPr>
        <dsp:cNvPr id="0" name=""/>
        <dsp:cNvSpPr/>
      </dsp:nvSpPr>
      <dsp:spPr>
        <a:xfrm>
          <a:off x="41554" y="126330"/>
          <a:ext cx="421393" cy="421393"/>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7A0D8AD-F823-41E7-BC0B-4CE1A322DF0F}">
      <dsp:nvSpPr>
        <dsp:cNvPr id="0" name=""/>
        <dsp:cNvSpPr/>
      </dsp:nvSpPr>
      <dsp:spPr>
        <a:xfrm>
          <a:off x="445526" y="674229"/>
          <a:ext cx="5385175" cy="33711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7585" tIns="43180" rIns="43180" bIns="43180" numCol="1" spcCol="1270" anchor="ctr" anchorCtr="0">
          <a:noAutofit/>
        </a:bodyPr>
        <a:lstStyle/>
        <a:p>
          <a:pPr lvl="0" algn="l" defTabSz="755650">
            <a:lnSpc>
              <a:spcPct val="90000"/>
            </a:lnSpc>
            <a:spcBef>
              <a:spcPct val="0"/>
            </a:spcBef>
            <a:spcAft>
              <a:spcPct val="35000"/>
            </a:spcAft>
          </a:pPr>
          <a:r>
            <a:rPr lang="fr-FR" sz="1700" kern="1200"/>
            <a:t>Code des collectivités territoriales (police du Maire)</a:t>
          </a:r>
          <a:endParaRPr lang="fr-FR" sz="1700" kern="1200" dirty="0"/>
        </a:p>
      </dsp:txBody>
      <dsp:txXfrm>
        <a:off x="445526" y="674229"/>
        <a:ext cx="5385175" cy="337114"/>
      </dsp:txXfrm>
    </dsp:sp>
    <dsp:sp modelId="{B63C9473-92FF-4E0F-AC24-E542EE8D7A98}">
      <dsp:nvSpPr>
        <dsp:cNvPr id="0" name=""/>
        <dsp:cNvSpPr/>
      </dsp:nvSpPr>
      <dsp:spPr>
        <a:xfrm>
          <a:off x="234830" y="632089"/>
          <a:ext cx="421393" cy="421393"/>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D6DCE6B-7157-4831-8850-3AB40D751AF0}">
      <dsp:nvSpPr>
        <dsp:cNvPr id="0" name=""/>
        <dsp:cNvSpPr/>
      </dsp:nvSpPr>
      <dsp:spPr>
        <a:xfrm>
          <a:off x="445526" y="1179988"/>
          <a:ext cx="5385175" cy="33711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7585" tIns="43180" rIns="43180" bIns="43180" numCol="1" spcCol="1270" anchor="ctr" anchorCtr="0">
          <a:noAutofit/>
        </a:bodyPr>
        <a:lstStyle/>
        <a:p>
          <a:pPr lvl="0" algn="l" defTabSz="755650">
            <a:lnSpc>
              <a:spcPct val="90000"/>
            </a:lnSpc>
            <a:spcBef>
              <a:spcPct val="0"/>
            </a:spcBef>
            <a:spcAft>
              <a:spcPct val="35000"/>
            </a:spcAft>
          </a:pPr>
          <a:r>
            <a:rPr lang="fr-FR" sz="1700" kern="1200"/>
            <a:t>Code pénal (sanctions)</a:t>
          </a:r>
          <a:endParaRPr lang="fr-FR" sz="1700" kern="1200" dirty="0"/>
        </a:p>
      </dsp:txBody>
      <dsp:txXfrm>
        <a:off x="445526" y="1179988"/>
        <a:ext cx="5385175" cy="337114"/>
      </dsp:txXfrm>
    </dsp:sp>
    <dsp:sp modelId="{9955993E-5FDB-411E-B819-77A2FC02C8E1}">
      <dsp:nvSpPr>
        <dsp:cNvPr id="0" name=""/>
        <dsp:cNvSpPr/>
      </dsp:nvSpPr>
      <dsp:spPr>
        <a:xfrm>
          <a:off x="234830" y="1137849"/>
          <a:ext cx="421393" cy="421393"/>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F15BD27-C80A-4FFF-8D4F-370C377B4CDD}">
      <dsp:nvSpPr>
        <dsp:cNvPr id="0" name=""/>
        <dsp:cNvSpPr/>
      </dsp:nvSpPr>
      <dsp:spPr>
        <a:xfrm>
          <a:off x="252251" y="1685747"/>
          <a:ext cx="5578451" cy="33711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7585" tIns="43180" rIns="43180" bIns="43180" numCol="1" spcCol="1270" anchor="ctr" anchorCtr="0">
          <a:noAutofit/>
        </a:bodyPr>
        <a:lstStyle/>
        <a:p>
          <a:pPr lvl="0" algn="l" defTabSz="755650">
            <a:lnSpc>
              <a:spcPct val="90000"/>
            </a:lnSpc>
            <a:spcBef>
              <a:spcPct val="0"/>
            </a:spcBef>
            <a:spcAft>
              <a:spcPct val="35000"/>
            </a:spcAft>
          </a:pPr>
          <a:r>
            <a:rPr lang="fr-FR" sz="1700" kern="1200"/>
            <a:t>Code de la santé publique (RSD)</a:t>
          </a:r>
          <a:endParaRPr lang="fr-FR" sz="1700" kern="1200" dirty="0"/>
        </a:p>
      </dsp:txBody>
      <dsp:txXfrm>
        <a:off x="252251" y="1685747"/>
        <a:ext cx="5578451" cy="337114"/>
      </dsp:txXfrm>
    </dsp:sp>
    <dsp:sp modelId="{D41791CD-09FA-4089-BF62-4080A11A437B}">
      <dsp:nvSpPr>
        <dsp:cNvPr id="0" name=""/>
        <dsp:cNvSpPr/>
      </dsp:nvSpPr>
      <dsp:spPr>
        <a:xfrm>
          <a:off x="41554" y="1643608"/>
          <a:ext cx="421393" cy="421393"/>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434013396"/>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Shape 5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3" name="Shape 56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3014708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dirty="0"/>
          </a:p>
        </p:txBody>
      </p:sp>
    </p:spTree>
    <p:extLst>
      <p:ext uri="{BB962C8B-B14F-4D97-AF65-F5344CB8AC3E}">
        <p14:creationId xmlns:p14="http://schemas.microsoft.com/office/powerpoint/2010/main" val="6198443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fr-FR" dirty="0"/>
              <a:t>*</a:t>
            </a:r>
            <a:r>
              <a:rPr lang="fr-FR" sz="1100" kern="1200" dirty="0">
                <a:solidFill>
                  <a:schemeClr val="tx1"/>
                </a:solidFill>
                <a:effectLst/>
                <a:latin typeface="+mn-lt"/>
                <a:ea typeface="+mn-ea"/>
                <a:cs typeface="+mn-cs"/>
              </a:rPr>
              <a:t>C’est toutefois en recul comparativement à 2006 où 85 % des Français interrogés déclaraient les dépôts sauvages inadmissibles et plaçaient ce geste comme le 1ergeste incivique devant le vandalisme !S’habituerait-on peu à peu à ces compagnons du quotidien? (</a:t>
            </a:r>
            <a:r>
              <a:rPr lang="fr-FR" sz="1100" kern="1200" dirty="0" err="1">
                <a:solidFill>
                  <a:schemeClr val="tx1"/>
                </a:solidFill>
                <a:effectLst/>
                <a:latin typeface="+mn-lt"/>
                <a:ea typeface="+mn-ea"/>
                <a:cs typeface="+mn-cs"/>
              </a:rPr>
              <a:t>etude</a:t>
            </a:r>
            <a:r>
              <a:rPr lang="fr-FR" sz="1100" kern="1200" dirty="0">
                <a:solidFill>
                  <a:schemeClr val="tx1"/>
                </a:solidFill>
                <a:effectLst/>
                <a:latin typeface="+mn-lt"/>
                <a:ea typeface="+mn-ea"/>
                <a:cs typeface="+mn-cs"/>
              </a:rPr>
              <a:t> </a:t>
            </a:r>
            <a:r>
              <a:rPr lang="fr-FR" sz="1100" kern="1200" dirty="0" err="1">
                <a:solidFill>
                  <a:schemeClr val="tx1"/>
                </a:solidFill>
                <a:effectLst/>
                <a:latin typeface="+mn-lt"/>
                <a:ea typeface="+mn-ea"/>
                <a:cs typeface="+mn-cs"/>
              </a:rPr>
              <a:t>eco</a:t>
            </a:r>
            <a:r>
              <a:rPr lang="fr-FR" sz="1100" kern="1200" dirty="0">
                <a:solidFill>
                  <a:schemeClr val="tx1"/>
                </a:solidFill>
                <a:effectLst/>
                <a:latin typeface="+mn-lt"/>
                <a:ea typeface="+mn-ea"/>
                <a:cs typeface="+mn-cs"/>
              </a:rPr>
              <a:t>-emballage &amp; TNS Sofres 2006 </a:t>
            </a:r>
            <a:r>
              <a:rPr lang="fr-FR" sz="1100" i="1" kern="1200" dirty="0">
                <a:solidFill>
                  <a:schemeClr val="tx1"/>
                </a:solidFill>
                <a:effectLst/>
                <a:latin typeface="+mn-lt"/>
                <a:ea typeface="+mn-ea"/>
                <a:cs typeface="+mn-cs"/>
              </a:rPr>
              <a:t>halte aux dépôts sauvages</a:t>
            </a:r>
            <a:endParaRPr dirty="0"/>
          </a:p>
        </p:txBody>
      </p:sp>
    </p:spTree>
    <p:extLst>
      <p:ext uri="{BB962C8B-B14F-4D97-AF65-F5344CB8AC3E}">
        <p14:creationId xmlns:p14="http://schemas.microsoft.com/office/powerpoint/2010/main" val="12651072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fr-FR" dirty="0"/>
              <a:t>Cela va à l’encontre de la théorie de la vitre brisée de James WILSON. Mais cet encadrement institutionnel semble fonctionner.</a:t>
            </a:r>
            <a:endParaRPr dirty="0"/>
          </a:p>
        </p:txBody>
      </p:sp>
    </p:spTree>
    <p:extLst>
      <p:ext uri="{BB962C8B-B14F-4D97-AF65-F5344CB8AC3E}">
        <p14:creationId xmlns:p14="http://schemas.microsoft.com/office/powerpoint/2010/main" val="41421201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dirty="0"/>
          </a:p>
        </p:txBody>
      </p:sp>
    </p:spTree>
    <p:extLst>
      <p:ext uri="{BB962C8B-B14F-4D97-AF65-F5344CB8AC3E}">
        <p14:creationId xmlns:p14="http://schemas.microsoft.com/office/powerpoint/2010/main" val="32308757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dirty="0"/>
          </a:p>
        </p:txBody>
      </p:sp>
    </p:spTree>
    <p:extLst>
      <p:ext uri="{BB962C8B-B14F-4D97-AF65-F5344CB8AC3E}">
        <p14:creationId xmlns:p14="http://schemas.microsoft.com/office/powerpoint/2010/main" val="27922918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dirty="0"/>
          </a:p>
        </p:txBody>
      </p:sp>
    </p:spTree>
    <p:extLst>
      <p:ext uri="{BB962C8B-B14F-4D97-AF65-F5344CB8AC3E}">
        <p14:creationId xmlns:p14="http://schemas.microsoft.com/office/powerpoint/2010/main" val="3838040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dirty="0"/>
          </a:p>
        </p:txBody>
      </p:sp>
    </p:spTree>
    <p:extLst>
      <p:ext uri="{BB962C8B-B14F-4D97-AF65-F5344CB8AC3E}">
        <p14:creationId xmlns:p14="http://schemas.microsoft.com/office/powerpoint/2010/main" val="12737752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dirty="0"/>
          </a:p>
        </p:txBody>
      </p:sp>
    </p:spTree>
    <p:extLst>
      <p:ext uri="{BB962C8B-B14F-4D97-AF65-F5344CB8AC3E}">
        <p14:creationId xmlns:p14="http://schemas.microsoft.com/office/powerpoint/2010/main" val="2552229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fr-FR" dirty="0"/>
              <a:t>Campagne de l’association Gestes Propres pour sensibiliser les jeunes. Cette association est financé par des industriels notamment et par </a:t>
            </a:r>
            <a:r>
              <a:rPr lang="fr-FR" dirty="0" err="1"/>
              <a:t>Citeo</a:t>
            </a:r>
            <a:r>
              <a:rPr lang="fr-FR" dirty="0"/>
              <a:t>, et l’association des Maires de France. Ces campagnes ciblent uniquement les citoyens alors que les enquêtés dans son dossier de presse 2018 disent que l’effort pour réduire les déchets sauvages et marins doit être partagé de tous : citoyens (1), industriels (2) et collectivités (3). Gestes Propres a été chargé par le gouvernement Philippe de publier un guide pour prévenir les dépôts sauvages début 2019. Gestes propres parle de prévention de dépôts sauvages mais jamais de prévention de déchets.</a:t>
            </a:r>
            <a:endParaRPr dirty="0"/>
          </a:p>
        </p:txBody>
      </p:sp>
    </p:spTree>
    <p:extLst>
      <p:ext uri="{BB962C8B-B14F-4D97-AF65-F5344CB8AC3E}">
        <p14:creationId xmlns:p14="http://schemas.microsoft.com/office/powerpoint/2010/main" val="22619408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fr-FR" dirty="0"/>
              <a:t>L’absence de corbeilles et les panneaux explicatifs associés sont plutôt déployés dans les parcs, espaces naturels.</a:t>
            </a:r>
            <a:endParaRPr dirty="0"/>
          </a:p>
        </p:txBody>
      </p:sp>
    </p:spTree>
    <p:extLst>
      <p:ext uri="{BB962C8B-B14F-4D97-AF65-F5344CB8AC3E}">
        <p14:creationId xmlns:p14="http://schemas.microsoft.com/office/powerpoint/2010/main" val="1275387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fr-FR" dirty="0"/>
              <a:t>30 % des français</a:t>
            </a:r>
            <a:r>
              <a:rPr lang="fr-FR" baseline="0" dirty="0"/>
              <a:t> ne sont pas satisfaits du </a:t>
            </a:r>
            <a:r>
              <a:rPr lang="fr-FR" baseline="0" dirty="0" err="1"/>
              <a:t>c.ompost</a:t>
            </a:r>
            <a:r>
              <a:rPr lang="fr-FR" baseline="0" dirty="0"/>
              <a:t> produit (35 % parce qu’ils ne savent pas le faire et 37 % parce qu’ils ne savent pas comment et quand utiliser le compost). 10% logement inadapté, 5% crainte de nuisance (étude </a:t>
            </a:r>
            <a:r>
              <a:rPr lang="fr-FR" baseline="0" dirty="0" err="1"/>
              <a:t>tributerre</a:t>
            </a:r>
            <a:r>
              <a:rPr lang="fr-FR" baseline="0" dirty="0"/>
              <a:t> 2017)</a:t>
            </a:r>
          </a:p>
          <a:p>
            <a:pPr lvl="0" rtl="0">
              <a:spcBef>
                <a:spcPts val="0"/>
              </a:spcBef>
              <a:buNone/>
            </a:pPr>
            <a:r>
              <a:rPr lang="fr-FR" baseline="0" dirty="0"/>
              <a:t>50 % des français déclarent composter (étude </a:t>
            </a:r>
            <a:r>
              <a:rPr lang="fr-FR" baseline="0" dirty="0" err="1"/>
              <a:t>ademe</a:t>
            </a:r>
            <a:r>
              <a:rPr lang="fr-FR" baseline="0" dirty="0"/>
              <a:t> sur la sensibilité des </a:t>
            </a:r>
            <a:r>
              <a:rPr lang="fr-FR" baseline="0" dirty="0" err="1"/>
              <a:t>fr</a:t>
            </a:r>
            <a:r>
              <a:rPr lang="fr-FR" baseline="0" dirty="0"/>
              <a:t> à la prévention </a:t>
            </a:r>
            <a:r>
              <a:rPr lang="fr-FR" baseline="0"/>
              <a:t>des déchets).</a:t>
            </a:r>
            <a:endParaRPr dirty="0"/>
          </a:p>
        </p:txBody>
      </p:sp>
    </p:spTree>
    <p:extLst>
      <p:ext uri="{BB962C8B-B14F-4D97-AF65-F5344CB8AC3E}">
        <p14:creationId xmlns:p14="http://schemas.microsoft.com/office/powerpoint/2010/main" val="34553626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dirty="0"/>
          </a:p>
        </p:txBody>
      </p:sp>
    </p:spTree>
    <p:extLst>
      <p:ext uri="{BB962C8B-B14F-4D97-AF65-F5344CB8AC3E}">
        <p14:creationId xmlns:p14="http://schemas.microsoft.com/office/powerpoint/2010/main" val="41925040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fr-FR" dirty="0"/>
              <a:t>30 % des français</a:t>
            </a:r>
            <a:r>
              <a:rPr lang="fr-FR" baseline="0" dirty="0"/>
              <a:t> ne sont pas satisfaits du </a:t>
            </a:r>
            <a:r>
              <a:rPr lang="fr-FR" baseline="0" dirty="0" err="1"/>
              <a:t>c.ompost</a:t>
            </a:r>
            <a:r>
              <a:rPr lang="fr-FR" baseline="0" dirty="0"/>
              <a:t> produit (35 % parce qu’ils ne savent pas le faire et 37 % parce qu’ils ne savent pas comment et quand utiliser le compost). 10% logement inadapté, 5% crainte de nuisance (étude </a:t>
            </a:r>
            <a:r>
              <a:rPr lang="fr-FR" baseline="0" dirty="0" err="1"/>
              <a:t>tributerre</a:t>
            </a:r>
            <a:r>
              <a:rPr lang="fr-FR" baseline="0" dirty="0"/>
              <a:t> 2017)</a:t>
            </a:r>
          </a:p>
          <a:p>
            <a:pPr lvl="0" rtl="0">
              <a:spcBef>
                <a:spcPts val="0"/>
              </a:spcBef>
              <a:buNone/>
            </a:pPr>
            <a:r>
              <a:rPr lang="fr-FR" baseline="0" dirty="0"/>
              <a:t>50 % des français déclarent composter (étude </a:t>
            </a:r>
            <a:r>
              <a:rPr lang="fr-FR" baseline="0" dirty="0" err="1"/>
              <a:t>ademe</a:t>
            </a:r>
            <a:r>
              <a:rPr lang="fr-FR" baseline="0" dirty="0"/>
              <a:t> sur la sensibilité des </a:t>
            </a:r>
            <a:r>
              <a:rPr lang="fr-FR" baseline="0" dirty="0" err="1"/>
              <a:t>fr</a:t>
            </a:r>
            <a:r>
              <a:rPr lang="fr-FR" baseline="0" dirty="0"/>
              <a:t> à la prévention des déchets). Le compostage est l’achat sans suremballage sont les deux premiers thèmes évoqués par les français pour réduire les déchets</a:t>
            </a:r>
          </a:p>
          <a:p>
            <a:pPr lvl="0" rtl="0">
              <a:spcBef>
                <a:spcPts val="0"/>
              </a:spcBef>
              <a:buNone/>
            </a:pPr>
            <a:r>
              <a:rPr lang="fr-FR" baseline="0" dirty="0"/>
              <a:t>56 % d’habitat individuel en France. Cela voudrait dire que tous les gens en habitat individuel composte.</a:t>
            </a:r>
          </a:p>
          <a:p>
            <a:pPr lvl="0" rtl="0">
              <a:spcBef>
                <a:spcPts val="0"/>
              </a:spcBef>
              <a:buNone/>
            </a:pPr>
            <a:r>
              <a:rPr lang="fr-FR" baseline="0" dirty="0"/>
              <a:t>Autre chiffres : 22 % le taux d’équipement en composteurs.</a:t>
            </a:r>
          </a:p>
          <a:p>
            <a:pPr lvl="0" rtl="0">
              <a:spcBef>
                <a:spcPts val="0"/>
              </a:spcBef>
              <a:buNone/>
            </a:pPr>
            <a:r>
              <a:rPr lang="fr-FR" baseline="0" dirty="0"/>
              <a:t>58 % des français déclarent déjà avoir entendu parler de compostage collectif. 12 % déclarent avoir accès à un composteur collectif. Taux de participation moyen d’un site : 23 %</a:t>
            </a:r>
            <a:endParaRPr dirty="0"/>
          </a:p>
        </p:txBody>
      </p:sp>
    </p:spTree>
    <p:extLst>
      <p:ext uri="{BB962C8B-B14F-4D97-AF65-F5344CB8AC3E}">
        <p14:creationId xmlns:p14="http://schemas.microsoft.com/office/powerpoint/2010/main" val="2536016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fr-FR" dirty="0"/>
              <a:t>La motivation (en dehors des tâches routinières) se trouve dans  l’autonomie, la maîtrise et la finalité.</a:t>
            </a:r>
            <a:endParaRPr dirty="0"/>
          </a:p>
        </p:txBody>
      </p:sp>
    </p:spTree>
    <p:extLst>
      <p:ext uri="{BB962C8B-B14F-4D97-AF65-F5344CB8AC3E}">
        <p14:creationId xmlns:p14="http://schemas.microsoft.com/office/powerpoint/2010/main" val="7710894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dirty="0"/>
          </a:p>
        </p:txBody>
      </p:sp>
    </p:spTree>
    <p:extLst>
      <p:ext uri="{BB962C8B-B14F-4D97-AF65-F5344CB8AC3E}">
        <p14:creationId xmlns:p14="http://schemas.microsoft.com/office/powerpoint/2010/main" val="19397859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Shape 15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extLst>
      <p:ext uri="{BB962C8B-B14F-4D97-AF65-F5344CB8AC3E}">
        <p14:creationId xmlns:p14="http://schemas.microsoft.com/office/powerpoint/2010/main" val="42234714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Shape 5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3" name="Shape 56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extLst>
      <p:ext uri="{BB962C8B-B14F-4D97-AF65-F5344CB8AC3E}">
        <p14:creationId xmlns:p14="http://schemas.microsoft.com/office/powerpoint/2010/main" val="38265973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Shape 55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5" name="Shape 55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extLst>
      <p:ext uri="{BB962C8B-B14F-4D97-AF65-F5344CB8AC3E}">
        <p14:creationId xmlns:p14="http://schemas.microsoft.com/office/powerpoint/2010/main" val="14365691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Shape 55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5" name="Shape 55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extLst>
      <p:ext uri="{BB962C8B-B14F-4D97-AF65-F5344CB8AC3E}">
        <p14:creationId xmlns:p14="http://schemas.microsoft.com/office/powerpoint/2010/main" val="27113627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Shape 55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5" name="Shape 55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extLst>
      <p:ext uri="{BB962C8B-B14F-4D97-AF65-F5344CB8AC3E}">
        <p14:creationId xmlns:p14="http://schemas.microsoft.com/office/powerpoint/2010/main" val="35352019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Shape 5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70" name="Shape 57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7879630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Shape 15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extLst>
      <p:ext uri="{BB962C8B-B14F-4D97-AF65-F5344CB8AC3E}">
        <p14:creationId xmlns:p14="http://schemas.microsoft.com/office/powerpoint/2010/main" val="273948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r>
              <a:rPr lang="fr-FR" dirty="0"/>
              <a:t>80 % des déchets sauvages en mer proviennent de la terre ferme selon WWF.</a:t>
            </a:r>
          </a:p>
          <a:p>
            <a:r>
              <a:rPr lang="fr-FR" dirty="0"/>
              <a:t>On retrouve des plastiques </a:t>
            </a:r>
            <a:r>
              <a:rPr lang="fr-FR" dirty="0" err="1"/>
              <a:t>pa</a:t>
            </a:r>
            <a:r>
              <a:rPr lang="fr-FR" dirty="0"/>
              <a:t> r exemples dans les zones hadopélagiques.</a:t>
            </a:r>
          </a:p>
          <a:p>
            <a:r>
              <a:rPr lang="fr-FR" dirty="0"/>
              <a:t>1 à 2 % des déchets marins seraient des déchets flottant. Le reste est sous l’eau / au fond de l’eau.</a:t>
            </a:r>
          </a:p>
        </p:txBody>
      </p:sp>
    </p:spTree>
    <p:extLst>
      <p:ext uri="{BB962C8B-B14F-4D97-AF65-F5344CB8AC3E}">
        <p14:creationId xmlns:p14="http://schemas.microsoft.com/office/powerpoint/2010/main" val="33285964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dirty="0"/>
          </a:p>
        </p:txBody>
      </p:sp>
    </p:spTree>
    <p:extLst>
      <p:ext uri="{BB962C8B-B14F-4D97-AF65-F5344CB8AC3E}">
        <p14:creationId xmlns:p14="http://schemas.microsoft.com/office/powerpoint/2010/main" val="274073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dirty="0"/>
          </a:p>
        </p:txBody>
      </p:sp>
    </p:spTree>
    <p:extLst>
      <p:ext uri="{BB962C8B-B14F-4D97-AF65-F5344CB8AC3E}">
        <p14:creationId xmlns:p14="http://schemas.microsoft.com/office/powerpoint/2010/main" val="168131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dirty="0"/>
          </a:p>
        </p:txBody>
      </p:sp>
    </p:spTree>
    <p:extLst>
      <p:ext uri="{BB962C8B-B14F-4D97-AF65-F5344CB8AC3E}">
        <p14:creationId xmlns:p14="http://schemas.microsoft.com/office/powerpoint/2010/main" val="20826893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dirty="0"/>
          </a:p>
        </p:txBody>
      </p:sp>
    </p:spTree>
    <p:extLst>
      <p:ext uri="{BB962C8B-B14F-4D97-AF65-F5344CB8AC3E}">
        <p14:creationId xmlns:p14="http://schemas.microsoft.com/office/powerpoint/2010/main" val="19207931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fr-FR" dirty="0"/>
              <a:t>30 % des français</a:t>
            </a:r>
            <a:r>
              <a:rPr lang="fr-FR" baseline="0" dirty="0"/>
              <a:t> ne sont pas satisfaits du </a:t>
            </a:r>
            <a:r>
              <a:rPr lang="fr-FR" baseline="0" dirty="0" err="1"/>
              <a:t>c.ompost</a:t>
            </a:r>
            <a:r>
              <a:rPr lang="fr-FR" baseline="0" dirty="0"/>
              <a:t> produit (35 % parce qu’ils ne savent pas le faire et 37 % parce qu’ils ne savent pas comment et quand utiliser le compost). 10% logement inadapté, 5% crainte de nuisance (étude </a:t>
            </a:r>
            <a:r>
              <a:rPr lang="fr-FR" baseline="0" dirty="0" err="1"/>
              <a:t>tributerre</a:t>
            </a:r>
            <a:r>
              <a:rPr lang="fr-FR" baseline="0" dirty="0"/>
              <a:t> 2017)</a:t>
            </a:r>
          </a:p>
          <a:p>
            <a:pPr lvl="0" rtl="0">
              <a:spcBef>
                <a:spcPts val="0"/>
              </a:spcBef>
              <a:buNone/>
            </a:pPr>
            <a:r>
              <a:rPr lang="fr-FR" baseline="0" dirty="0"/>
              <a:t>50 % des français déclarent composter (étude </a:t>
            </a:r>
            <a:r>
              <a:rPr lang="fr-FR" baseline="0" dirty="0" err="1"/>
              <a:t>ademe</a:t>
            </a:r>
            <a:r>
              <a:rPr lang="fr-FR" baseline="0" dirty="0"/>
              <a:t> sur la sensibilité des </a:t>
            </a:r>
            <a:r>
              <a:rPr lang="fr-FR" baseline="0" dirty="0" err="1"/>
              <a:t>fr</a:t>
            </a:r>
            <a:r>
              <a:rPr lang="fr-FR" baseline="0" dirty="0"/>
              <a:t> à la prévention des déchets). Le compostage est l’achat sans suremballage sont les deux premiers thèmes évoqués par les français pour réduire les déchets</a:t>
            </a:r>
          </a:p>
          <a:p>
            <a:pPr lvl="0" rtl="0">
              <a:spcBef>
                <a:spcPts val="0"/>
              </a:spcBef>
              <a:buNone/>
            </a:pPr>
            <a:r>
              <a:rPr lang="fr-FR" baseline="0" dirty="0"/>
              <a:t>56 % d’habitat individuel en France. Cela voudrait dire que tous les gens en habitat individuel composte.</a:t>
            </a:r>
          </a:p>
          <a:p>
            <a:pPr lvl="0" rtl="0">
              <a:spcBef>
                <a:spcPts val="0"/>
              </a:spcBef>
              <a:buNone/>
            </a:pPr>
            <a:r>
              <a:rPr lang="fr-FR" baseline="0" dirty="0"/>
              <a:t>Autre chiffres : 22 % le taux d’équipement en composteurs.</a:t>
            </a:r>
          </a:p>
          <a:p>
            <a:pPr lvl="0" rtl="0">
              <a:spcBef>
                <a:spcPts val="0"/>
              </a:spcBef>
              <a:buNone/>
            </a:pPr>
            <a:r>
              <a:rPr lang="fr-FR" baseline="0" dirty="0"/>
              <a:t>58 % des français déclarent déjà avoir entendu parler de compostage collectif. 12 % déclarent avoir accès à un composteur collectif. Taux de participation moyen d’un site : 23 %</a:t>
            </a:r>
            <a:endParaRPr dirty="0"/>
          </a:p>
        </p:txBody>
      </p:sp>
    </p:spTree>
    <p:extLst>
      <p:ext uri="{BB962C8B-B14F-4D97-AF65-F5344CB8AC3E}">
        <p14:creationId xmlns:p14="http://schemas.microsoft.com/office/powerpoint/2010/main" val="182578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5"/>
        <p:cNvGrpSpPr/>
        <p:nvPr/>
      </p:nvGrpSpPr>
      <p:grpSpPr>
        <a:xfrm>
          <a:off x="0" y="0"/>
          <a:ext cx="0" cy="0"/>
          <a:chOff x="0" y="0"/>
          <a:chExt cx="0" cy="0"/>
        </a:xfrm>
      </p:grpSpPr>
      <p:sp>
        <p:nvSpPr>
          <p:cNvPr id="16" name="Shape 16"/>
          <p:cNvSpPr/>
          <p:nvPr/>
        </p:nvSpPr>
        <p:spPr>
          <a:xfrm flipH="1">
            <a:off x="7595937" y="460225"/>
            <a:ext cx="1081625" cy="1124950"/>
          </a:xfrm>
          <a:custGeom>
            <a:avLst/>
            <a:gdLst/>
            <a:ahLst/>
            <a:cxnLst/>
            <a:rect l="0" t="0" r="0" b="0"/>
            <a:pathLst>
              <a:path w="43265" h="44998" extrusionOk="0">
                <a:moveTo>
                  <a:pt x="0" y="44998"/>
                </a:moveTo>
                <a:lnTo>
                  <a:pt x="0" y="0"/>
                </a:lnTo>
                <a:lnTo>
                  <a:pt x="43265" y="0"/>
                </a:lnTo>
              </a:path>
            </a:pathLst>
          </a:custGeom>
          <a:noFill/>
          <a:ln w="28575" cap="flat" cmpd="sng">
            <a:solidFill>
              <a:schemeClr val="lt2"/>
            </a:solidFill>
            <a:prstDash val="solid"/>
            <a:miter/>
            <a:headEnd type="none" w="med" len="med"/>
            <a:tailEnd type="none" w="med" len="med"/>
          </a:ln>
        </p:spPr>
      </p:sp>
      <p:sp>
        <p:nvSpPr>
          <p:cNvPr id="17" name="Shape 17"/>
          <p:cNvSpPr/>
          <p:nvPr/>
        </p:nvSpPr>
        <p:spPr>
          <a:xfrm rot="10800000" flipH="1">
            <a:off x="466425" y="3558325"/>
            <a:ext cx="1081625" cy="1124950"/>
          </a:xfrm>
          <a:custGeom>
            <a:avLst/>
            <a:gdLst/>
            <a:ahLst/>
            <a:cxnLst/>
            <a:rect l="0" t="0" r="0" b="0"/>
            <a:pathLst>
              <a:path w="43265" h="44998" extrusionOk="0">
                <a:moveTo>
                  <a:pt x="0" y="44998"/>
                </a:moveTo>
                <a:lnTo>
                  <a:pt x="0" y="0"/>
                </a:lnTo>
                <a:lnTo>
                  <a:pt x="43265" y="0"/>
                </a:lnTo>
              </a:path>
            </a:pathLst>
          </a:custGeom>
          <a:noFill/>
          <a:ln w="28575" cap="flat" cmpd="sng">
            <a:solidFill>
              <a:schemeClr val="lt2"/>
            </a:solidFill>
            <a:prstDash val="solid"/>
            <a:miter/>
            <a:headEnd type="none" w="med" len="med"/>
            <a:tailEnd type="none" w="med" len="med"/>
          </a:ln>
        </p:spPr>
      </p:sp>
      <p:sp>
        <p:nvSpPr>
          <p:cNvPr id="18" name="Shape 18"/>
          <p:cNvSpPr txBox="1">
            <a:spLocks noGrp="1"/>
          </p:cNvSpPr>
          <p:nvPr>
            <p:ph type="title"/>
          </p:nvPr>
        </p:nvSpPr>
        <p:spPr>
          <a:xfrm>
            <a:off x="773700" y="1806450"/>
            <a:ext cx="7596600" cy="1530600"/>
          </a:xfrm>
          <a:prstGeom prst="rect">
            <a:avLst/>
          </a:prstGeom>
        </p:spPr>
        <p:txBody>
          <a:bodyPr lIns="91425" tIns="91425" rIns="91425" bIns="91425" anchor="ctr"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19" name="Shape 1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20"/>
        <p:cNvGrpSpPr/>
        <p:nvPr/>
      </p:nvGrpSpPr>
      <p:grpSpPr>
        <a:xfrm>
          <a:off x="0" y="0"/>
          <a:ext cx="0" cy="0"/>
          <a:chOff x="0" y="0"/>
          <a:chExt cx="0" cy="0"/>
        </a:xfrm>
      </p:grpSpPr>
      <p:sp>
        <p:nvSpPr>
          <p:cNvPr id="21" name="Shape 21"/>
          <p:cNvSpPr/>
          <p:nvPr/>
        </p:nvSpPr>
        <p:spPr>
          <a:xfrm>
            <a:off x="0" y="5045700"/>
            <a:ext cx="9144000" cy="978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22" name="Shape 22"/>
          <p:cNvSpPr txBox="1">
            <a:spLocks noGrp="1"/>
          </p:cNvSpPr>
          <p:nvPr>
            <p:ph type="title"/>
          </p:nvPr>
        </p:nvSpPr>
        <p:spPr>
          <a:xfrm>
            <a:off x="311700" y="315925"/>
            <a:ext cx="8520600" cy="831300"/>
          </a:xfrm>
          <a:prstGeom prst="rect">
            <a:avLst/>
          </a:prstGeom>
        </p:spPr>
        <p:txBody>
          <a:bodyPr lIns="91425" tIns="91425" rIns="91425" bIns="91425" anchor="b"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3" name="Shape 23"/>
          <p:cNvSpPr txBox="1">
            <a:spLocks noGrp="1"/>
          </p:cNvSpPr>
          <p:nvPr>
            <p:ph type="body" idx="1"/>
          </p:nvPr>
        </p:nvSpPr>
        <p:spPr>
          <a:xfrm>
            <a:off x="311700" y="1225225"/>
            <a:ext cx="8520600" cy="33540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4" name="Shape 2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311700" y="315925"/>
            <a:ext cx="8520600" cy="831300"/>
          </a:xfrm>
          <a:prstGeom prst="rect">
            <a:avLst/>
          </a:prstGeom>
        </p:spPr>
        <p:txBody>
          <a:bodyPr lIns="91425" tIns="91425" rIns="91425" bIns="91425" anchor="b"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32" name="Shape 32"/>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311700" y="555600"/>
            <a:ext cx="2808000" cy="755700"/>
          </a:xfrm>
          <a:prstGeom prst="rect">
            <a:avLst/>
          </a:prstGeom>
        </p:spPr>
        <p:txBody>
          <a:bodyPr lIns="91425" tIns="91425" rIns="91425" bIns="91425" anchor="b" anchorCtr="0"/>
          <a:lstStyle>
            <a:lvl1pPr lvl="0">
              <a:spcBef>
                <a:spcPts val="0"/>
              </a:spcBef>
              <a:buSzPct val="100000"/>
              <a:defRPr sz="3000"/>
            </a:lvl1pPr>
            <a:lvl2pPr lvl="1">
              <a:spcBef>
                <a:spcPts val="0"/>
              </a:spcBef>
              <a:buSzPct val="100000"/>
              <a:defRPr sz="3000"/>
            </a:lvl2pPr>
            <a:lvl3pPr lvl="2">
              <a:spcBef>
                <a:spcPts val="0"/>
              </a:spcBef>
              <a:buSzPct val="100000"/>
              <a:defRPr sz="3000"/>
            </a:lvl3pPr>
            <a:lvl4pPr lvl="3">
              <a:spcBef>
                <a:spcPts val="0"/>
              </a:spcBef>
              <a:buSzPct val="100000"/>
              <a:defRPr sz="3000"/>
            </a:lvl4pPr>
            <a:lvl5pPr lvl="4">
              <a:spcBef>
                <a:spcPts val="0"/>
              </a:spcBef>
              <a:buSzPct val="100000"/>
              <a:defRPr sz="3000"/>
            </a:lvl5pPr>
            <a:lvl6pPr lvl="5">
              <a:spcBef>
                <a:spcPts val="0"/>
              </a:spcBef>
              <a:buSzPct val="100000"/>
              <a:defRPr sz="3000"/>
            </a:lvl6pPr>
            <a:lvl7pPr lvl="6">
              <a:spcBef>
                <a:spcPts val="0"/>
              </a:spcBef>
              <a:buSzPct val="100000"/>
              <a:defRPr sz="3000"/>
            </a:lvl7pPr>
            <a:lvl8pPr lvl="7">
              <a:spcBef>
                <a:spcPts val="0"/>
              </a:spcBef>
              <a:buSzPct val="100000"/>
              <a:defRPr sz="3000"/>
            </a:lvl8pPr>
            <a:lvl9pPr lvl="8">
              <a:spcBef>
                <a:spcPts val="0"/>
              </a:spcBef>
              <a:buSzPct val="100000"/>
              <a:defRPr sz="3000"/>
            </a:lvl9pPr>
          </a:lstStyle>
          <a:p>
            <a:endParaRPr/>
          </a:p>
        </p:txBody>
      </p:sp>
      <p:sp>
        <p:nvSpPr>
          <p:cNvPr id="35" name="Shape 35"/>
          <p:cNvSpPr txBox="1">
            <a:spLocks noGrp="1"/>
          </p:cNvSpPr>
          <p:nvPr>
            <p:ph type="body" idx="1"/>
          </p:nvPr>
        </p:nvSpPr>
        <p:spPr>
          <a:xfrm>
            <a:off x="311700" y="1399399"/>
            <a:ext cx="2808000" cy="27849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6" name="Shape 36"/>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Main point">
    <p:spTree>
      <p:nvGrpSpPr>
        <p:cNvPr id="1" name="Shape 37"/>
        <p:cNvGrpSpPr/>
        <p:nvPr/>
      </p:nvGrpSpPr>
      <p:grpSpPr>
        <a:xfrm>
          <a:off x="0" y="0"/>
          <a:ext cx="0" cy="0"/>
          <a:chOff x="0" y="0"/>
          <a:chExt cx="0" cy="0"/>
        </a:xfrm>
      </p:grpSpPr>
      <p:sp>
        <p:nvSpPr>
          <p:cNvPr id="38" name="Shape 38"/>
          <p:cNvSpPr/>
          <p:nvPr/>
        </p:nvSpPr>
        <p:spPr>
          <a:xfrm>
            <a:off x="0" y="5045700"/>
            <a:ext cx="9144000" cy="978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39" name="Shape 39"/>
          <p:cNvSpPr txBox="1">
            <a:spLocks noGrp="1"/>
          </p:cNvSpPr>
          <p:nvPr>
            <p:ph type="title"/>
          </p:nvPr>
        </p:nvSpPr>
        <p:spPr>
          <a:xfrm>
            <a:off x="490250" y="450150"/>
            <a:ext cx="5878800" cy="40908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40" name="Shape 40"/>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41"/>
        <p:cNvGrpSpPr/>
        <p:nvPr/>
      </p:nvGrpSpPr>
      <p:grpSpPr>
        <a:xfrm>
          <a:off x="0" y="0"/>
          <a:ext cx="0" cy="0"/>
          <a:chOff x="0" y="0"/>
          <a:chExt cx="0" cy="0"/>
        </a:xfrm>
      </p:grpSpPr>
      <p:sp>
        <p:nvSpPr>
          <p:cNvPr id="42" name="Shape 42"/>
          <p:cNvSpPr/>
          <p:nvPr/>
        </p:nvSpPr>
        <p:spPr>
          <a:xfrm>
            <a:off x="4572000" y="-25"/>
            <a:ext cx="4572000" cy="51435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cxnSp>
        <p:nvCxnSpPr>
          <p:cNvPr id="43" name="Shape 43"/>
          <p:cNvCxnSpPr/>
          <p:nvPr/>
        </p:nvCxnSpPr>
        <p:spPr>
          <a:xfrm>
            <a:off x="5029675" y="4495500"/>
            <a:ext cx="468300" cy="0"/>
          </a:xfrm>
          <a:prstGeom prst="straightConnector1">
            <a:avLst/>
          </a:prstGeom>
          <a:noFill/>
          <a:ln w="19050" cap="flat" cmpd="sng">
            <a:solidFill>
              <a:schemeClr val="lt1"/>
            </a:solidFill>
            <a:prstDash val="solid"/>
            <a:round/>
            <a:headEnd type="none" w="med" len="med"/>
            <a:tailEnd type="none" w="med" len="med"/>
          </a:ln>
        </p:spPr>
      </p:cxnSp>
      <p:sp>
        <p:nvSpPr>
          <p:cNvPr id="44" name="Shape 44"/>
          <p:cNvSpPr txBox="1">
            <a:spLocks noGrp="1"/>
          </p:cNvSpPr>
          <p:nvPr>
            <p:ph type="title"/>
          </p:nvPr>
        </p:nvSpPr>
        <p:spPr>
          <a:xfrm>
            <a:off x="265500" y="929275"/>
            <a:ext cx="4045200" cy="1786200"/>
          </a:xfrm>
          <a:prstGeom prst="rect">
            <a:avLst/>
          </a:prstGeom>
        </p:spPr>
        <p:txBody>
          <a:bodyPr lIns="91425" tIns="91425" rIns="91425" bIns="91425" anchor="b" anchorCtr="0"/>
          <a:lstStyle>
            <a:lvl1pPr lvl="0" algn="ctr">
              <a:spcBef>
                <a:spcPts val="0"/>
              </a:spcBef>
              <a:buClr>
                <a:schemeClr val="lt2"/>
              </a:buClr>
              <a:defRPr>
                <a:solidFill>
                  <a:schemeClr val="lt2"/>
                </a:solidFill>
              </a:defRPr>
            </a:lvl1pPr>
            <a:lvl2pPr lvl="1" algn="ctr">
              <a:spcBef>
                <a:spcPts val="0"/>
              </a:spcBef>
              <a:buClr>
                <a:schemeClr val="lt2"/>
              </a:buClr>
              <a:defRPr>
                <a:solidFill>
                  <a:schemeClr val="lt2"/>
                </a:solidFill>
              </a:defRPr>
            </a:lvl2pPr>
            <a:lvl3pPr lvl="2" algn="ctr">
              <a:spcBef>
                <a:spcPts val="0"/>
              </a:spcBef>
              <a:buClr>
                <a:schemeClr val="lt2"/>
              </a:buClr>
              <a:defRPr>
                <a:solidFill>
                  <a:schemeClr val="lt2"/>
                </a:solidFill>
              </a:defRPr>
            </a:lvl3pPr>
            <a:lvl4pPr lvl="3" algn="ctr">
              <a:spcBef>
                <a:spcPts val="0"/>
              </a:spcBef>
              <a:buClr>
                <a:schemeClr val="lt2"/>
              </a:buClr>
              <a:defRPr>
                <a:solidFill>
                  <a:schemeClr val="lt2"/>
                </a:solidFill>
              </a:defRPr>
            </a:lvl4pPr>
            <a:lvl5pPr lvl="4" algn="ctr">
              <a:spcBef>
                <a:spcPts val="0"/>
              </a:spcBef>
              <a:buClr>
                <a:schemeClr val="lt2"/>
              </a:buClr>
              <a:defRPr>
                <a:solidFill>
                  <a:schemeClr val="lt2"/>
                </a:solidFill>
              </a:defRPr>
            </a:lvl5pPr>
            <a:lvl6pPr lvl="5" algn="ctr">
              <a:spcBef>
                <a:spcPts val="0"/>
              </a:spcBef>
              <a:buClr>
                <a:schemeClr val="lt2"/>
              </a:buClr>
              <a:defRPr>
                <a:solidFill>
                  <a:schemeClr val="lt2"/>
                </a:solidFill>
              </a:defRPr>
            </a:lvl6pPr>
            <a:lvl7pPr lvl="6" algn="ctr">
              <a:spcBef>
                <a:spcPts val="0"/>
              </a:spcBef>
              <a:buClr>
                <a:schemeClr val="lt2"/>
              </a:buClr>
              <a:defRPr>
                <a:solidFill>
                  <a:schemeClr val="lt2"/>
                </a:solidFill>
              </a:defRPr>
            </a:lvl7pPr>
            <a:lvl8pPr lvl="7" algn="ctr">
              <a:spcBef>
                <a:spcPts val="0"/>
              </a:spcBef>
              <a:buClr>
                <a:schemeClr val="lt2"/>
              </a:buClr>
              <a:defRPr>
                <a:solidFill>
                  <a:schemeClr val="lt2"/>
                </a:solidFill>
              </a:defRPr>
            </a:lvl8pPr>
            <a:lvl9pPr lvl="8" algn="ctr">
              <a:spcBef>
                <a:spcPts val="0"/>
              </a:spcBef>
              <a:buClr>
                <a:schemeClr val="lt2"/>
              </a:buClr>
              <a:defRPr>
                <a:solidFill>
                  <a:schemeClr val="lt2"/>
                </a:solidFill>
              </a:defRPr>
            </a:lvl9pPr>
          </a:lstStyle>
          <a:p>
            <a:endParaRPr/>
          </a:p>
        </p:txBody>
      </p:sp>
      <p:sp>
        <p:nvSpPr>
          <p:cNvPr id="45" name="Shape 45"/>
          <p:cNvSpPr txBox="1">
            <a:spLocks noGrp="1"/>
          </p:cNvSpPr>
          <p:nvPr>
            <p:ph type="subTitle" idx="1"/>
          </p:nvPr>
        </p:nvSpPr>
        <p:spPr>
          <a:xfrm>
            <a:off x="265500" y="2769000"/>
            <a:ext cx="4045200" cy="1574100"/>
          </a:xfrm>
          <a:prstGeom prst="rect">
            <a:avLst/>
          </a:prstGeom>
        </p:spPr>
        <p:txBody>
          <a:bodyPr lIns="91425" tIns="91425" rIns="91425" bIns="91425" anchor="t" anchorCtr="0"/>
          <a:lstStyle>
            <a:lvl1pPr lvl="0" algn="ctr">
              <a:lnSpc>
                <a:spcPct val="100000"/>
              </a:lnSpc>
              <a:spcBef>
                <a:spcPts val="0"/>
              </a:spcBef>
              <a:spcAft>
                <a:spcPts val="0"/>
              </a:spcAft>
              <a:buSzPct val="100000"/>
              <a:buFont typeface="Economica"/>
              <a:buNone/>
              <a:defRPr sz="2400">
                <a:latin typeface="Economica"/>
                <a:ea typeface="Economica"/>
                <a:cs typeface="Economica"/>
                <a:sym typeface="Economica"/>
              </a:defRPr>
            </a:lvl1pPr>
            <a:lvl2pPr lvl="1" algn="ctr">
              <a:lnSpc>
                <a:spcPct val="100000"/>
              </a:lnSpc>
              <a:spcBef>
                <a:spcPts val="0"/>
              </a:spcBef>
              <a:spcAft>
                <a:spcPts val="0"/>
              </a:spcAft>
              <a:buSzPct val="100000"/>
              <a:buFont typeface="Economica"/>
              <a:buNone/>
              <a:defRPr sz="2400">
                <a:latin typeface="Economica"/>
                <a:ea typeface="Economica"/>
                <a:cs typeface="Economica"/>
                <a:sym typeface="Economica"/>
              </a:defRPr>
            </a:lvl2pPr>
            <a:lvl3pPr lvl="2" algn="ctr">
              <a:lnSpc>
                <a:spcPct val="100000"/>
              </a:lnSpc>
              <a:spcBef>
                <a:spcPts val="0"/>
              </a:spcBef>
              <a:spcAft>
                <a:spcPts val="0"/>
              </a:spcAft>
              <a:buSzPct val="100000"/>
              <a:buFont typeface="Economica"/>
              <a:buNone/>
              <a:defRPr sz="2400">
                <a:latin typeface="Economica"/>
                <a:ea typeface="Economica"/>
                <a:cs typeface="Economica"/>
                <a:sym typeface="Economica"/>
              </a:defRPr>
            </a:lvl3pPr>
            <a:lvl4pPr lvl="3" algn="ctr">
              <a:lnSpc>
                <a:spcPct val="100000"/>
              </a:lnSpc>
              <a:spcBef>
                <a:spcPts val="0"/>
              </a:spcBef>
              <a:spcAft>
                <a:spcPts val="0"/>
              </a:spcAft>
              <a:buSzPct val="100000"/>
              <a:buFont typeface="Economica"/>
              <a:buNone/>
              <a:defRPr sz="2400">
                <a:latin typeface="Economica"/>
                <a:ea typeface="Economica"/>
                <a:cs typeface="Economica"/>
                <a:sym typeface="Economica"/>
              </a:defRPr>
            </a:lvl4pPr>
            <a:lvl5pPr lvl="4" algn="ctr">
              <a:lnSpc>
                <a:spcPct val="100000"/>
              </a:lnSpc>
              <a:spcBef>
                <a:spcPts val="0"/>
              </a:spcBef>
              <a:spcAft>
                <a:spcPts val="0"/>
              </a:spcAft>
              <a:buSzPct val="100000"/>
              <a:buFont typeface="Economica"/>
              <a:buNone/>
              <a:defRPr sz="2400">
                <a:latin typeface="Economica"/>
                <a:ea typeface="Economica"/>
                <a:cs typeface="Economica"/>
                <a:sym typeface="Economica"/>
              </a:defRPr>
            </a:lvl5pPr>
            <a:lvl6pPr lvl="5" algn="ctr">
              <a:lnSpc>
                <a:spcPct val="100000"/>
              </a:lnSpc>
              <a:spcBef>
                <a:spcPts val="0"/>
              </a:spcBef>
              <a:spcAft>
                <a:spcPts val="0"/>
              </a:spcAft>
              <a:buSzPct val="100000"/>
              <a:buFont typeface="Economica"/>
              <a:buNone/>
              <a:defRPr sz="2400">
                <a:latin typeface="Economica"/>
                <a:ea typeface="Economica"/>
                <a:cs typeface="Economica"/>
                <a:sym typeface="Economica"/>
              </a:defRPr>
            </a:lvl6pPr>
            <a:lvl7pPr lvl="6" algn="ctr">
              <a:lnSpc>
                <a:spcPct val="100000"/>
              </a:lnSpc>
              <a:spcBef>
                <a:spcPts val="0"/>
              </a:spcBef>
              <a:spcAft>
                <a:spcPts val="0"/>
              </a:spcAft>
              <a:buSzPct val="100000"/>
              <a:buFont typeface="Economica"/>
              <a:buNone/>
              <a:defRPr sz="2400">
                <a:latin typeface="Economica"/>
                <a:ea typeface="Economica"/>
                <a:cs typeface="Economica"/>
                <a:sym typeface="Economica"/>
              </a:defRPr>
            </a:lvl7pPr>
            <a:lvl8pPr lvl="7" algn="ctr">
              <a:lnSpc>
                <a:spcPct val="100000"/>
              </a:lnSpc>
              <a:spcBef>
                <a:spcPts val="0"/>
              </a:spcBef>
              <a:spcAft>
                <a:spcPts val="0"/>
              </a:spcAft>
              <a:buSzPct val="100000"/>
              <a:buFont typeface="Economica"/>
              <a:buNone/>
              <a:defRPr sz="2400">
                <a:latin typeface="Economica"/>
                <a:ea typeface="Economica"/>
                <a:cs typeface="Economica"/>
                <a:sym typeface="Economica"/>
              </a:defRPr>
            </a:lvl8pPr>
            <a:lvl9pPr lvl="8" algn="ctr">
              <a:lnSpc>
                <a:spcPct val="100000"/>
              </a:lnSpc>
              <a:spcBef>
                <a:spcPts val="0"/>
              </a:spcBef>
              <a:spcAft>
                <a:spcPts val="0"/>
              </a:spcAft>
              <a:buSzPct val="100000"/>
              <a:buFont typeface="Economica"/>
              <a:buNone/>
              <a:defRPr sz="2400">
                <a:latin typeface="Economica"/>
                <a:ea typeface="Economica"/>
                <a:cs typeface="Economica"/>
                <a:sym typeface="Economica"/>
              </a:defRPr>
            </a:lvl9pPr>
          </a:lstStyle>
          <a:p>
            <a:endParaRPr/>
          </a:p>
        </p:txBody>
      </p:sp>
      <p:sp>
        <p:nvSpPr>
          <p:cNvPr id="46" name="Shape 46"/>
          <p:cNvSpPr txBox="1">
            <a:spLocks noGrp="1"/>
          </p:cNvSpPr>
          <p:nvPr>
            <p:ph type="body" idx="2"/>
          </p:nvPr>
        </p:nvSpPr>
        <p:spPr>
          <a:xfrm>
            <a:off x="4939500" y="724200"/>
            <a:ext cx="3837000" cy="3695100"/>
          </a:xfrm>
          <a:prstGeom prst="rect">
            <a:avLst/>
          </a:prstGeom>
        </p:spPr>
        <p:txBody>
          <a:bodyPr lIns="91425" tIns="91425" rIns="91425" bIns="91425" anchor="ctr" anchorCtr="0"/>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a:endParaRPr/>
          </a:p>
        </p:txBody>
      </p:sp>
      <p:sp>
        <p:nvSpPr>
          <p:cNvPr id="47" name="Shape 4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solidFill>
                  <a:schemeClr val="lt1"/>
                </a:solidFill>
              </a:rPr>
              <a:t>‹N°›</a:t>
            </a:fld>
            <a:endParaRPr lang="en-GB">
              <a:solidFill>
                <a:schemeClr val="lt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Caption">
    <p:spTree>
      <p:nvGrpSpPr>
        <p:cNvPr id="1" name="Shape 48"/>
        <p:cNvGrpSpPr/>
        <p:nvPr/>
      </p:nvGrpSpPr>
      <p:grpSpPr>
        <a:xfrm>
          <a:off x="0" y="0"/>
          <a:ext cx="0" cy="0"/>
          <a:chOff x="0" y="0"/>
          <a:chExt cx="0" cy="0"/>
        </a:xfrm>
      </p:grpSpPr>
      <p:sp>
        <p:nvSpPr>
          <p:cNvPr id="49" name="Shape 49"/>
          <p:cNvSpPr txBox="1">
            <a:spLocks noGrp="1"/>
          </p:cNvSpPr>
          <p:nvPr>
            <p:ph type="body" idx="1"/>
          </p:nvPr>
        </p:nvSpPr>
        <p:spPr>
          <a:xfrm>
            <a:off x="319500" y="4218925"/>
            <a:ext cx="5998800" cy="598800"/>
          </a:xfrm>
          <a:prstGeom prst="rect">
            <a:avLst/>
          </a:prstGeom>
        </p:spPr>
        <p:txBody>
          <a:bodyPr lIns="91425" tIns="91425" rIns="91425" bIns="91425" anchor="ctr" anchorCtr="0"/>
          <a:lstStyle>
            <a:lvl1pPr lvl="0">
              <a:lnSpc>
                <a:spcPct val="100000"/>
              </a:lnSpc>
              <a:spcBef>
                <a:spcPts val="0"/>
              </a:spcBef>
              <a:spcAft>
                <a:spcPts val="0"/>
              </a:spcAft>
              <a:buSzPct val="100000"/>
              <a:buFont typeface="Economica"/>
              <a:buNone/>
              <a:defRPr sz="2400">
                <a:latin typeface="Economica"/>
                <a:ea typeface="Economica"/>
                <a:cs typeface="Economica"/>
                <a:sym typeface="Economica"/>
              </a:defRPr>
            </a:lvl1pPr>
          </a:lstStyle>
          <a:p>
            <a:endParaRPr/>
          </a:p>
        </p:txBody>
      </p:sp>
      <p:sp>
        <p:nvSpPr>
          <p:cNvPr id="50" name="Shape 50"/>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Big number">
    <p:spTree>
      <p:nvGrpSpPr>
        <p:cNvPr id="1" name="Shape 51"/>
        <p:cNvGrpSpPr/>
        <p:nvPr/>
      </p:nvGrpSpPr>
      <p:grpSpPr>
        <a:xfrm>
          <a:off x="0" y="0"/>
          <a:ext cx="0" cy="0"/>
          <a:chOff x="0" y="0"/>
          <a:chExt cx="0" cy="0"/>
        </a:xfrm>
      </p:grpSpPr>
      <p:sp>
        <p:nvSpPr>
          <p:cNvPr id="52" name="Shape 52"/>
          <p:cNvSpPr/>
          <p:nvPr/>
        </p:nvSpPr>
        <p:spPr>
          <a:xfrm>
            <a:off x="0" y="5045700"/>
            <a:ext cx="9144000" cy="978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53" name="Shape 53"/>
          <p:cNvSpPr txBox="1">
            <a:spLocks noGrp="1"/>
          </p:cNvSpPr>
          <p:nvPr>
            <p:ph type="title"/>
          </p:nvPr>
        </p:nvSpPr>
        <p:spPr>
          <a:xfrm>
            <a:off x="311700" y="957125"/>
            <a:ext cx="8520600" cy="2128800"/>
          </a:xfrm>
          <a:prstGeom prst="rect">
            <a:avLst/>
          </a:prstGeom>
        </p:spPr>
        <p:txBody>
          <a:bodyPr lIns="91425" tIns="91425" rIns="91425" bIns="91425" anchor="ctr" anchorCtr="0"/>
          <a:lstStyle>
            <a:lvl1pPr lvl="0" algn="ctr">
              <a:spcBef>
                <a:spcPts val="0"/>
              </a:spcBef>
              <a:buClr>
                <a:schemeClr val="lt2"/>
              </a:buClr>
              <a:buSzPct val="100000"/>
              <a:defRPr sz="16000">
                <a:solidFill>
                  <a:schemeClr val="lt2"/>
                </a:solidFill>
              </a:defRPr>
            </a:lvl1pPr>
            <a:lvl2pPr lvl="1" algn="ctr">
              <a:spcBef>
                <a:spcPts val="0"/>
              </a:spcBef>
              <a:buClr>
                <a:schemeClr val="lt2"/>
              </a:buClr>
              <a:buSzPct val="100000"/>
              <a:defRPr sz="16000">
                <a:solidFill>
                  <a:schemeClr val="lt2"/>
                </a:solidFill>
              </a:defRPr>
            </a:lvl2pPr>
            <a:lvl3pPr lvl="2" algn="ctr">
              <a:spcBef>
                <a:spcPts val="0"/>
              </a:spcBef>
              <a:buClr>
                <a:schemeClr val="lt2"/>
              </a:buClr>
              <a:buSzPct val="100000"/>
              <a:defRPr sz="16000">
                <a:solidFill>
                  <a:schemeClr val="lt2"/>
                </a:solidFill>
              </a:defRPr>
            </a:lvl3pPr>
            <a:lvl4pPr lvl="3" algn="ctr">
              <a:spcBef>
                <a:spcPts val="0"/>
              </a:spcBef>
              <a:buClr>
                <a:schemeClr val="lt2"/>
              </a:buClr>
              <a:buSzPct val="100000"/>
              <a:defRPr sz="16000">
                <a:solidFill>
                  <a:schemeClr val="lt2"/>
                </a:solidFill>
              </a:defRPr>
            </a:lvl4pPr>
            <a:lvl5pPr lvl="4" algn="ctr">
              <a:spcBef>
                <a:spcPts val="0"/>
              </a:spcBef>
              <a:buClr>
                <a:schemeClr val="lt2"/>
              </a:buClr>
              <a:buSzPct val="100000"/>
              <a:defRPr sz="16000">
                <a:solidFill>
                  <a:schemeClr val="lt2"/>
                </a:solidFill>
              </a:defRPr>
            </a:lvl5pPr>
            <a:lvl6pPr lvl="5" algn="ctr">
              <a:spcBef>
                <a:spcPts val="0"/>
              </a:spcBef>
              <a:buClr>
                <a:schemeClr val="lt2"/>
              </a:buClr>
              <a:buSzPct val="100000"/>
              <a:defRPr sz="16000">
                <a:solidFill>
                  <a:schemeClr val="lt2"/>
                </a:solidFill>
              </a:defRPr>
            </a:lvl6pPr>
            <a:lvl7pPr lvl="6" algn="ctr">
              <a:spcBef>
                <a:spcPts val="0"/>
              </a:spcBef>
              <a:buClr>
                <a:schemeClr val="lt2"/>
              </a:buClr>
              <a:buSzPct val="100000"/>
              <a:defRPr sz="16000">
                <a:solidFill>
                  <a:schemeClr val="lt2"/>
                </a:solidFill>
              </a:defRPr>
            </a:lvl7pPr>
            <a:lvl8pPr lvl="7" algn="ctr">
              <a:spcBef>
                <a:spcPts val="0"/>
              </a:spcBef>
              <a:buClr>
                <a:schemeClr val="lt2"/>
              </a:buClr>
              <a:buSzPct val="100000"/>
              <a:defRPr sz="16000">
                <a:solidFill>
                  <a:schemeClr val="lt2"/>
                </a:solidFill>
              </a:defRPr>
            </a:lvl8pPr>
            <a:lvl9pPr lvl="8" algn="ctr">
              <a:spcBef>
                <a:spcPts val="0"/>
              </a:spcBef>
              <a:buClr>
                <a:schemeClr val="lt2"/>
              </a:buClr>
              <a:buSzPct val="100000"/>
              <a:defRPr sz="16000">
                <a:solidFill>
                  <a:schemeClr val="lt2"/>
                </a:solidFill>
              </a:defRPr>
            </a:lvl9pPr>
          </a:lstStyle>
          <a:p>
            <a:endParaRPr/>
          </a:p>
        </p:txBody>
      </p:sp>
      <p:sp>
        <p:nvSpPr>
          <p:cNvPr id="54" name="Shape 54"/>
          <p:cNvSpPr txBox="1">
            <a:spLocks noGrp="1"/>
          </p:cNvSpPr>
          <p:nvPr>
            <p:ph type="body" idx="1"/>
          </p:nvPr>
        </p:nvSpPr>
        <p:spPr>
          <a:xfrm>
            <a:off x="311700" y="3162000"/>
            <a:ext cx="8520600" cy="10716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55" name="Shape 5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ustom layout 1">
    <p:bg>
      <p:bgPr>
        <a:solidFill>
          <a:srgbClr val="FFFFFF"/>
        </a:solidFill>
        <a:effectLst/>
      </p:bgPr>
    </p:bg>
    <p:spTree>
      <p:nvGrpSpPr>
        <p:cNvPr id="1" name="Shape 58"/>
        <p:cNvGrpSpPr/>
        <p:nvPr/>
      </p:nvGrpSpPr>
      <p:grpSpPr>
        <a:xfrm>
          <a:off x="0" y="0"/>
          <a:ext cx="0" cy="0"/>
          <a:chOff x="0" y="0"/>
          <a:chExt cx="0" cy="0"/>
        </a:xfrm>
      </p:grpSpPr>
      <p:sp>
        <p:nvSpPr>
          <p:cNvPr id="59" name="Shape 59"/>
          <p:cNvSpPr/>
          <p:nvPr/>
        </p:nvSpPr>
        <p:spPr>
          <a:xfrm>
            <a:off x="0" y="0"/>
            <a:ext cx="9144000" cy="5143500"/>
          </a:xfrm>
          <a:prstGeom prst="rect">
            <a:avLst/>
          </a:prstGeom>
          <a:solidFill>
            <a:schemeClr val="lt1"/>
          </a:solidFill>
          <a:ln>
            <a:noFill/>
          </a:ln>
        </p:spPr>
        <p:txBody>
          <a:bodyPr lIns="91425" tIns="91425" rIns="91425" bIns="91425" anchor="ctr" anchorCtr="0">
            <a:noAutofit/>
          </a:bodyPr>
          <a:lstStyle/>
          <a:p>
            <a:pPr lvl="0">
              <a:spcBef>
                <a:spcPts val="0"/>
              </a:spcBef>
              <a:buNone/>
            </a:pPr>
            <a:endParaRPr/>
          </a:p>
        </p:txBody>
      </p:sp>
      <p:sp>
        <p:nvSpPr>
          <p:cNvPr id="60" name="Shape 60"/>
          <p:cNvSpPr txBox="1">
            <a:spLocks noGrp="1"/>
          </p:cNvSpPr>
          <p:nvPr>
            <p:ph type="ctrTitle"/>
          </p:nvPr>
        </p:nvSpPr>
        <p:spPr>
          <a:xfrm>
            <a:off x="390450" y="361375"/>
            <a:ext cx="8363100" cy="1001700"/>
          </a:xfrm>
          <a:prstGeom prst="rect">
            <a:avLst/>
          </a:prstGeom>
          <a:noFill/>
        </p:spPr>
        <p:txBody>
          <a:bodyPr lIns="91425" tIns="91425" rIns="91425" bIns="91425" anchor="t" anchorCtr="0"/>
          <a:lstStyle>
            <a:lvl1pPr lvl="0" algn="l">
              <a:lnSpc>
                <a:spcPct val="100000"/>
              </a:lnSpc>
              <a:spcBef>
                <a:spcPts val="0"/>
              </a:spcBef>
              <a:spcAft>
                <a:spcPts val="0"/>
              </a:spcAft>
              <a:buClr>
                <a:schemeClr val="dk1"/>
              </a:buClr>
              <a:buSzPct val="100000"/>
              <a:buNone/>
              <a:defRPr sz="3000">
                <a:solidFill>
                  <a:schemeClr val="dk1"/>
                </a:solidFill>
              </a:defRPr>
            </a:lvl1pPr>
            <a:lvl2pPr lvl="1" algn="l">
              <a:lnSpc>
                <a:spcPct val="100000"/>
              </a:lnSpc>
              <a:spcBef>
                <a:spcPts val="0"/>
              </a:spcBef>
              <a:spcAft>
                <a:spcPts val="0"/>
              </a:spcAft>
              <a:buClr>
                <a:schemeClr val="dk1"/>
              </a:buClr>
              <a:buSzPct val="100000"/>
              <a:buNone/>
              <a:defRPr sz="3000">
                <a:solidFill>
                  <a:schemeClr val="dk1"/>
                </a:solidFill>
              </a:defRPr>
            </a:lvl2pPr>
            <a:lvl3pPr lvl="2" algn="l">
              <a:lnSpc>
                <a:spcPct val="100000"/>
              </a:lnSpc>
              <a:spcBef>
                <a:spcPts val="0"/>
              </a:spcBef>
              <a:spcAft>
                <a:spcPts val="0"/>
              </a:spcAft>
              <a:buClr>
                <a:schemeClr val="dk1"/>
              </a:buClr>
              <a:buSzPct val="100000"/>
              <a:buNone/>
              <a:defRPr sz="3000">
                <a:solidFill>
                  <a:schemeClr val="dk1"/>
                </a:solidFill>
              </a:defRPr>
            </a:lvl3pPr>
            <a:lvl4pPr lvl="3" algn="l">
              <a:lnSpc>
                <a:spcPct val="100000"/>
              </a:lnSpc>
              <a:spcBef>
                <a:spcPts val="0"/>
              </a:spcBef>
              <a:spcAft>
                <a:spcPts val="0"/>
              </a:spcAft>
              <a:buClr>
                <a:schemeClr val="dk1"/>
              </a:buClr>
              <a:buSzPct val="100000"/>
              <a:buNone/>
              <a:defRPr sz="3000">
                <a:solidFill>
                  <a:schemeClr val="dk1"/>
                </a:solidFill>
              </a:defRPr>
            </a:lvl4pPr>
            <a:lvl5pPr lvl="4" algn="l">
              <a:lnSpc>
                <a:spcPct val="100000"/>
              </a:lnSpc>
              <a:spcBef>
                <a:spcPts val="0"/>
              </a:spcBef>
              <a:spcAft>
                <a:spcPts val="0"/>
              </a:spcAft>
              <a:buClr>
                <a:schemeClr val="dk1"/>
              </a:buClr>
              <a:buSzPct val="100000"/>
              <a:buNone/>
              <a:defRPr sz="3000">
                <a:solidFill>
                  <a:schemeClr val="dk1"/>
                </a:solidFill>
              </a:defRPr>
            </a:lvl5pPr>
            <a:lvl6pPr lvl="5" algn="l">
              <a:lnSpc>
                <a:spcPct val="100000"/>
              </a:lnSpc>
              <a:spcBef>
                <a:spcPts val="0"/>
              </a:spcBef>
              <a:spcAft>
                <a:spcPts val="0"/>
              </a:spcAft>
              <a:buClr>
                <a:schemeClr val="dk1"/>
              </a:buClr>
              <a:buSzPct val="100000"/>
              <a:buNone/>
              <a:defRPr sz="3000">
                <a:solidFill>
                  <a:schemeClr val="dk1"/>
                </a:solidFill>
              </a:defRPr>
            </a:lvl6pPr>
            <a:lvl7pPr lvl="6" algn="l">
              <a:lnSpc>
                <a:spcPct val="100000"/>
              </a:lnSpc>
              <a:spcBef>
                <a:spcPts val="0"/>
              </a:spcBef>
              <a:spcAft>
                <a:spcPts val="0"/>
              </a:spcAft>
              <a:buClr>
                <a:schemeClr val="dk1"/>
              </a:buClr>
              <a:buSzPct val="100000"/>
              <a:buNone/>
              <a:defRPr sz="3000">
                <a:solidFill>
                  <a:schemeClr val="dk1"/>
                </a:solidFill>
              </a:defRPr>
            </a:lvl7pPr>
            <a:lvl8pPr lvl="7" algn="l">
              <a:lnSpc>
                <a:spcPct val="100000"/>
              </a:lnSpc>
              <a:spcBef>
                <a:spcPts val="0"/>
              </a:spcBef>
              <a:spcAft>
                <a:spcPts val="0"/>
              </a:spcAft>
              <a:buClr>
                <a:schemeClr val="dk1"/>
              </a:buClr>
              <a:buSzPct val="100000"/>
              <a:buNone/>
              <a:defRPr sz="3000">
                <a:solidFill>
                  <a:schemeClr val="dk1"/>
                </a:solidFill>
              </a:defRPr>
            </a:lvl8pPr>
            <a:lvl9pPr lvl="8" algn="l">
              <a:lnSpc>
                <a:spcPct val="100000"/>
              </a:lnSpc>
              <a:spcBef>
                <a:spcPts val="0"/>
              </a:spcBef>
              <a:spcAft>
                <a:spcPts val="0"/>
              </a:spcAft>
              <a:buClr>
                <a:schemeClr val="dk1"/>
              </a:buClr>
              <a:buSzPct val="100000"/>
              <a:buNone/>
              <a:defRPr sz="3000">
                <a:solidFill>
                  <a:schemeClr val="dk1"/>
                </a:solidFill>
              </a:defRPr>
            </a:lvl9pPr>
          </a:lstStyle>
          <a:p>
            <a:endParaRPr/>
          </a:p>
        </p:txBody>
      </p:sp>
      <p:sp>
        <p:nvSpPr>
          <p:cNvPr id="61" name="Shape 61"/>
          <p:cNvSpPr txBox="1">
            <a:spLocks noGrp="1"/>
          </p:cNvSpPr>
          <p:nvPr>
            <p:ph type="sldNum" idx="12"/>
          </p:nvPr>
        </p:nvSpPr>
        <p:spPr>
          <a:xfrm>
            <a:off x="8472457" y="4663216"/>
            <a:ext cx="548700" cy="393600"/>
          </a:xfrm>
          <a:prstGeom prst="rect">
            <a:avLst/>
          </a:prstGeom>
          <a:noFill/>
        </p:spPr>
        <p:txBody>
          <a:bodyPr lIns="91425" tIns="91425" rIns="91425" bIns="91425" anchor="ctr" anchorCtr="0">
            <a:noAutofit/>
          </a:bodyPr>
          <a:lstStyle/>
          <a:p>
            <a:pPr lvl="0" algn="r">
              <a:lnSpc>
                <a:spcPct val="100000"/>
              </a:lnSpc>
              <a:spcBef>
                <a:spcPts val="0"/>
              </a:spcBef>
              <a:spcAft>
                <a:spcPts val="0"/>
              </a:spcAft>
              <a:buNone/>
            </a:pPr>
            <a:fld id="{00000000-1234-1234-1234-123412341234}" type="slidenum">
              <a:rPr lang="en-GB" sz="1000">
                <a:solidFill>
                  <a:schemeClr val="dk2"/>
                </a:solidFill>
              </a:rPr>
              <a:t>‹N°›</a:t>
            </a:fld>
            <a:endParaRPr lang="en-GB" sz="1000">
              <a:solidFill>
                <a:schemeClr val="dk2"/>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15925"/>
            <a:ext cx="8520600" cy="831300"/>
          </a:xfrm>
          <a:prstGeom prst="rect">
            <a:avLst/>
          </a:prstGeom>
          <a:noFill/>
          <a:ln>
            <a:noFill/>
          </a:ln>
        </p:spPr>
        <p:txBody>
          <a:bodyPr lIns="91425" tIns="91425" rIns="91425" bIns="91425" anchor="b" anchorCtr="0"/>
          <a:lstStyle>
            <a:lvl1pPr lvl="0">
              <a:spcBef>
                <a:spcPts val="0"/>
              </a:spcBef>
              <a:buClr>
                <a:schemeClr val="dk1"/>
              </a:buClr>
              <a:buSzPct val="100000"/>
              <a:buFont typeface="Economica"/>
              <a:buNone/>
              <a:defRPr sz="4200">
                <a:solidFill>
                  <a:schemeClr val="dk1"/>
                </a:solidFill>
                <a:latin typeface="Economica"/>
                <a:ea typeface="Economica"/>
                <a:cs typeface="Economica"/>
                <a:sym typeface="Economica"/>
              </a:defRPr>
            </a:lvl1pPr>
            <a:lvl2pPr lvl="1">
              <a:spcBef>
                <a:spcPts val="0"/>
              </a:spcBef>
              <a:buClr>
                <a:schemeClr val="dk1"/>
              </a:buClr>
              <a:buSzPct val="100000"/>
              <a:buFont typeface="Economica"/>
              <a:buNone/>
              <a:defRPr sz="4200">
                <a:solidFill>
                  <a:schemeClr val="dk1"/>
                </a:solidFill>
                <a:latin typeface="Economica"/>
                <a:ea typeface="Economica"/>
                <a:cs typeface="Economica"/>
                <a:sym typeface="Economica"/>
              </a:defRPr>
            </a:lvl2pPr>
            <a:lvl3pPr lvl="2">
              <a:spcBef>
                <a:spcPts val="0"/>
              </a:spcBef>
              <a:buClr>
                <a:schemeClr val="dk1"/>
              </a:buClr>
              <a:buSzPct val="100000"/>
              <a:buFont typeface="Economica"/>
              <a:buNone/>
              <a:defRPr sz="4200">
                <a:solidFill>
                  <a:schemeClr val="dk1"/>
                </a:solidFill>
                <a:latin typeface="Economica"/>
                <a:ea typeface="Economica"/>
                <a:cs typeface="Economica"/>
                <a:sym typeface="Economica"/>
              </a:defRPr>
            </a:lvl3pPr>
            <a:lvl4pPr lvl="3">
              <a:spcBef>
                <a:spcPts val="0"/>
              </a:spcBef>
              <a:buClr>
                <a:schemeClr val="dk1"/>
              </a:buClr>
              <a:buSzPct val="100000"/>
              <a:buFont typeface="Economica"/>
              <a:buNone/>
              <a:defRPr sz="4200">
                <a:solidFill>
                  <a:schemeClr val="dk1"/>
                </a:solidFill>
                <a:latin typeface="Economica"/>
                <a:ea typeface="Economica"/>
                <a:cs typeface="Economica"/>
                <a:sym typeface="Economica"/>
              </a:defRPr>
            </a:lvl4pPr>
            <a:lvl5pPr lvl="4">
              <a:spcBef>
                <a:spcPts val="0"/>
              </a:spcBef>
              <a:buClr>
                <a:schemeClr val="dk1"/>
              </a:buClr>
              <a:buSzPct val="100000"/>
              <a:buFont typeface="Economica"/>
              <a:buNone/>
              <a:defRPr sz="4200">
                <a:solidFill>
                  <a:schemeClr val="dk1"/>
                </a:solidFill>
                <a:latin typeface="Economica"/>
                <a:ea typeface="Economica"/>
                <a:cs typeface="Economica"/>
                <a:sym typeface="Economica"/>
              </a:defRPr>
            </a:lvl5pPr>
            <a:lvl6pPr lvl="5">
              <a:spcBef>
                <a:spcPts val="0"/>
              </a:spcBef>
              <a:buClr>
                <a:schemeClr val="dk1"/>
              </a:buClr>
              <a:buSzPct val="100000"/>
              <a:buFont typeface="Economica"/>
              <a:buNone/>
              <a:defRPr sz="4200">
                <a:solidFill>
                  <a:schemeClr val="dk1"/>
                </a:solidFill>
                <a:latin typeface="Economica"/>
                <a:ea typeface="Economica"/>
                <a:cs typeface="Economica"/>
                <a:sym typeface="Economica"/>
              </a:defRPr>
            </a:lvl6pPr>
            <a:lvl7pPr lvl="6">
              <a:spcBef>
                <a:spcPts val="0"/>
              </a:spcBef>
              <a:buClr>
                <a:schemeClr val="dk1"/>
              </a:buClr>
              <a:buSzPct val="100000"/>
              <a:buFont typeface="Economica"/>
              <a:buNone/>
              <a:defRPr sz="4200">
                <a:solidFill>
                  <a:schemeClr val="dk1"/>
                </a:solidFill>
                <a:latin typeface="Economica"/>
                <a:ea typeface="Economica"/>
                <a:cs typeface="Economica"/>
                <a:sym typeface="Economica"/>
              </a:defRPr>
            </a:lvl7pPr>
            <a:lvl8pPr lvl="7">
              <a:spcBef>
                <a:spcPts val="0"/>
              </a:spcBef>
              <a:buClr>
                <a:schemeClr val="dk1"/>
              </a:buClr>
              <a:buSzPct val="100000"/>
              <a:buFont typeface="Economica"/>
              <a:buNone/>
              <a:defRPr sz="4200">
                <a:solidFill>
                  <a:schemeClr val="dk1"/>
                </a:solidFill>
                <a:latin typeface="Economica"/>
                <a:ea typeface="Economica"/>
                <a:cs typeface="Economica"/>
                <a:sym typeface="Economica"/>
              </a:defRPr>
            </a:lvl8pPr>
            <a:lvl9pPr lvl="8">
              <a:spcBef>
                <a:spcPts val="0"/>
              </a:spcBef>
              <a:buClr>
                <a:schemeClr val="dk1"/>
              </a:buClr>
              <a:buSzPct val="100000"/>
              <a:buFont typeface="Economica"/>
              <a:buNone/>
              <a:defRPr sz="4200">
                <a:solidFill>
                  <a:schemeClr val="dk1"/>
                </a:solidFill>
                <a:latin typeface="Economica"/>
                <a:ea typeface="Economica"/>
                <a:cs typeface="Economica"/>
                <a:sym typeface="Economica"/>
              </a:defRPr>
            </a:lvl9pPr>
          </a:lstStyle>
          <a:p>
            <a:endParaRPr/>
          </a:p>
        </p:txBody>
      </p:sp>
      <p:sp>
        <p:nvSpPr>
          <p:cNvPr id="7" name="Shape 7"/>
          <p:cNvSpPr txBox="1">
            <a:spLocks noGrp="1"/>
          </p:cNvSpPr>
          <p:nvPr>
            <p:ph type="body" idx="1"/>
          </p:nvPr>
        </p:nvSpPr>
        <p:spPr>
          <a:xfrm>
            <a:off x="311700" y="1225225"/>
            <a:ext cx="8520600" cy="33540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1"/>
              </a:buClr>
              <a:buSzPct val="100000"/>
              <a:buFont typeface="Open Sans"/>
              <a:defRPr sz="1800">
                <a:solidFill>
                  <a:schemeClr val="dk1"/>
                </a:solidFill>
                <a:latin typeface="Open Sans"/>
                <a:ea typeface="Open Sans"/>
                <a:cs typeface="Open Sans"/>
                <a:sym typeface="Open Sans"/>
              </a:defRPr>
            </a:lvl1pPr>
            <a:lvl2pPr lvl="1">
              <a:lnSpc>
                <a:spcPct val="115000"/>
              </a:lnSpc>
              <a:spcBef>
                <a:spcPts val="0"/>
              </a:spcBef>
              <a:spcAft>
                <a:spcPts val="1600"/>
              </a:spcAft>
              <a:buClr>
                <a:schemeClr val="dk1"/>
              </a:buClr>
              <a:buFont typeface="Open Sans"/>
              <a:defRPr>
                <a:solidFill>
                  <a:schemeClr val="dk1"/>
                </a:solidFill>
                <a:latin typeface="Open Sans"/>
                <a:ea typeface="Open Sans"/>
                <a:cs typeface="Open Sans"/>
                <a:sym typeface="Open Sans"/>
              </a:defRPr>
            </a:lvl2pPr>
            <a:lvl3pPr lvl="2">
              <a:lnSpc>
                <a:spcPct val="115000"/>
              </a:lnSpc>
              <a:spcBef>
                <a:spcPts val="0"/>
              </a:spcBef>
              <a:spcAft>
                <a:spcPts val="1600"/>
              </a:spcAft>
              <a:buClr>
                <a:schemeClr val="dk1"/>
              </a:buClr>
              <a:buFont typeface="Open Sans"/>
              <a:defRPr>
                <a:solidFill>
                  <a:schemeClr val="dk1"/>
                </a:solidFill>
                <a:latin typeface="Open Sans"/>
                <a:ea typeface="Open Sans"/>
                <a:cs typeface="Open Sans"/>
                <a:sym typeface="Open Sans"/>
              </a:defRPr>
            </a:lvl3pPr>
            <a:lvl4pPr lvl="3">
              <a:lnSpc>
                <a:spcPct val="115000"/>
              </a:lnSpc>
              <a:spcBef>
                <a:spcPts val="0"/>
              </a:spcBef>
              <a:spcAft>
                <a:spcPts val="1600"/>
              </a:spcAft>
              <a:buClr>
                <a:schemeClr val="dk1"/>
              </a:buClr>
              <a:buFont typeface="Open Sans"/>
              <a:defRPr>
                <a:solidFill>
                  <a:schemeClr val="dk1"/>
                </a:solidFill>
                <a:latin typeface="Open Sans"/>
                <a:ea typeface="Open Sans"/>
                <a:cs typeface="Open Sans"/>
                <a:sym typeface="Open Sans"/>
              </a:defRPr>
            </a:lvl4pPr>
            <a:lvl5pPr lvl="4">
              <a:lnSpc>
                <a:spcPct val="115000"/>
              </a:lnSpc>
              <a:spcBef>
                <a:spcPts val="0"/>
              </a:spcBef>
              <a:spcAft>
                <a:spcPts val="1600"/>
              </a:spcAft>
              <a:buClr>
                <a:schemeClr val="dk1"/>
              </a:buClr>
              <a:buFont typeface="Open Sans"/>
              <a:defRPr>
                <a:solidFill>
                  <a:schemeClr val="dk1"/>
                </a:solidFill>
                <a:latin typeface="Open Sans"/>
                <a:ea typeface="Open Sans"/>
                <a:cs typeface="Open Sans"/>
                <a:sym typeface="Open Sans"/>
              </a:defRPr>
            </a:lvl5pPr>
            <a:lvl6pPr lvl="5">
              <a:lnSpc>
                <a:spcPct val="115000"/>
              </a:lnSpc>
              <a:spcBef>
                <a:spcPts val="0"/>
              </a:spcBef>
              <a:spcAft>
                <a:spcPts val="1600"/>
              </a:spcAft>
              <a:buClr>
                <a:schemeClr val="dk1"/>
              </a:buClr>
              <a:buFont typeface="Open Sans"/>
              <a:defRPr>
                <a:solidFill>
                  <a:schemeClr val="dk1"/>
                </a:solidFill>
                <a:latin typeface="Open Sans"/>
                <a:ea typeface="Open Sans"/>
                <a:cs typeface="Open Sans"/>
                <a:sym typeface="Open Sans"/>
              </a:defRPr>
            </a:lvl6pPr>
            <a:lvl7pPr lvl="6">
              <a:lnSpc>
                <a:spcPct val="115000"/>
              </a:lnSpc>
              <a:spcBef>
                <a:spcPts val="0"/>
              </a:spcBef>
              <a:spcAft>
                <a:spcPts val="1600"/>
              </a:spcAft>
              <a:buClr>
                <a:schemeClr val="dk1"/>
              </a:buClr>
              <a:buFont typeface="Open Sans"/>
              <a:defRPr>
                <a:solidFill>
                  <a:schemeClr val="dk1"/>
                </a:solidFill>
                <a:latin typeface="Open Sans"/>
                <a:ea typeface="Open Sans"/>
                <a:cs typeface="Open Sans"/>
                <a:sym typeface="Open Sans"/>
              </a:defRPr>
            </a:lvl7pPr>
            <a:lvl8pPr lvl="7">
              <a:lnSpc>
                <a:spcPct val="115000"/>
              </a:lnSpc>
              <a:spcBef>
                <a:spcPts val="0"/>
              </a:spcBef>
              <a:spcAft>
                <a:spcPts val="1600"/>
              </a:spcAft>
              <a:buClr>
                <a:schemeClr val="dk1"/>
              </a:buClr>
              <a:buFont typeface="Open Sans"/>
              <a:defRPr>
                <a:solidFill>
                  <a:schemeClr val="dk1"/>
                </a:solidFill>
                <a:latin typeface="Open Sans"/>
                <a:ea typeface="Open Sans"/>
                <a:cs typeface="Open Sans"/>
                <a:sym typeface="Open Sans"/>
              </a:defRPr>
            </a:lvl8pPr>
            <a:lvl9pPr lvl="8">
              <a:lnSpc>
                <a:spcPct val="115000"/>
              </a:lnSpc>
              <a:spcBef>
                <a:spcPts val="0"/>
              </a:spcBef>
              <a:spcAft>
                <a:spcPts val="1600"/>
              </a:spcAft>
              <a:buClr>
                <a:schemeClr val="dk1"/>
              </a:buClr>
              <a:buFont typeface="Open Sans"/>
              <a:defRPr>
                <a:solidFill>
                  <a:schemeClr val="dk1"/>
                </a:solidFill>
                <a:latin typeface="Open Sans"/>
                <a:ea typeface="Open Sans"/>
                <a:cs typeface="Open Sans"/>
                <a:sym typeface="Open Sans"/>
              </a:defRPr>
            </a:lvl9pPr>
          </a:lstStyle>
          <a:p>
            <a:endParaRPr/>
          </a:p>
        </p:txBody>
      </p:sp>
      <p:sp>
        <p:nvSpPr>
          <p:cNvPr id="8" name="Shape 8"/>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GB" sz="1000">
                <a:solidFill>
                  <a:schemeClr val="dk1"/>
                </a:solidFill>
                <a:latin typeface="Economica"/>
                <a:ea typeface="Economica"/>
                <a:cs typeface="Economica"/>
                <a:sym typeface="Economica"/>
              </a:rPr>
              <a:t>‹N°›</a:t>
            </a:fld>
            <a:endParaRPr lang="en-GB" sz="1000">
              <a:solidFill>
                <a:schemeClr val="dk1"/>
              </a:solidFill>
              <a:latin typeface="Economica"/>
              <a:ea typeface="Economica"/>
              <a:cs typeface="Economica"/>
              <a:sym typeface="Economica"/>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hyperlink" Target="http://www.avpu.fr/label2017.html" TargetMode="Externa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9.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9.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hyperlink" Target="https://www.zerodechettouraine.org/actualite/fiches-pedagogiques-zero-dechet"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hyperlink" Target="mailto:contact@zerodechettouraine.org"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bit.ly/2Zqge9w"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hyperlink" Target="https://www.zerowastefrance.org/wp-content/uploads/2019/05/dossier-corbeilles-de-proprete.pdf" TargetMode="External"/><Relationship Id="rId4" Type="http://schemas.openxmlformats.org/officeDocument/2006/relationships/hyperlink" Target="https://bit.ly/2XUn9XH"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www.zerodechettouraine.org/" TargetMode="External"/><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pic>
        <p:nvPicPr>
          <p:cNvPr id="10" name="Imag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39123" y="3836232"/>
            <a:ext cx="2137762" cy="1157520"/>
          </a:xfrm>
          <a:prstGeom prst="rect">
            <a:avLst/>
          </a:prstGeom>
        </p:spPr>
      </p:pic>
      <p:pic>
        <p:nvPicPr>
          <p:cNvPr id="11" name="Image 10"/>
          <p:cNvPicPr>
            <a:picLocks noChangeAspect="1"/>
          </p:cNvPicPr>
          <p:nvPr/>
        </p:nvPicPr>
        <p:blipFill rotWithShape="1">
          <a:blip r:embed="rId4"/>
          <a:srcRect l="19288" t="15700" r="20075" b="43700"/>
          <a:stretch/>
        </p:blipFill>
        <p:spPr>
          <a:xfrm>
            <a:off x="1597325" y="339502"/>
            <a:ext cx="5927003" cy="2232248"/>
          </a:xfrm>
          <a:prstGeom prst="rect">
            <a:avLst/>
          </a:prstGeom>
        </p:spPr>
      </p:pic>
      <p:sp>
        <p:nvSpPr>
          <p:cNvPr id="12" name="ZoneTexte 11"/>
          <p:cNvSpPr txBox="1"/>
          <p:nvPr/>
        </p:nvSpPr>
        <p:spPr>
          <a:xfrm>
            <a:off x="7164288" y="4153382"/>
            <a:ext cx="1807544" cy="523220"/>
          </a:xfrm>
          <a:prstGeom prst="rect">
            <a:avLst/>
          </a:prstGeom>
          <a:noFill/>
        </p:spPr>
        <p:txBody>
          <a:bodyPr wrap="square" rtlCol="0">
            <a:spAutoFit/>
          </a:bodyPr>
          <a:lstStyle/>
          <a:p>
            <a:pPr algn="ctr"/>
            <a:r>
              <a:rPr lang="fr-FR" dirty="0">
                <a:latin typeface="Economica" panose="020B0604020202020204" charset="0"/>
              </a:rPr>
              <a:t>MESLARD-HAYOT Hugo</a:t>
            </a:r>
          </a:p>
          <a:p>
            <a:pPr algn="ctr"/>
            <a:r>
              <a:rPr lang="fr-FR" dirty="0">
                <a:latin typeface="Economica" panose="020B0604020202020204" charset="0"/>
              </a:rPr>
              <a:t>MOREAU Sébastien</a:t>
            </a:r>
          </a:p>
        </p:txBody>
      </p:sp>
      <p:sp>
        <p:nvSpPr>
          <p:cNvPr id="13" name="Shape 70"/>
          <p:cNvSpPr txBox="1">
            <a:spLocks/>
          </p:cNvSpPr>
          <p:nvPr/>
        </p:nvSpPr>
        <p:spPr>
          <a:xfrm>
            <a:off x="3779912" y="2700352"/>
            <a:ext cx="1656184" cy="662213"/>
          </a:xfrm>
          <a:prstGeom prst="rect">
            <a:avLst/>
          </a:prstGeom>
          <a:noFill/>
          <a:ln>
            <a:noFill/>
          </a:ln>
        </p:spPr>
        <p:txBody>
          <a:bodyPr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ct val="100000"/>
              <a:buFont typeface="Economica"/>
              <a:buNone/>
              <a:defRPr sz="4200" b="0" i="0" u="none" strike="noStrike" cap="none">
                <a:solidFill>
                  <a:schemeClr val="dk1"/>
                </a:solidFill>
                <a:latin typeface="Economica"/>
                <a:ea typeface="Economica"/>
                <a:cs typeface="Economica"/>
                <a:sym typeface="Economica"/>
              </a:defRPr>
            </a:lvl1pPr>
            <a:lvl2pPr lvl="1">
              <a:spcBef>
                <a:spcPts val="0"/>
              </a:spcBef>
              <a:buClr>
                <a:schemeClr val="dk1"/>
              </a:buClr>
              <a:buSzPct val="100000"/>
              <a:buFont typeface="Economica"/>
              <a:buNone/>
              <a:defRPr sz="4200">
                <a:solidFill>
                  <a:schemeClr val="dk1"/>
                </a:solidFill>
                <a:latin typeface="Economica"/>
                <a:ea typeface="Economica"/>
                <a:cs typeface="Economica"/>
                <a:sym typeface="Economica"/>
              </a:defRPr>
            </a:lvl2pPr>
            <a:lvl3pPr lvl="2">
              <a:spcBef>
                <a:spcPts val="0"/>
              </a:spcBef>
              <a:buClr>
                <a:schemeClr val="dk1"/>
              </a:buClr>
              <a:buSzPct val="100000"/>
              <a:buFont typeface="Economica"/>
              <a:buNone/>
              <a:defRPr sz="4200">
                <a:solidFill>
                  <a:schemeClr val="dk1"/>
                </a:solidFill>
                <a:latin typeface="Economica"/>
                <a:ea typeface="Economica"/>
                <a:cs typeface="Economica"/>
                <a:sym typeface="Economica"/>
              </a:defRPr>
            </a:lvl3pPr>
            <a:lvl4pPr lvl="3">
              <a:spcBef>
                <a:spcPts val="0"/>
              </a:spcBef>
              <a:buClr>
                <a:schemeClr val="dk1"/>
              </a:buClr>
              <a:buSzPct val="100000"/>
              <a:buFont typeface="Economica"/>
              <a:buNone/>
              <a:defRPr sz="4200">
                <a:solidFill>
                  <a:schemeClr val="dk1"/>
                </a:solidFill>
                <a:latin typeface="Economica"/>
                <a:ea typeface="Economica"/>
                <a:cs typeface="Economica"/>
                <a:sym typeface="Economica"/>
              </a:defRPr>
            </a:lvl4pPr>
            <a:lvl5pPr lvl="4">
              <a:spcBef>
                <a:spcPts val="0"/>
              </a:spcBef>
              <a:buClr>
                <a:schemeClr val="dk1"/>
              </a:buClr>
              <a:buSzPct val="100000"/>
              <a:buFont typeface="Economica"/>
              <a:buNone/>
              <a:defRPr sz="4200">
                <a:solidFill>
                  <a:schemeClr val="dk1"/>
                </a:solidFill>
                <a:latin typeface="Economica"/>
                <a:ea typeface="Economica"/>
                <a:cs typeface="Economica"/>
                <a:sym typeface="Economica"/>
              </a:defRPr>
            </a:lvl5pPr>
            <a:lvl6pPr lvl="5">
              <a:spcBef>
                <a:spcPts val="0"/>
              </a:spcBef>
              <a:buClr>
                <a:schemeClr val="dk1"/>
              </a:buClr>
              <a:buSzPct val="100000"/>
              <a:buFont typeface="Economica"/>
              <a:buNone/>
              <a:defRPr sz="4200">
                <a:solidFill>
                  <a:schemeClr val="dk1"/>
                </a:solidFill>
                <a:latin typeface="Economica"/>
                <a:ea typeface="Economica"/>
                <a:cs typeface="Economica"/>
                <a:sym typeface="Economica"/>
              </a:defRPr>
            </a:lvl6pPr>
            <a:lvl7pPr lvl="6">
              <a:spcBef>
                <a:spcPts val="0"/>
              </a:spcBef>
              <a:buClr>
                <a:schemeClr val="dk1"/>
              </a:buClr>
              <a:buSzPct val="100000"/>
              <a:buFont typeface="Economica"/>
              <a:buNone/>
              <a:defRPr sz="4200">
                <a:solidFill>
                  <a:schemeClr val="dk1"/>
                </a:solidFill>
                <a:latin typeface="Economica"/>
                <a:ea typeface="Economica"/>
                <a:cs typeface="Economica"/>
                <a:sym typeface="Economica"/>
              </a:defRPr>
            </a:lvl7pPr>
            <a:lvl8pPr lvl="7">
              <a:spcBef>
                <a:spcPts val="0"/>
              </a:spcBef>
              <a:buClr>
                <a:schemeClr val="dk1"/>
              </a:buClr>
              <a:buSzPct val="100000"/>
              <a:buFont typeface="Economica"/>
              <a:buNone/>
              <a:defRPr sz="4200">
                <a:solidFill>
                  <a:schemeClr val="dk1"/>
                </a:solidFill>
                <a:latin typeface="Economica"/>
                <a:ea typeface="Economica"/>
                <a:cs typeface="Economica"/>
                <a:sym typeface="Economica"/>
              </a:defRPr>
            </a:lvl8pPr>
            <a:lvl9pPr lvl="8">
              <a:spcBef>
                <a:spcPts val="0"/>
              </a:spcBef>
              <a:buClr>
                <a:schemeClr val="dk1"/>
              </a:buClr>
              <a:buSzPct val="100000"/>
              <a:buFont typeface="Economica"/>
              <a:buNone/>
              <a:defRPr sz="4200">
                <a:solidFill>
                  <a:schemeClr val="dk1"/>
                </a:solidFill>
                <a:latin typeface="Economica"/>
                <a:ea typeface="Economica"/>
                <a:cs typeface="Economica"/>
                <a:sym typeface="Economica"/>
              </a:defRPr>
            </a:lvl9pPr>
          </a:lstStyle>
          <a:p>
            <a:pPr algn="ctr"/>
            <a:r>
              <a:rPr lang="en-GB" sz="3600" dirty="0" smtClean="0"/>
              <a:t>Module 1</a:t>
            </a:r>
            <a:endParaRPr lang="en-GB" sz="5000" b="1" dirty="0"/>
          </a:p>
        </p:txBody>
      </p:sp>
    </p:spTree>
    <p:extLst>
      <p:ext uri="{BB962C8B-B14F-4D97-AF65-F5344CB8AC3E}">
        <p14:creationId xmlns:p14="http://schemas.microsoft.com/office/powerpoint/2010/main" val="3044523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4C4A470F-9AF4-4367-8638-AC3278DAC38C}"/>
              </a:ext>
            </a:extLst>
          </p:cNvPr>
          <p:cNvPicPr>
            <a:picLocks noChangeAspect="1"/>
          </p:cNvPicPr>
          <p:nvPr/>
        </p:nvPicPr>
        <p:blipFill>
          <a:blip r:embed="rId2"/>
          <a:stretch>
            <a:fillRect/>
          </a:stretch>
        </p:blipFill>
        <p:spPr>
          <a:xfrm>
            <a:off x="2051720" y="529791"/>
            <a:ext cx="5407161" cy="4083918"/>
          </a:xfrm>
          <a:prstGeom prst="rect">
            <a:avLst/>
          </a:prstGeom>
        </p:spPr>
      </p:pic>
      <p:sp>
        <p:nvSpPr>
          <p:cNvPr id="4" name="ZoneTexte 3">
            <a:extLst>
              <a:ext uri="{FF2B5EF4-FFF2-40B4-BE49-F238E27FC236}">
                <a16:creationId xmlns:a16="http://schemas.microsoft.com/office/drawing/2014/main" id="{40B8BDA2-EF2B-45D7-B7AF-AFB0BD0CFBB3}"/>
              </a:ext>
            </a:extLst>
          </p:cNvPr>
          <p:cNvSpPr txBox="1"/>
          <p:nvPr/>
        </p:nvSpPr>
        <p:spPr>
          <a:xfrm>
            <a:off x="1259632" y="4802673"/>
            <a:ext cx="7484741" cy="307777"/>
          </a:xfrm>
          <a:prstGeom prst="rect">
            <a:avLst/>
          </a:prstGeom>
          <a:noFill/>
        </p:spPr>
        <p:txBody>
          <a:bodyPr wrap="none" rtlCol="0">
            <a:spAutoFit/>
          </a:bodyPr>
          <a:lstStyle/>
          <a:p>
            <a:r>
              <a:rPr lang="fr-FR" dirty="0"/>
              <a:t>Source : </a:t>
            </a:r>
            <a:r>
              <a:rPr lang="fr-FR" i="1" dirty="0"/>
              <a:t>Caractérisation de la problématique des dépôts sauvages en France</a:t>
            </a:r>
            <a:r>
              <a:rPr lang="fr-FR" dirty="0"/>
              <a:t>, </a:t>
            </a:r>
            <a:r>
              <a:rPr lang="fr-FR" dirty="0" err="1"/>
              <a:t>Ademe</a:t>
            </a:r>
            <a:r>
              <a:rPr lang="fr-FR" dirty="0"/>
              <a:t>, 2019.</a:t>
            </a:r>
          </a:p>
        </p:txBody>
      </p:sp>
      <p:sp>
        <p:nvSpPr>
          <p:cNvPr id="5" name="ZoneTexte 4">
            <a:extLst>
              <a:ext uri="{FF2B5EF4-FFF2-40B4-BE49-F238E27FC236}">
                <a16:creationId xmlns:a16="http://schemas.microsoft.com/office/drawing/2014/main" id="{BBA5A273-5372-40A6-8863-B0D61E2956EC}"/>
              </a:ext>
            </a:extLst>
          </p:cNvPr>
          <p:cNvSpPr txBox="1"/>
          <p:nvPr/>
        </p:nvSpPr>
        <p:spPr>
          <a:xfrm>
            <a:off x="251520" y="2059654"/>
            <a:ext cx="1800200" cy="954107"/>
          </a:xfrm>
          <a:prstGeom prst="rect">
            <a:avLst/>
          </a:prstGeom>
          <a:noFill/>
        </p:spPr>
        <p:txBody>
          <a:bodyPr wrap="square" rtlCol="0">
            <a:spAutoFit/>
          </a:bodyPr>
          <a:lstStyle/>
          <a:p>
            <a:pPr algn="ctr"/>
            <a:r>
              <a:rPr lang="fr-FR" dirty="0"/>
              <a:t>Le mégot serait le déchet sauvage le plus courant dans le monde</a:t>
            </a:r>
          </a:p>
        </p:txBody>
      </p:sp>
      <p:sp>
        <p:nvSpPr>
          <p:cNvPr id="10" name="Shape 87">
            <a:extLst>
              <a:ext uri="{FF2B5EF4-FFF2-40B4-BE49-F238E27FC236}">
                <a16:creationId xmlns:a16="http://schemas.microsoft.com/office/drawing/2014/main" id="{5378A5ED-ADB9-45AC-B337-94AFCE0C88F3}"/>
              </a:ext>
            </a:extLst>
          </p:cNvPr>
          <p:cNvSpPr txBox="1">
            <a:spLocks/>
          </p:cNvSpPr>
          <p:nvPr/>
        </p:nvSpPr>
        <p:spPr>
          <a:xfrm>
            <a:off x="0" y="0"/>
            <a:ext cx="9144000" cy="740400"/>
          </a:xfrm>
          <a:prstGeom prst="rect">
            <a:avLst/>
          </a:prstGeom>
          <a:noFill/>
          <a:ln>
            <a:noFill/>
          </a:ln>
        </p:spPr>
        <p:txBody>
          <a:bodyPr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ct val="100000"/>
              <a:buFont typeface="Economica"/>
              <a:buNone/>
              <a:defRPr sz="4200" b="0" i="0" u="none" strike="noStrike" cap="none">
                <a:solidFill>
                  <a:schemeClr val="dk1"/>
                </a:solidFill>
                <a:latin typeface="Economica"/>
                <a:ea typeface="Economica"/>
                <a:cs typeface="Economica"/>
                <a:sym typeface="Economica"/>
              </a:defRPr>
            </a:lvl1pPr>
            <a:lvl2pPr lvl="1">
              <a:spcBef>
                <a:spcPts val="0"/>
              </a:spcBef>
              <a:buClr>
                <a:schemeClr val="dk1"/>
              </a:buClr>
              <a:buSzPct val="100000"/>
              <a:buFont typeface="Economica"/>
              <a:buNone/>
              <a:defRPr sz="4200">
                <a:solidFill>
                  <a:schemeClr val="dk1"/>
                </a:solidFill>
                <a:latin typeface="Economica"/>
                <a:ea typeface="Economica"/>
                <a:cs typeface="Economica"/>
                <a:sym typeface="Economica"/>
              </a:defRPr>
            </a:lvl2pPr>
            <a:lvl3pPr lvl="2">
              <a:spcBef>
                <a:spcPts val="0"/>
              </a:spcBef>
              <a:buClr>
                <a:schemeClr val="dk1"/>
              </a:buClr>
              <a:buSzPct val="100000"/>
              <a:buFont typeface="Economica"/>
              <a:buNone/>
              <a:defRPr sz="4200">
                <a:solidFill>
                  <a:schemeClr val="dk1"/>
                </a:solidFill>
                <a:latin typeface="Economica"/>
                <a:ea typeface="Economica"/>
                <a:cs typeface="Economica"/>
                <a:sym typeface="Economica"/>
              </a:defRPr>
            </a:lvl3pPr>
            <a:lvl4pPr lvl="3">
              <a:spcBef>
                <a:spcPts val="0"/>
              </a:spcBef>
              <a:buClr>
                <a:schemeClr val="dk1"/>
              </a:buClr>
              <a:buSzPct val="100000"/>
              <a:buFont typeface="Economica"/>
              <a:buNone/>
              <a:defRPr sz="4200">
                <a:solidFill>
                  <a:schemeClr val="dk1"/>
                </a:solidFill>
                <a:latin typeface="Economica"/>
                <a:ea typeface="Economica"/>
                <a:cs typeface="Economica"/>
                <a:sym typeface="Economica"/>
              </a:defRPr>
            </a:lvl4pPr>
            <a:lvl5pPr lvl="4">
              <a:spcBef>
                <a:spcPts val="0"/>
              </a:spcBef>
              <a:buClr>
                <a:schemeClr val="dk1"/>
              </a:buClr>
              <a:buSzPct val="100000"/>
              <a:buFont typeface="Economica"/>
              <a:buNone/>
              <a:defRPr sz="4200">
                <a:solidFill>
                  <a:schemeClr val="dk1"/>
                </a:solidFill>
                <a:latin typeface="Economica"/>
                <a:ea typeface="Economica"/>
                <a:cs typeface="Economica"/>
                <a:sym typeface="Economica"/>
              </a:defRPr>
            </a:lvl5pPr>
            <a:lvl6pPr lvl="5">
              <a:spcBef>
                <a:spcPts val="0"/>
              </a:spcBef>
              <a:buClr>
                <a:schemeClr val="dk1"/>
              </a:buClr>
              <a:buSzPct val="100000"/>
              <a:buFont typeface="Economica"/>
              <a:buNone/>
              <a:defRPr sz="4200">
                <a:solidFill>
                  <a:schemeClr val="dk1"/>
                </a:solidFill>
                <a:latin typeface="Economica"/>
                <a:ea typeface="Economica"/>
                <a:cs typeface="Economica"/>
                <a:sym typeface="Economica"/>
              </a:defRPr>
            </a:lvl6pPr>
            <a:lvl7pPr lvl="6">
              <a:spcBef>
                <a:spcPts val="0"/>
              </a:spcBef>
              <a:buClr>
                <a:schemeClr val="dk1"/>
              </a:buClr>
              <a:buSzPct val="100000"/>
              <a:buFont typeface="Economica"/>
              <a:buNone/>
              <a:defRPr sz="4200">
                <a:solidFill>
                  <a:schemeClr val="dk1"/>
                </a:solidFill>
                <a:latin typeface="Economica"/>
                <a:ea typeface="Economica"/>
                <a:cs typeface="Economica"/>
                <a:sym typeface="Economica"/>
              </a:defRPr>
            </a:lvl7pPr>
            <a:lvl8pPr lvl="7">
              <a:spcBef>
                <a:spcPts val="0"/>
              </a:spcBef>
              <a:buClr>
                <a:schemeClr val="dk1"/>
              </a:buClr>
              <a:buSzPct val="100000"/>
              <a:buFont typeface="Economica"/>
              <a:buNone/>
              <a:defRPr sz="4200">
                <a:solidFill>
                  <a:schemeClr val="dk1"/>
                </a:solidFill>
                <a:latin typeface="Economica"/>
                <a:ea typeface="Economica"/>
                <a:cs typeface="Economica"/>
                <a:sym typeface="Economica"/>
              </a:defRPr>
            </a:lvl8pPr>
            <a:lvl9pPr lvl="8">
              <a:spcBef>
                <a:spcPts val="0"/>
              </a:spcBef>
              <a:buClr>
                <a:schemeClr val="dk1"/>
              </a:buClr>
              <a:buSzPct val="100000"/>
              <a:buFont typeface="Economica"/>
              <a:buNone/>
              <a:defRPr sz="4200">
                <a:solidFill>
                  <a:schemeClr val="dk1"/>
                </a:solidFill>
                <a:latin typeface="Economica"/>
                <a:ea typeface="Economica"/>
                <a:cs typeface="Economica"/>
                <a:sym typeface="Economica"/>
              </a:defRPr>
            </a:lvl9pPr>
          </a:lstStyle>
          <a:p>
            <a:r>
              <a:rPr lang="en-GB" sz="3000" dirty="0">
                <a:solidFill>
                  <a:schemeClr val="lt2"/>
                </a:solidFill>
              </a:rPr>
              <a:t>Les typologies de </a:t>
            </a:r>
            <a:r>
              <a:rPr lang="en-GB" sz="3000" dirty="0" err="1">
                <a:solidFill>
                  <a:schemeClr val="lt2"/>
                </a:solidFill>
              </a:rPr>
              <a:t>déchets</a:t>
            </a:r>
            <a:r>
              <a:rPr lang="en-GB" sz="3000" dirty="0">
                <a:solidFill>
                  <a:schemeClr val="lt2"/>
                </a:solidFill>
              </a:rPr>
              <a:t> </a:t>
            </a:r>
            <a:r>
              <a:rPr lang="en-GB" sz="3000" dirty="0" err="1">
                <a:solidFill>
                  <a:schemeClr val="lt2"/>
                </a:solidFill>
              </a:rPr>
              <a:t>sauvages</a:t>
            </a:r>
            <a:endParaRPr lang="en-GB" sz="3000" dirty="0">
              <a:solidFill>
                <a:schemeClr val="lt2"/>
              </a:solidFill>
            </a:endParaRPr>
          </a:p>
        </p:txBody>
      </p:sp>
      <p:cxnSp>
        <p:nvCxnSpPr>
          <p:cNvPr id="11" name="Shape 88">
            <a:extLst>
              <a:ext uri="{FF2B5EF4-FFF2-40B4-BE49-F238E27FC236}">
                <a16:creationId xmlns:a16="http://schemas.microsoft.com/office/drawing/2014/main" id="{7F63DCEA-5EA0-4A7D-A9A6-E81C69CCB297}"/>
              </a:ext>
            </a:extLst>
          </p:cNvPr>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Tree>
    <p:extLst>
      <p:ext uri="{BB962C8B-B14F-4D97-AF65-F5344CB8AC3E}">
        <p14:creationId xmlns:p14="http://schemas.microsoft.com/office/powerpoint/2010/main" val="182982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3FC908CD-8A09-4519-8BF8-DE89F32503B2}"/>
              </a:ext>
            </a:extLst>
          </p:cNvPr>
          <p:cNvSpPr txBox="1"/>
          <p:nvPr/>
        </p:nvSpPr>
        <p:spPr>
          <a:xfrm>
            <a:off x="1043608" y="1419622"/>
            <a:ext cx="1368152" cy="738664"/>
          </a:xfrm>
          <a:prstGeom prst="rect">
            <a:avLst/>
          </a:prstGeom>
          <a:noFill/>
          <a:ln w="38100">
            <a:solidFill>
              <a:schemeClr val="tx1">
                <a:lumMod val="95000"/>
                <a:lumOff val="5000"/>
              </a:schemeClr>
            </a:solidFill>
          </a:ln>
        </p:spPr>
        <p:txBody>
          <a:bodyPr wrap="square" rtlCol="0">
            <a:spAutoFit/>
          </a:bodyPr>
          <a:lstStyle/>
          <a:p>
            <a:pPr algn="ctr"/>
            <a:r>
              <a:rPr lang="fr-FR" dirty="0"/>
              <a:t>Horaires de déchèteries inadaptées</a:t>
            </a:r>
          </a:p>
        </p:txBody>
      </p:sp>
      <p:sp>
        <p:nvSpPr>
          <p:cNvPr id="5" name="ZoneTexte 4">
            <a:extLst>
              <a:ext uri="{FF2B5EF4-FFF2-40B4-BE49-F238E27FC236}">
                <a16:creationId xmlns:a16="http://schemas.microsoft.com/office/drawing/2014/main" id="{8A9DC51D-4B6D-4F89-AD89-9AEB732E9034}"/>
              </a:ext>
            </a:extLst>
          </p:cNvPr>
          <p:cNvSpPr txBox="1"/>
          <p:nvPr/>
        </p:nvSpPr>
        <p:spPr>
          <a:xfrm>
            <a:off x="3635896" y="2715766"/>
            <a:ext cx="1368152" cy="954107"/>
          </a:xfrm>
          <a:prstGeom prst="rect">
            <a:avLst/>
          </a:prstGeom>
          <a:noFill/>
          <a:ln w="38100">
            <a:solidFill>
              <a:schemeClr val="tx1"/>
            </a:solidFill>
          </a:ln>
        </p:spPr>
        <p:txBody>
          <a:bodyPr wrap="square" rtlCol="0">
            <a:spAutoFit/>
          </a:bodyPr>
          <a:lstStyle/>
          <a:p>
            <a:pPr algn="ctr"/>
            <a:r>
              <a:rPr lang="fr-FR" dirty="0"/>
              <a:t>Déchets acceptés nulle part (amiante, pneus…)</a:t>
            </a:r>
          </a:p>
        </p:txBody>
      </p:sp>
      <p:sp>
        <p:nvSpPr>
          <p:cNvPr id="6" name="ZoneTexte 5">
            <a:extLst>
              <a:ext uri="{FF2B5EF4-FFF2-40B4-BE49-F238E27FC236}">
                <a16:creationId xmlns:a16="http://schemas.microsoft.com/office/drawing/2014/main" id="{7385CFCC-2223-4BBF-B257-F2D647F75B24}"/>
              </a:ext>
            </a:extLst>
          </p:cNvPr>
          <p:cNvSpPr txBox="1"/>
          <p:nvPr/>
        </p:nvSpPr>
        <p:spPr>
          <a:xfrm>
            <a:off x="6653481" y="820142"/>
            <a:ext cx="1368152" cy="1815882"/>
          </a:xfrm>
          <a:prstGeom prst="rect">
            <a:avLst/>
          </a:prstGeom>
          <a:noFill/>
          <a:ln w="38100">
            <a:solidFill>
              <a:schemeClr val="tx1"/>
            </a:solidFill>
          </a:ln>
        </p:spPr>
        <p:txBody>
          <a:bodyPr wrap="square" rtlCol="0">
            <a:spAutoFit/>
          </a:bodyPr>
          <a:lstStyle/>
          <a:p>
            <a:pPr algn="ctr"/>
            <a:r>
              <a:rPr lang="fr-FR" dirty="0"/>
              <a:t>Incivilités (dépôt volontaires, TI, réduction fréquence de collecte, incidents, grèves…)</a:t>
            </a:r>
          </a:p>
        </p:txBody>
      </p:sp>
      <p:sp>
        <p:nvSpPr>
          <p:cNvPr id="7" name="ZoneTexte 6">
            <a:extLst>
              <a:ext uri="{FF2B5EF4-FFF2-40B4-BE49-F238E27FC236}">
                <a16:creationId xmlns:a16="http://schemas.microsoft.com/office/drawing/2014/main" id="{06D1F126-606E-42DD-8BA5-5FD1B876C90E}"/>
              </a:ext>
            </a:extLst>
          </p:cNvPr>
          <p:cNvSpPr txBox="1"/>
          <p:nvPr/>
        </p:nvSpPr>
        <p:spPr>
          <a:xfrm>
            <a:off x="6660232" y="3579862"/>
            <a:ext cx="1368152" cy="738664"/>
          </a:xfrm>
          <a:prstGeom prst="rect">
            <a:avLst/>
          </a:prstGeom>
          <a:noFill/>
          <a:ln w="38100">
            <a:solidFill>
              <a:schemeClr val="tx1"/>
            </a:solidFill>
          </a:ln>
        </p:spPr>
        <p:txBody>
          <a:bodyPr wrap="square" rtlCol="0">
            <a:spAutoFit/>
          </a:bodyPr>
          <a:lstStyle/>
          <a:p>
            <a:pPr algn="ctr"/>
            <a:r>
              <a:rPr lang="fr-FR" dirty="0"/>
              <a:t>Evènements climatiques violents</a:t>
            </a:r>
          </a:p>
        </p:txBody>
      </p:sp>
      <p:sp>
        <p:nvSpPr>
          <p:cNvPr id="8" name="ZoneTexte 7">
            <a:extLst>
              <a:ext uri="{FF2B5EF4-FFF2-40B4-BE49-F238E27FC236}">
                <a16:creationId xmlns:a16="http://schemas.microsoft.com/office/drawing/2014/main" id="{F5507394-32F4-44A7-A7A6-1B1CA03F7C16}"/>
              </a:ext>
            </a:extLst>
          </p:cNvPr>
          <p:cNvSpPr txBox="1"/>
          <p:nvPr/>
        </p:nvSpPr>
        <p:spPr>
          <a:xfrm>
            <a:off x="1014718" y="3533411"/>
            <a:ext cx="1368152" cy="738664"/>
          </a:xfrm>
          <a:prstGeom prst="rect">
            <a:avLst/>
          </a:prstGeom>
          <a:noFill/>
          <a:ln w="38100">
            <a:solidFill>
              <a:schemeClr val="tx1"/>
            </a:solidFill>
          </a:ln>
        </p:spPr>
        <p:txBody>
          <a:bodyPr wrap="square" rtlCol="0">
            <a:spAutoFit/>
          </a:bodyPr>
          <a:lstStyle/>
          <a:p>
            <a:pPr algn="ctr"/>
            <a:r>
              <a:rPr lang="fr-FR" dirty="0"/>
              <a:t>Des sanctions rares et peu dissuasives</a:t>
            </a:r>
          </a:p>
        </p:txBody>
      </p:sp>
      <p:sp>
        <p:nvSpPr>
          <p:cNvPr id="9" name="Shape 87">
            <a:extLst>
              <a:ext uri="{FF2B5EF4-FFF2-40B4-BE49-F238E27FC236}">
                <a16:creationId xmlns:a16="http://schemas.microsoft.com/office/drawing/2014/main" id="{E189A5C1-CDDA-4467-BC95-45FF9BB21FCE}"/>
              </a:ext>
            </a:extLst>
          </p:cNvPr>
          <p:cNvSpPr txBox="1">
            <a:spLocks/>
          </p:cNvSpPr>
          <p:nvPr/>
        </p:nvSpPr>
        <p:spPr>
          <a:xfrm>
            <a:off x="0" y="0"/>
            <a:ext cx="9144000" cy="740400"/>
          </a:xfrm>
          <a:prstGeom prst="rect">
            <a:avLst/>
          </a:prstGeom>
          <a:noFill/>
          <a:ln>
            <a:noFill/>
          </a:ln>
        </p:spPr>
        <p:txBody>
          <a:bodyPr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ct val="100000"/>
              <a:buFont typeface="Economica"/>
              <a:buNone/>
              <a:defRPr sz="4200" b="0" i="0" u="none" strike="noStrike" cap="none">
                <a:solidFill>
                  <a:schemeClr val="dk1"/>
                </a:solidFill>
                <a:latin typeface="Economica"/>
                <a:ea typeface="Economica"/>
                <a:cs typeface="Economica"/>
                <a:sym typeface="Economica"/>
              </a:defRPr>
            </a:lvl1pPr>
            <a:lvl2pPr lvl="1">
              <a:spcBef>
                <a:spcPts val="0"/>
              </a:spcBef>
              <a:buClr>
                <a:schemeClr val="dk1"/>
              </a:buClr>
              <a:buSzPct val="100000"/>
              <a:buFont typeface="Economica"/>
              <a:buNone/>
              <a:defRPr sz="4200">
                <a:solidFill>
                  <a:schemeClr val="dk1"/>
                </a:solidFill>
                <a:latin typeface="Economica"/>
                <a:ea typeface="Economica"/>
                <a:cs typeface="Economica"/>
                <a:sym typeface="Economica"/>
              </a:defRPr>
            </a:lvl2pPr>
            <a:lvl3pPr lvl="2">
              <a:spcBef>
                <a:spcPts val="0"/>
              </a:spcBef>
              <a:buClr>
                <a:schemeClr val="dk1"/>
              </a:buClr>
              <a:buSzPct val="100000"/>
              <a:buFont typeface="Economica"/>
              <a:buNone/>
              <a:defRPr sz="4200">
                <a:solidFill>
                  <a:schemeClr val="dk1"/>
                </a:solidFill>
                <a:latin typeface="Economica"/>
                <a:ea typeface="Economica"/>
                <a:cs typeface="Economica"/>
                <a:sym typeface="Economica"/>
              </a:defRPr>
            </a:lvl3pPr>
            <a:lvl4pPr lvl="3">
              <a:spcBef>
                <a:spcPts val="0"/>
              </a:spcBef>
              <a:buClr>
                <a:schemeClr val="dk1"/>
              </a:buClr>
              <a:buSzPct val="100000"/>
              <a:buFont typeface="Economica"/>
              <a:buNone/>
              <a:defRPr sz="4200">
                <a:solidFill>
                  <a:schemeClr val="dk1"/>
                </a:solidFill>
                <a:latin typeface="Economica"/>
                <a:ea typeface="Economica"/>
                <a:cs typeface="Economica"/>
                <a:sym typeface="Economica"/>
              </a:defRPr>
            </a:lvl4pPr>
            <a:lvl5pPr lvl="4">
              <a:spcBef>
                <a:spcPts val="0"/>
              </a:spcBef>
              <a:buClr>
                <a:schemeClr val="dk1"/>
              </a:buClr>
              <a:buSzPct val="100000"/>
              <a:buFont typeface="Economica"/>
              <a:buNone/>
              <a:defRPr sz="4200">
                <a:solidFill>
                  <a:schemeClr val="dk1"/>
                </a:solidFill>
                <a:latin typeface="Economica"/>
                <a:ea typeface="Economica"/>
                <a:cs typeface="Economica"/>
                <a:sym typeface="Economica"/>
              </a:defRPr>
            </a:lvl5pPr>
            <a:lvl6pPr lvl="5">
              <a:spcBef>
                <a:spcPts val="0"/>
              </a:spcBef>
              <a:buClr>
                <a:schemeClr val="dk1"/>
              </a:buClr>
              <a:buSzPct val="100000"/>
              <a:buFont typeface="Economica"/>
              <a:buNone/>
              <a:defRPr sz="4200">
                <a:solidFill>
                  <a:schemeClr val="dk1"/>
                </a:solidFill>
                <a:latin typeface="Economica"/>
                <a:ea typeface="Economica"/>
                <a:cs typeface="Economica"/>
                <a:sym typeface="Economica"/>
              </a:defRPr>
            </a:lvl6pPr>
            <a:lvl7pPr lvl="6">
              <a:spcBef>
                <a:spcPts val="0"/>
              </a:spcBef>
              <a:buClr>
                <a:schemeClr val="dk1"/>
              </a:buClr>
              <a:buSzPct val="100000"/>
              <a:buFont typeface="Economica"/>
              <a:buNone/>
              <a:defRPr sz="4200">
                <a:solidFill>
                  <a:schemeClr val="dk1"/>
                </a:solidFill>
                <a:latin typeface="Economica"/>
                <a:ea typeface="Economica"/>
                <a:cs typeface="Economica"/>
                <a:sym typeface="Economica"/>
              </a:defRPr>
            </a:lvl7pPr>
            <a:lvl8pPr lvl="7">
              <a:spcBef>
                <a:spcPts val="0"/>
              </a:spcBef>
              <a:buClr>
                <a:schemeClr val="dk1"/>
              </a:buClr>
              <a:buSzPct val="100000"/>
              <a:buFont typeface="Economica"/>
              <a:buNone/>
              <a:defRPr sz="4200">
                <a:solidFill>
                  <a:schemeClr val="dk1"/>
                </a:solidFill>
                <a:latin typeface="Economica"/>
                <a:ea typeface="Economica"/>
                <a:cs typeface="Economica"/>
                <a:sym typeface="Economica"/>
              </a:defRPr>
            </a:lvl8pPr>
            <a:lvl9pPr lvl="8">
              <a:spcBef>
                <a:spcPts val="0"/>
              </a:spcBef>
              <a:buClr>
                <a:schemeClr val="dk1"/>
              </a:buClr>
              <a:buSzPct val="100000"/>
              <a:buFont typeface="Economica"/>
              <a:buNone/>
              <a:defRPr sz="4200">
                <a:solidFill>
                  <a:schemeClr val="dk1"/>
                </a:solidFill>
                <a:latin typeface="Economica"/>
                <a:ea typeface="Economica"/>
                <a:cs typeface="Economica"/>
                <a:sym typeface="Economica"/>
              </a:defRPr>
            </a:lvl9pPr>
          </a:lstStyle>
          <a:p>
            <a:r>
              <a:rPr lang="en-GB" sz="3000" dirty="0">
                <a:solidFill>
                  <a:schemeClr val="lt2"/>
                </a:solidFill>
              </a:rPr>
              <a:t>Les </a:t>
            </a:r>
            <a:r>
              <a:rPr lang="en-GB" sz="3000" dirty="0" err="1">
                <a:solidFill>
                  <a:schemeClr val="lt2"/>
                </a:solidFill>
              </a:rPr>
              <a:t>différentes</a:t>
            </a:r>
            <a:r>
              <a:rPr lang="en-GB" sz="3000" dirty="0">
                <a:solidFill>
                  <a:schemeClr val="lt2"/>
                </a:solidFill>
              </a:rPr>
              <a:t> causes</a:t>
            </a:r>
          </a:p>
        </p:txBody>
      </p:sp>
      <p:cxnSp>
        <p:nvCxnSpPr>
          <p:cNvPr id="10" name="Shape 88">
            <a:extLst>
              <a:ext uri="{FF2B5EF4-FFF2-40B4-BE49-F238E27FC236}">
                <a16:creationId xmlns:a16="http://schemas.microsoft.com/office/drawing/2014/main" id="{016FAC44-EDEA-4ED1-84D5-C806773BF439}"/>
              </a:ext>
            </a:extLst>
          </p:cNvPr>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Tree>
    <p:extLst>
      <p:ext uri="{BB962C8B-B14F-4D97-AF65-F5344CB8AC3E}">
        <p14:creationId xmlns:p14="http://schemas.microsoft.com/office/powerpoint/2010/main" val="26477176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7" name="Shape 87"/>
          <p:cNvSpPr txBox="1">
            <a:spLocks noGrp="1"/>
          </p:cNvSpPr>
          <p:nvPr>
            <p:ph type="title" idx="4294967295"/>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a:solidFill>
                  <a:schemeClr val="lt2"/>
                </a:solidFill>
              </a:rPr>
              <a:t>C</a:t>
            </a:r>
            <a:r>
              <a:rPr lang="en-GB" sz="3000" dirty="0" err="1" smtClean="0">
                <a:solidFill>
                  <a:schemeClr val="lt2"/>
                </a:solidFill>
              </a:rPr>
              <a:t>omprendre</a:t>
            </a:r>
            <a:r>
              <a:rPr lang="en-GB" sz="3000" dirty="0" smtClean="0">
                <a:solidFill>
                  <a:schemeClr val="lt2"/>
                </a:solidFill>
              </a:rPr>
              <a:t> </a:t>
            </a:r>
            <a:r>
              <a:rPr lang="en-GB" sz="3000" dirty="0">
                <a:solidFill>
                  <a:schemeClr val="lt2"/>
                </a:solidFill>
              </a:rPr>
              <a:t>le passé pour </a:t>
            </a:r>
            <a:r>
              <a:rPr lang="en-GB" sz="3000" dirty="0" err="1">
                <a:solidFill>
                  <a:schemeClr val="lt2"/>
                </a:solidFill>
              </a:rPr>
              <a:t>éclairer</a:t>
            </a:r>
            <a:r>
              <a:rPr lang="en-GB" sz="3000" dirty="0">
                <a:solidFill>
                  <a:schemeClr val="lt2"/>
                </a:solidFill>
              </a:rPr>
              <a:t> le </a:t>
            </a:r>
            <a:r>
              <a:rPr lang="en-GB" sz="3000" dirty="0" err="1">
                <a:solidFill>
                  <a:schemeClr val="lt2"/>
                </a:solidFill>
              </a:rPr>
              <a:t>présent</a:t>
            </a:r>
            <a:endParaRPr lang="en-GB" sz="3000" dirty="0">
              <a:solidFill>
                <a:schemeClr val="lt2"/>
              </a:solidFill>
            </a:endParaRPr>
          </a:p>
        </p:txBody>
      </p:sp>
      <p:cxnSp>
        <p:nvCxnSpPr>
          <p:cNvPr id="88" name="Shape 88"/>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3" name="ZoneTexte 2">
            <a:extLst>
              <a:ext uri="{FF2B5EF4-FFF2-40B4-BE49-F238E27FC236}">
                <a16:creationId xmlns:a16="http://schemas.microsoft.com/office/drawing/2014/main" id="{DBDAD91A-F036-4A2D-A640-454591C2CA15}"/>
              </a:ext>
            </a:extLst>
          </p:cNvPr>
          <p:cNvSpPr txBox="1"/>
          <p:nvPr/>
        </p:nvSpPr>
        <p:spPr>
          <a:xfrm>
            <a:off x="-1" y="1190794"/>
            <a:ext cx="7524327" cy="4185761"/>
          </a:xfrm>
          <a:prstGeom prst="rect">
            <a:avLst/>
          </a:prstGeom>
          <a:noFill/>
        </p:spPr>
        <p:txBody>
          <a:bodyPr wrap="square" rtlCol="0">
            <a:spAutoFit/>
          </a:bodyPr>
          <a:lstStyle/>
          <a:p>
            <a:r>
              <a:rPr lang="fr-FR" b="1" dirty="0"/>
              <a:t>Moyen-âge : </a:t>
            </a:r>
            <a:r>
              <a:rPr lang="fr-FR" dirty="0"/>
              <a:t>tout-à-la-rue, Louis XI reçut un pot de chambre sur la tête.</a:t>
            </a:r>
          </a:p>
          <a:p>
            <a:endParaRPr lang="fr-FR" dirty="0"/>
          </a:p>
          <a:p>
            <a:r>
              <a:rPr lang="fr-FR" b="1" dirty="0"/>
              <a:t>5 avril 1884 :</a:t>
            </a:r>
            <a:r>
              <a:rPr lang="fr-FR" dirty="0"/>
              <a:t> la loi municipal donne au Maire le pouvoir de police</a:t>
            </a:r>
          </a:p>
          <a:p>
            <a:endParaRPr lang="fr-FR" dirty="0"/>
          </a:p>
          <a:p>
            <a:r>
              <a:rPr lang="fr-FR" b="1" dirty="0"/>
              <a:t>03/12/1913 </a:t>
            </a:r>
            <a:r>
              <a:rPr lang="fr-FR" dirty="0"/>
              <a:t>: Arrêté municipal du maire de Tours (M.LETELLIER) interdisant</a:t>
            </a:r>
          </a:p>
          <a:p>
            <a:r>
              <a:rPr lang="fr-FR" dirty="0"/>
              <a:t>de jeter à la volée prospectus, réclames ou papiers sur la voie publique</a:t>
            </a:r>
          </a:p>
          <a:p>
            <a:endParaRPr lang="fr-FR" dirty="0"/>
          </a:p>
          <a:p>
            <a:r>
              <a:rPr lang="fr-FR" b="1" dirty="0"/>
              <a:t>15/07/1975 : </a:t>
            </a:r>
            <a:r>
              <a:rPr lang="fr-FR" dirty="0"/>
              <a:t>Loi supprimant l’autorisation de dépôts sauvages et instaurant un service public obligatoire d’élimination des déchets.</a:t>
            </a:r>
          </a:p>
          <a:p>
            <a:endParaRPr lang="fr-FR" dirty="0"/>
          </a:p>
          <a:p>
            <a:r>
              <a:rPr lang="fr-FR" b="1" dirty="0"/>
              <a:t>29/01/1985 : </a:t>
            </a:r>
            <a:r>
              <a:rPr lang="fr-FR" dirty="0"/>
              <a:t>Une circulaire préfectorale rappelle aux Maires leurs obligations et leurs pouvoirs sur les décharges sauvages. A cet égard, le Ministère préconise la création de déchèteries. </a:t>
            </a:r>
          </a:p>
          <a:p>
            <a:r>
              <a:rPr lang="fr-FR" dirty="0"/>
              <a:t>Pour les décharges brutes, le Ministère demande ou bien leur suppression ou bien leur régularisation dans la circulaire du 22 novembre 1983.</a:t>
            </a:r>
          </a:p>
          <a:p>
            <a:endParaRPr lang="fr-FR" dirty="0"/>
          </a:p>
          <a:p>
            <a:r>
              <a:rPr lang="fr-FR" b="1" dirty="0"/>
              <a:t>23/04/2018 : </a:t>
            </a:r>
            <a:r>
              <a:rPr lang="fr-FR" dirty="0"/>
              <a:t>La FREC veut lutter contre les dépôts sauvages de déchets</a:t>
            </a:r>
          </a:p>
          <a:p>
            <a:endParaRPr lang="fr-FR" dirty="0"/>
          </a:p>
          <a:p>
            <a:endParaRPr lang="fr-FR" dirty="0"/>
          </a:p>
        </p:txBody>
      </p:sp>
      <p:pic>
        <p:nvPicPr>
          <p:cNvPr id="5" name="Image 4">
            <a:extLst>
              <a:ext uri="{FF2B5EF4-FFF2-40B4-BE49-F238E27FC236}">
                <a16:creationId xmlns:a16="http://schemas.microsoft.com/office/drawing/2014/main" id="{5E1649E8-234C-4447-AA06-CDF450D0B51E}"/>
              </a:ext>
            </a:extLst>
          </p:cNvPr>
          <p:cNvPicPr>
            <a:picLocks noChangeAspect="1"/>
          </p:cNvPicPr>
          <p:nvPr/>
        </p:nvPicPr>
        <p:blipFill>
          <a:blip r:embed="rId3"/>
          <a:stretch>
            <a:fillRect/>
          </a:stretch>
        </p:blipFill>
        <p:spPr>
          <a:xfrm>
            <a:off x="6588491" y="325694"/>
            <a:ext cx="2566542" cy="1224891"/>
          </a:xfrm>
          <a:prstGeom prst="rect">
            <a:avLst/>
          </a:prstGeom>
        </p:spPr>
      </p:pic>
      <p:cxnSp>
        <p:nvCxnSpPr>
          <p:cNvPr id="10" name="Connecteur droit avec flèche 9">
            <a:extLst>
              <a:ext uri="{FF2B5EF4-FFF2-40B4-BE49-F238E27FC236}">
                <a16:creationId xmlns:a16="http://schemas.microsoft.com/office/drawing/2014/main" id="{47EEBA92-4787-4980-8C5A-7F0F44FBB94C}"/>
              </a:ext>
            </a:extLst>
          </p:cNvPr>
          <p:cNvCxnSpPr/>
          <p:nvPr/>
        </p:nvCxnSpPr>
        <p:spPr>
          <a:xfrm>
            <a:off x="7668344" y="1635646"/>
            <a:ext cx="0" cy="2823829"/>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C6E5ECCF-7D34-4939-8C42-804F414C5D27}"/>
              </a:ext>
            </a:extLst>
          </p:cNvPr>
          <p:cNvSpPr txBox="1"/>
          <p:nvPr/>
        </p:nvSpPr>
        <p:spPr>
          <a:xfrm>
            <a:off x="8139624" y="1876279"/>
            <a:ext cx="400110" cy="2160240"/>
          </a:xfrm>
          <a:prstGeom prst="rect">
            <a:avLst/>
          </a:prstGeom>
          <a:noFill/>
        </p:spPr>
        <p:txBody>
          <a:bodyPr vert="vert" wrap="square" rtlCol="0">
            <a:spAutoFit/>
          </a:bodyPr>
          <a:lstStyle/>
          <a:p>
            <a:pPr algn="ctr"/>
            <a:r>
              <a:rPr lang="fr-FR" dirty="0"/>
              <a:t>L’histoire se </a:t>
            </a:r>
            <a:r>
              <a:rPr lang="fr-FR" dirty="0" smtClean="0"/>
              <a:t>répète</a:t>
            </a:r>
            <a:endParaRPr lang="fr-FR" dirty="0"/>
          </a:p>
        </p:txBody>
      </p:sp>
    </p:spTree>
    <p:extLst>
      <p:ext uri="{BB962C8B-B14F-4D97-AF65-F5344CB8AC3E}">
        <p14:creationId xmlns:p14="http://schemas.microsoft.com/office/powerpoint/2010/main" val="10029550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7" name="Shape 87"/>
          <p:cNvSpPr txBox="1">
            <a:spLocks noGrp="1"/>
          </p:cNvSpPr>
          <p:nvPr>
            <p:ph type="title" idx="4294967295"/>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a:solidFill>
                  <a:schemeClr val="lt2"/>
                </a:solidFill>
              </a:rPr>
              <a:t>Comprendre</a:t>
            </a:r>
            <a:r>
              <a:rPr lang="en-GB" sz="3000" dirty="0">
                <a:solidFill>
                  <a:schemeClr val="lt2"/>
                </a:solidFill>
              </a:rPr>
              <a:t> le passé pour </a:t>
            </a:r>
            <a:r>
              <a:rPr lang="en-GB" sz="3000" dirty="0" err="1">
                <a:solidFill>
                  <a:schemeClr val="lt2"/>
                </a:solidFill>
              </a:rPr>
              <a:t>éclairer</a:t>
            </a:r>
            <a:r>
              <a:rPr lang="en-GB" sz="3000" dirty="0">
                <a:solidFill>
                  <a:schemeClr val="lt2"/>
                </a:solidFill>
              </a:rPr>
              <a:t> le </a:t>
            </a:r>
            <a:r>
              <a:rPr lang="en-GB" sz="3000" dirty="0" err="1">
                <a:solidFill>
                  <a:schemeClr val="lt2"/>
                </a:solidFill>
              </a:rPr>
              <a:t>présent</a:t>
            </a:r>
            <a:endParaRPr lang="en-GB" sz="3000" dirty="0">
              <a:solidFill>
                <a:schemeClr val="lt2"/>
              </a:solidFill>
            </a:endParaRPr>
          </a:p>
        </p:txBody>
      </p:sp>
      <p:cxnSp>
        <p:nvCxnSpPr>
          <p:cNvPr id="88" name="Shape 88"/>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3" name="ZoneTexte 2">
            <a:extLst>
              <a:ext uri="{FF2B5EF4-FFF2-40B4-BE49-F238E27FC236}">
                <a16:creationId xmlns:a16="http://schemas.microsoft.com/office/drawing/2014/main" id="{DBDAD91A-F036-4A2D-A640-454591C2CA15}"/>
              </a:ext>
            </a:extLst>
          </p:cNvPr>
          <p:cNvSpPr txBox="1"/>
          <p:nvPr/>
        </p:nvSpPr>
        <p:spPr>
          <a:xfrm>
            <a:off x="-1" y="1190794"/>
            <a:ext cx="7524327" cy="3108543"/>
          </a:xfrm>
          <a:prstGeom prst="rect">
            <a:avLst/>
          </a:prstGeom>
          <a:noFill/>
        </p:spPr>
        <p:txBody>
          <a:bodyPr wrap="square" rtlCol="0">
            <a:spAutoFit/>
          </a:bodyPr>
          <a:lstStyle/>
          <a:p>
            <a:endParaRPr lang="fr-FR" dirty="0"/>
          </a:p>
          <a:p>
            <a:pPr algn="ctr"/>
            <a:r>
              <a:rPr lang="fr-FR" dirty="0"/>
              <a:t>Conclusion de la Feuille de route économie circulaire</a:t>
            </a:r>
          </a:p>
          <a:p>
            <a:pPr algn="ctr"/>
            <a:endParaRPr lang="fr-FR" dirty="0"/>
          </a:p>
          <a:p>
            <a:pPr algn="ctr"/>
            <a:endParaRPr lang="fr-FR" dirty="0"/>
          </a:p>
          <a:p>
            <a:pPr algn="ctr"/>
            <a:r>
              <a:rPr lang="fr-FR" dirty="0"/>
              <a:t>« </a:t>
            </a:r>
            <a:r>
              <a:rPr lang="fr-FR" i="1" dirty="0"/>
              <a:t>Les dépôts sauvages sont un phénomène bien ancré (vieux de plus de 10 ans) constant ou en voie d’aggravation dont le bruit médiatique augmente.</a:t>
            </a:r>
            <a:r>
              <a:rPr lang="fr-FR" dirty="0"/>
              <a:t> »</a:t>
            </a:r>
          </a:p>
          <a:p>
            <a:pPr algn="ctr"/>
            <a:endParaRPr lang="fr-FR" dirty="0"/>
          </a:p>
          <a:p>
            <a:pPr algn="ctr"/>
            <a:endParaRPr lang="fr-FR" dirty="0"/>
          </a:p>
          <a:p>
            <a:pPr algn="ctr"/>
            <a:endParaRPr lang="fr-FR" dirty="0"/>
          </a:p>
          <a:p>
            <a:pPr algn="ctr"/>
            <a:endParaRPr lang="fr-FR" dirty="0"/>
          </a:p>
          <a:p>
            <a:pPr algn="ctr"/>
            <a:endParaRPr lang="fr-FR" dirty="0"/>
          </a:p>
          <a:p>
            <a:pPr algn="ctr"/>
            <a:endParaRPr lang="fr-FR" dirty="0"/>
          </a:p>
          <a:p>
            <a:pPr algn="ctr"/>
            <a:endParaRPr lang="fr-FR" dirty="0"/>
          </a:p>
          <a:p>
            <a:pPr algn="ctr"/>
            <a:r>
              <a:rPr lang="fr-FR" dirty="0"/>
              <a:t>Etude </a:t>
            </a:r>
            <a:r>
              <a:rPr lang="fr-FR" dirty="0" err="1"/>
              <a:t>Ademe</a:t>
            </a:r>
            <a:r>
              <a:rPr lang="fr-FR" dirty="0"/>
              <a:t> 2019 sur la caractérisation des dépôts sauvages</a:t>
            </a:r>
          </a:p>
        </p:txBody>
      </p:sp>
      <p:pic>
        <p:nvPicPr>
          <p:cNvPr id="5" name="Image 4">
            <a:extLst>
              <a:ext uri="{FF2B5EF4-FFF2-40B4-BE49-F238E27FC236}">
                <a16:creationId xmlns:a16="http://schemas.microsoft.com/office/drawing/2014/main" id="{5E1649E8-234C-4447-AA06-CDF450D0B51E}"/>
              </a:ext>
            </a:extLst>
          </p:cNvPr>
          <p:cNvPicPr>
            <a:picLocks noChangeAspect="1"/>
          </p:cNvPicPr>
          <p:nvPr/>
        </p:nvPicPr>
        <p:blipFill>
          <a:blip r:embed="rId3"/>
          <a:stretch>
            <a:fillRect/>
          </a:stretch>
        </p:blipFill>
        <p:spPr>
          <a:xfrm>
            <a:off x="6588491" y="325694"/>
            <a:ext cx="2566542" cy="1224891"/>
          </a:xfrm>
          <a:prstGeom prst="rect">
            <a:avLst/>
          </a:prstGeom>
        </p:spPr>
      </p:pic>
      <p:cxnSp>
        <p:nvCxnSpPr>
          <p:cNvPr id="10" name="Connecteur droit avec flèche 9">
            <a:extLst>
              <a:ext uri="{FF2B5EF4-FFF2-40B4-BE49-F238E27FC236}">
                <a16:creationId xmlns:a16="http://schemas.microsoft.com/office/drawing/2014/main" id="{47EEBA92-4787-4980-8C5A-7F0F44FBB94C}"/>
              </a:ext>
            </a:extLst>
          </p:cNvPr>
          <p:cNvCxnSpPr>
            <a:cxnSpLocks/>
          </p:cNvCxnSpPr>
          <p:nvPr/>
        </p:nvCxnSpPr>
        <p:spPr>
          <a:xfrm>
            <a:off x="3995936" y="2571750"/>
            <a:ext cx="0" cy="1296144"/>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79705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7" name="Shape 87"/>
          <p:cNvSpPr txBox="1">
            <a:spLocks noGrp="1"/>
          </p:cNvSpPr>
          <p:nvPr>
            <p:ph type="title" idx="4294967295"/>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a:solidFill>
                  <a:schemeClr val="lt2"/>
                </a:solidFill>
              </a:rPr>
              <a:t>Quelques</a:t>
            </a:r>
            <a:r>
              <a:rPr lang="en-GB" sz="3000" dirty="0">
                <a:solidFill>
                  <a:schemeClr val="lt2"/>
                </a:solidFill>
              </a:rPr>
              <a:t> </a:t>
            </a:r>
            <a:r>
              <a:rPr lang="en-GB" sz="3000" dirty="0" err="1">
                <a:solidFill>
                  <a:schemeClr val="lt2"/>
                </a:solidFill>
              </a:rPr>
              <a:t>chiffres</a:t>
            </a:r>
            <a:r>
              <a:rPr lang="en-GB" sz="3000" dirty="0">
                <a:solidFill>
                  <a:schemeClr val="lt2"/>
                </a:solidFill>
              </a:rPr>
              <a:t> </a:t>
            </a:r>
          </a:p>
        </p:txBody>
      </p:sp>
      <p:cxnSp>
        <p:nvCxnSpPr>
          <p:cNvPr id="88" name="Shape 88"/>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2" name="ZoneTexte 1">
            <a:extLst>
              <a:ext uri="{FF2B5EF4-FFF2-40B4-BE49-F238E27FC236}">
                <a16:creationId xmlns:a16="http://schemas.microsoft.com/office/drawing/2014/main" id="{08A273AE-B4F1-4447-88B8-C336FD650C71}"/>
              </a:ext>
            </a:extLst>
          </p:cNvPr>
          <p:cNvSpPr txBox="1"/>
          <p:nvPr/>
        </p:nvSpPr>
        <p:spPr>
          <a:xfrm>
            <a:off x="467544" y="1923678"/>
            <a:ext cx="1872208" cy="1169551"/>
          </a:xfrm>
          <a:prstGeom prst="rect">
            <a:avLst/>
          </a:prstGeom>
          <a:noFill/>
        </p:spPr>
        <p:txBody>
          <a:bodyPr wrap="square" rtlCol="0">
            <a:spAutoFit/>
          </a:bodyPr>
          <a:lstStyle/>
          <a:p>
            <a:pPr algn="ctr"/>
            <a:r>
              <a:rPr lang="fr-FR" b="1" dirty="0"/>
              <a:t>33% </a:t>
            </a:r>
            <a:r>
              <a:rPr lang="fr-FR" dirty="0"/>
              <a:t>des français jettent leurs déchets par la fenêtre – étude Ipsos/Vinci autoroute 2018</a:t>
            </a:r>
          </a:p>
        </p:txBody>
      </p:sp>
      <p:sp>
        <p:nvSpPr>
          <p:cNvPr id="4" name="ZoneTexte 3">
            <a:extLst>
              <a:ext uri="{FF2B5EF4-FFF2-40B4-BE49-F238E27FC236}">
                <a16:creationId xmlns:a16="http://schemas.microsoft.com/office/drawing/2014/main" id="{CEAD0C65-86DB-4D56-A445-3093122426CD}"/>
              </a:ext>
            </a:extLst>
          </p:cNvPr>
          <p:cNvSpPr txBox="1"/>
          <p:nvPr/>
        </p:nvSpPr>
        <p:spPr>
          <a:xfrm>
            <a:off x="5364088" y="4299942"/>
            <a:ext cx="3672408" cy="738664"/>
          </a:xfrm>
          <a:prstGeom prst="rect">
            <a:avLst/>
          </a:prstGeom>
          <a:noFill/>
        </p:spPr>
        <p:txBody>
          <a:bodyPr wrap="square" rtlCol="0">
            <a:spAutoFit/>
          </a:bodyPr>
          <a:lstStyle/>
          <a:p>
            <a:pPr algn="ctr"/>
            <a:r>
              <a:rPr lang="fr-FR" b="1" dirty="0"/>
              <a:t> 21,4 kg/hab./an </a:t>
            </a:r>
            <a:r>
              <a:rPr lang="fr-FR" dirty="0"/>
              <a:t>de déchets sauvages, tous types de dépôts confondus selon étude </a:t>
            </a:r>
            <a:r>
              <a:rPr lang="fr-FR" dirty="0" err="1"/>
              <a:t>Ademe</a:t>
            </a:r>
            <a:r>
              <a:rPr lang="fr-FR" dirty="0"/>
              <a:t> 2018</a:t>
            </a:r>
          </a:p>
        </p:txBody>
      </p:sp>
      <p:sp>
        <p:nvSpPr>
          <p:cNvPr id="6" name="ZoneTexte 5">
            <a:extLst>
              <a:ext uri="{FF2B5EF4-FFF2-40B4-BE49-F238E27FC236}">
                <a16:creationId xmlns:a16="http://schemas.microsoft.com/office/drawing/2014/main" id="{C96E8177-06B6-4BA5-91BA-3A1CE34927D3}"/>
              </a:ext>
            </a:extLst>
          </p:cNvPr>
          <p:cNvSpPr txBox="1"/>
          <p:nvPr/>
        </p:nvSpPr>
        <p:spPr>
          <a:xfrm>
            <a:off x="683568" y="740400"/>
            <a:ext cx="8220381" cy="738664"/>
          </a:xfrm>
          <a:prstGeom prst="rect">
            <a:avLst/>
          </a:prstGeom>
          <a:noFill/>
        </p:spPr>
        <p:txBody>
          <a:bodyPr wrap="square" rtlCol="0">
            <a:spAutoFit/>
          </a:bodyPr>
          <a:lstStyle/>
          <a:p>
            <a:pPr algn="ctr"/>
            <a:r>
              <a:rPr lang="fr-FR" dirty="0">
                <a:solidFill>
                  <a:schemeClr val="tx1"/>
                </a:solidFill>
                <a:hlinkClick r:id="rId3">
                  <a:extLst>
                    <a:ext uri="{A12FA001-AC4F-418D-AE19-62706E023703}">
                      <ahyp:hlinkClr xmlns="" xmlns:ahyp="http://schemas.microsoft.com/office/drawing/2018/hyperlinkcolor" val="tx"/>
                    </a:ext>
                  </a:extLst>
                </a:hlinkClick>
              </a:rPr>
              <a:t>Selon </a:t>
            </a:r>
            <a:r>
              <a:rPr lang="fr-FR" dirty="0" smtClean="0">
                <a:solidFill>
                  <a:schemeClr val="tx1"/>
                </a:solidFill>
                <a:hlinkClick r:id="rId3">
                  <a:extLst>
                    <a:ext uri="{A12FA001-AC4F-418D-AE19-62706E023703}">
                      <ahyp:hlinkClr xmlns="" xmlns:ahyp="http://schemas.microsoft.com/office/drawing/2018/hyperlinkcolor" val="tx"/>
                    </a:ext>
                  </a:extLst>
                </a:hlinkClick>
              </a:rPr>
              <a:t>l’AVPU</a:t>
            </a:r>
            <a:r>
              <a:rPr lang="fr-FR" dirty="0" smtClean="0">
                <a:solidFill>
                  <a:schemeClr val="tx1"/>
                </a:solidFill>
              </a:rPr>
              <a:t>*, </a:t>
            </a:r>
            <a:r>
              <a:rPr lang="fr-FR" dirty="0"/>
              <a:t>un papier ou un emballage alimentaire après 67 m de marche, une déjection canine tous les 240 m, un sac d’ordures ménagères tous les  900 mètres et au moins un dépôt sauvage après 1,5 km de promenade.</a:t>
            </a:r>
          </a:p>
        </p:txBody>
      </p:sp>
      <p:sp>
        <p:nvSpPr>
          <p:cNvPr id="12" name="ZoneTexte 11">
            <a:extLst>
              <a:ext uri="{FF2B5EF4-FFF2-40B4-BE49-F238E27FC236}">
                <a16:creationId xmlns:a16="http://schemas.microsoft.com/office/drawing/2014/main" id="{4B27383E-7F02-417A-9701-60220F07082F}"/>
              </a:ext>
            </a:extLst>
          </p:cNvPr>
          <p:cNvSpPr txBox="1"/>
          <p:nvPr/>
        </p:nvSpPr>
        <p:spPr>
          <a:xfrm>
            <a:off x="5339807" y="2715766"/>
            <a:ext cx="3672408" cy="523220"/>
          </a:xfrm>
          <a:prstGeom prst="rect">
            <a:avLst/>
          </a:prstGeom>
          <a:noFill/>
        </p:spPr>
        <p:txBody>
          <a:bodyPr wrap="square" rtlCol="0">
            <a:spAutoFit/>
          </a:bodyPr>
          <a:lstStyle/>
          <a:p>
            <a:pPr algn="ctr"/>
            <a:r>
              <a:rPr lang="fr-FR" b="1" dirty="0" smtClean="0"/>
              <a:t>11,8 kg/</a:t>
            </a:r>
            <a:r>
              <a:rPr lang="fr-FR" b="1" dirty="0" err="1" smtClean="0"/>
              <a:t>hab</a:t>
            </a:r>
            <a:r>
              <a:rPr lang="fr-FR" b="1" dirty="0" smtClean="0"/>
              <a:t>/an </a:t>
            </a:r>
            <a:r>
              <a:rPr lang="fr-FR" dirty="0"/>
              <a:t>de déchets sauvages, tous types de dépôts confondus selon l’AVPU</a:t>
            </a:r>
          </a:p>
        </p:txBody>
      </p:sp>
      <p:sp>
        <p:nvSpPr>
          <p:cNvPr id="8" name="ZoneTexte 7">
            <a:extLst>
              <a:ext uri="{FF2B5EF4-FFF2-40B4-BE49-F238E27FC236}">
                <a16:creationId xmlns:a16="http://schemas.microsoft.com/office/drawing/2014/main" id="{FE313926-EED3-4FAE-85B1-79B0792A02CC}"/>
              </a:ext>
            </a:extLst>
          </p:cNvPr>
          <p:cNvSpPr txBox="1"/>
          <p:nvPr/>
        </p:nvSpPr>
        <p:spPr>
          <a:xfrm>
            <a:off x="1763688" y="3633555"/>
            <a:ext cx="1872208" cy="954107"/>
          </a:xfrm>
          <a:prstGeom prst="rect">
            <a:avLst/>
          </a:prstGeom>
          <a:noFill/>
        </p:spPr>
        <p:txBody>
          <a:bodyPr wrap="square" rtlCol="0">
            <a:spAutoFit/>
          </a:bodyPr>
          <a:lstStyle/>
          <a:p>
            <a:pPr algn="ctr"/>
            <a:r>
              <a:rPr lang="fr-FR" b="1" dirty="0"/>
              <a:t>42 €/</a:t>
            </a:r>
            <a:r>
              <a:rPr lang="fr-FR" b="1" dirty="0" err="1"/>
              <a:t>hab</a:t>
            </a:r>
            <a:r>
              <a:rPr lang="fr-FR" b="1" dirty="0"/>
              <a:t>/an </a:t>
            </a:r>
            <a:r>
              <a:rPr lang="fr-FR" dirty="0"/>
              <a:t>= coût de la propreté urbaine en France (2017, AVPU)</a:t>
            </a:r>
          </a:p>
        </p:txBody>
      </p:sp>
      <p:sp>
        <p:nvSpPr>
          <p:cNvPr id="9" name="ZoneTexte 8">
            <a:extLst>
              <a:ext uri="{FF2B5EF4-FFF2-40B4-BE49-F238E27FC236}">
                <a16:creationId xmlns:a16="http://schemas.microsoft.com/office/drawing/2014/main" id="{7707CFE5-F7F6-4FFC-BB1D-80ABCA72B5BF}"/>
              </a:ext>
            </a:extLst>
          </p:cNvPr>
          <p:cNvSpPr txBox="1"/>
          <p:nvPr/>
        </p:nvSpPr>
        <p:spPr>
          <a:xfrm>
            <a:off x="2987824" y="2315589"/>
            <a:ext cx="1872208" cy="954107"/>
          </a:xfrm>
          <a:prstGeom prst="rect">
            <a:avLst/>
          </a:prstGeom>
          <a:noFill/>
        </p:spPr>
        <p:txBody>
          <a:bodyPr wrap="square" rtlCol="0">
            <a:spAutoFit/>
          </a:bodyPr>
          <a:lstStyle/>
          <a:p>
            <a:pPr algn="ctr"/>
            <a:r>
              <a:rPr lang="fr-FR" b="1" dirty="0"/>
              <a:t>4,9 €/</a:t>
            </a:r>
            <a:r>
              <a:rPr lang="fr-FR" b="1" dirty="0" err="1"/>
              <a:t>hab</a:t>
            </a:r>
            <a:r>
              <a:rPr lang="fr-FR" b="1" dirty="0"/>
              <a:t>/an </a:t>
            </a:r>
            <a:r>
              <a:rPr lang="fr-FR" dirty="0"/>
              <a:t>= coût des déchets sauvages (2019, ADEME)</a:t>
            </a:r>
          </a:p>
        </p:txBody>
      </p:sp>
      <p:sp>
        <p:nvSpPr>
          <p:cNvPr id="3" name="ZoneTexte 2"/>
          <p:cNvSpPr txBox="1"/>
          <p:nvPr/>
        </p:nvSpPr>
        <p:spPr>
          <a:xfrm>
            <a:off x="107504" y="4876006"/>
            <a:ext cx="4608512" cy="246221"/>
          </a:xfrm>
          <a:prstGeom prst="rect">
            <a:avLst/>
          </a:prstGeom>
          <a:noFill/>
        </p:spPr>
        <p:txBody>
          <a:bodyPr wrap="square" rtlCol="0">
            <a:spAutoFit/>
          </a:bodyPr>
          <a:lstStyle/>
          <a:p>
            <a:r>
              <a:rPr lang="fr-FR" sz="1000" dirty="0" smtClean="0"/>
              <a:t>*AVPU: Association des Villes pour la Propreté Urbaine</a:t>
            </a:r>
            <a:endParaRPr lang="fr-FR" sz="1000" dirty="0"/>
          </a:p>
        </p:txBody>
      </p:sp>
    </p:spTree>
    <p:extLst>
      <p:ext uri="{BB962C8B-B14F-4D97-AF65-F5344CB8AC3E}">
        <p14:creationId xmlns:p14="http://schemas.microsoft.com/office/powerpoint/2010/main" val="28772203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7" name="Shape 87"/>
          <p:cNvSpPr txBox="1">
            <a:spLocks noGrp="1"/>
          </p:cNvSpPr>
          <p:nvPr>
            <p:ph type="title" idx="4294967295"/>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a:solidFill>
                  <a:schemeClr val="lt2"/>
                </a:solidFill>
              </a:rPr>
              <a:t>Quelques</a:t>
            </a:r>
            <a:r>
              <a:rPr lang="en-GB" sz="3000" dirty="0">
                <a:solidFill>
                  <a:schemeClr val="lt2"/>
                </a:solidFill>
              </a:rPr>
              <a:t> </a:t>
            </a:r>
            <a:r>
              <a:rPr lang="en-GB" sz="3000" dirty="0" err="1">
                <a:solidFill>
                  <a:schemeClr val="lt2"/>
                </a:solidFill>
              </a:rPr>
              <a:t>chiffres</a:t>
            </a:r>
            <a:r>
              <a:rPr lang="en-GB" sz="3000" dirty="0">
                <a:solidFill>
                  <a:schemeClr val="lt2"/>
                </a:solidFill>
              </a:rPr>
              <a:t> </a:t>
            </a:r>
          </a:p>
        </p:txBody>
      </p:sp>
      <p:cxnSp>
        <p:nvCxnSpPr>
          <p:cNvPr id="88" name="Shape 88"/>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2" name="ZoneTexte 1">
            <a:extLst>
              <a:ext uri="{FF2B5EF4-FFF2-40B4-BE49-F238E27FC236}">
                <a16:creationId xmlns:a16="http://schemas.microsoft.com/office/drawing/2014/main" id="{08A273AE-B4F1-4447-88B8-C336FD650C71}"/>
              </a:ext>
            </a:extLst>
          </p:cNvPr>
          <p:cNvSpPr txBox="1"/>
          <p:nvPr/>
        </p:nvSpPr>
        <p:spPr>
          <a:xfrm>
            <a:off x="690464" y="1827673"/>
            <a:ext cx="1872208" cy="1384995"/>
          </a:xfrm>
          <a:prstGeom prst="rect">
            <a:avLst/>
          </a:prstGeom>
          <a:noFill/>
        </p:spPr>
        <p:txBody>
          <a:bodyPr wrap="square" rtlCol="0">
            <a:spAutoFit/>
          </a:bodyPr>
          <a:lstStyle/>
          <a:p>
            <a:pPr algn="ctr"/>
            <a:r>
              <a:rPr lang="fr-FR" b="1" dirty="0"/>
              <a:t>500 à </a:t>
            </a:r>
            <a:r>
              <a:rPr lang="fr-FR" b="1" dirty="0" smtClean="0"/>
              <a:t>1000 kg/km </a:t>
            </a:r>
            <a:r>
              <a:rPr lang="fr-FR" b="1" dirty="0"/>
              <a:t>sur les routes nationales et autoroutes françaises </a:t>
            </a:r>
            <a:r>
              <a:rPr lang="fr-FR" dirty="0"/>
              <a:t>(AFSA &amp; DIRCO 2018)</a:t>
            </a:r>
          </a:p>
        </p:txBody>
      </p:sp>
      <p:sp>
        <p:nvSpPr>
          <p:cNvPr id="4" name="ZoneTexte 3">
            <a:extLst>
              <a:ext uri="{FF2B5EF4-FFF2-40B4-BE49-F238E27FC236}">
                <a16:creationId xmlns:a16="http://schemas.microsoft.com/office/drawing/2014/main" id="{CEAD0C65-86DB-4D56-A445-3093122426CD}"/>
              </a:ext>
            </a:extLst>
          </p:cNvPr>
          <p:cNvSpPr txBox="1"/>
          <p:nvPr/>
        </p:nvSpPr>
        <p:spPr>
          <a:xfrm>
            <a:off x="4572000" y="1741294"/>
            <a:ext cx="3672408" cy="523220"/>
          </a:xfrm>
          <a:prstGeom prst="rect">
            <a:avLst/>
          </a:prstGeom>
          <a:noFill/>
        </p:spPr>
        <p:txBody>
          <a:bodyPr wrap="square" rtlCol="0">
            <a:spAutoFit/>
          </a:bodyPr>
          <a:lstStyle/>
          <a:p>
            <a:pPr algn="ctr"/>
            <a:r>
              <a:rPr lang="fr-FR" b="1" dirty="0"/>
              <a:t>87 kg/km </a:t>
            </a:r>
            <a:r>
              <a:rPr lang="fr-FR" dirty="0"/>
              <a:t>sur les routes nationales (Conseils départementaux, 2018)</a:t>
            </a:r>
          </a:p>
        </p:txBody>
      </p:sp>
      <p:sp>
        <p:nvSpPr>
          <p:cNvPr id="6" name="ZoneTexte 5">
            <a:extLst>
              <a:ext uri="{FF2B5EF4-FFF2-40B4-BE49-F238E27FC236}">
                <a16:creationId xmlns:a16="http://schemas.microsoft.com/office/drawing/2014/main" id="{C96E8177-06B6-4BA5-91BA-3A1CE34927D3}"/>
              </a:ext>
            </a:extLst>
          </p:cNvPr>
          <p:cNvSpPr txBox="1"/>
          <p:nvPr/>
        </p:nvSpPr>
        <p:spPr>
          <a:xfrm>
            <a:off x="683568" y="740400"/>
            <a:ext cx="8220381" cy="523220"/>
          </a:xfrm>
          <a:prstGeom prst="rect">
            <a:avLst/>
          </a:prstGeom>
          <a:noFill/>
        </p:spPr>
        <p:txBody>
          <a:bodyPr wrap="square" rtlCol="0">
            <a:spAutoFit/>
          </a:bodyPr>
          <a:lstStyle/>
          <a:p>
            <a:pPr algn="ctr"/>
            <a:r>
              <a:rPr lang="fr-FR" dirty="0">
                <a:solidFill>
                  <a:schemeClr val="tx1"/>
                </a:solidFill>
              </a:rPr>
              <a:t>Plus la pression anthropique est forte, plus il y a de déchets sauvages en France selon les données de Gestes Propres. C’est à nuancer/à vérifier selon les contextes socio-économiques.</a:t>
            </a:r>
            <a:endParaRPr lang="fr-FR" dirty="0"/>
          </a:p>
        </p:txBody>
      </p:sp>
      <p:pic>
        <p:nvPicPr>
          <p:cNvPr id="9" name="Image 8">
            <a:extLst>
              <a:ext uri="{FF2B5EF4-FFF2-40B4-BE49-F238E27FC236}">
                <a16:creationId xmlns:a16="http://schemas.microsoft.com/office/drawing/2014/main" id="{76FBE18C-E3B0-40C6-AED8-8DA20EA48108}"/>
              </a:ext>
            </a:extLst>
          </p:cNvPr>
          <p:cNvPicPr>
            <a:picLocks noChangeAspect="1"/>
          </p:cNvPicPr>
          <p:nvPr/>
        </p:nvPicPr>
        <p:blipFill>
          <a:blip r:embed="rId3"/>
          <a:stretch>
            <a:fillRect/>
          </a:stretch>
        </p:blipFill>
        <p:spPr>
          <a:xfrm>
            <a:off x="3491880" y="2526744"/>
            <a:ext cx="4511824" cy="2537901"/>
          </a:xfrm>
          <a:prstGeom prst="rect">
            <a:avLst/>
          </a:prstGeom>
        </p:spPr>
      </p:pic>
    </p:spTree>
    <p:extLst>
      <p:ext uri="{BB962C8B-B14F-4D97-AF65-F5344CB8AC3E}">
        <p14:creationId xmlns:p14="http://schemas.microsoft.com/office/powerpoint/2010/main" val="24961025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7" name="Shape 87"/>
          <p:cNvSpPr txBox="1">
            <a:spLocks noGrp="1"/>
          </p:cNvSpPr>
          <p:nvPr>
            <p:ph type="title" idx="4294967295"/>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a:solidFill>
                  <a:schemeClr val="lt2"/>
                </a:solidFill>
              </a:rPr>
              <a:t>Prévenir</a:t>
            </a:r>
            <a:r>
              <a:rPr lang="en-GB" sz="3000" dirty="0">
                <a:solidFill>
                  <a:schemeClr val="lt2"/>
                </a:solidFill>
              </a:rPr>
              <a:t> les </a:t>
            </a:r>
            <a:r>
              <a:rPr lang="en-GB" sz="3000" dirty="0" err="1">
                <a:solidFill>
                  <a:schemeClr val="lt2"/>
                </a:solidFill>
              </a:rPr>
              <a:t>dégâts</a:t>
            </a:r>
            <a:endParaRPr lang="en-GB" sz="3000" dirty="0">
              <a:solidFill>
                <a:schemeClr val="lt2"/>
              </a:solidFill>
            </a:endParaRPr>
          </a:p>
        </p:txBody>
      </p:sp>
      <p:cxnSp>
        <p:nvCxnSpPr>
          <p:cNvPr id="88" name="Shape 88"/>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2" name="ZoneTexte 1">
            <a:extLst>
              <a:ext uri="{FF2B5EF4-FFF2-40B4-BE49-F238E27FC236}">
                <a16:creationId xmlns:a16="http://schemas.microsoft.com/office/drawing/2014/main" id="{08A273AE-B4F1-4447-88B8-C336FD650C71}"/>
              </a:ext>
            </a:extLst>
          </p:cNvPr>
          <p:cNvSpPr txBox="1"/>
          <p:nvPr/>
        </p:nvSpPr>
        <p:spPr>
          <a:xfrm>
            <a:off x="4031942" y="1439760"/>
            <a:ext cx="1872208" cy="954107"/>
          </a:xfrm>
          <a:prstGeom prst="rect">
            <a:avLst/>
          </a:prstGeom>
          <a:noFill/>
          <a:ln w="9525">
            <a:solidFill>
              <a:schemeClr val="tx1"/>
            </a:solidFill>
          </a:ln>
        </p:spPr>
        <p:txBody>
          <a:bodyPr wrap="square" rtlCol="0">
            <a:spAutoFit/>
          </a:bodyPr>
          <a:lstStyle/>
          <a:p>
            <a:pPr algn="ctr"/>
            <a:r>
              <a:rPr lang="fr-FR" dirty="0"/>
              <a:t>Qui dit quoi à qui par quel canal (en lui faisant faire quoi) et pour quels effets ?</a:t>
            </a:r>
          </a:p>
        </p:txBody>
      </p:sp>
      <p:sp>
        <p:nvSpPr>
          <p:cNvPr id="6" name="ZoneTexte 5">
            <a:extLst>
              <a:ext uri="{FF2B5EF4-FFF2-40B4-BE49-F238E27FC236}">
                <a16:creationId xmlns:a16="http://schemas.microsoft.com/office/drawing/2014/main" id="{C96E8177-06B6-4BA5-91BA-3A1CE34927D3}"/>
              </a:ext>
            </a:extLst>
          </p:cNvPr>
          <p:cNvSpPr txBox="1"/>
          <p:nvPr/>
        </p:nvSpPr>
        <p:spPr>
          <a:xfrm>
            <a:off x="683568" y="740400"/>
            <a:ext cx="8220381" cy="523220"/>
          </a:xfrm>
          <a:prstGeom prst="rect">
            <a:avLst/>
          </a:prstGeom>
          <a:noFill/>
          <a:ln w="28575">
            <a:solidFill>
              <a:schemeClr val="tx1"/>
            </a:solidFill>
          </a:ln>
        </p:spPr>
        <p:txBody>
          <a:bodyPr wrap="square" rtlCol="0">
            <a:spAutoFit/>
          </a:bodyPr>
          <a:lstStyle/>
          <a:p>
            <a:pPr algn="ctr"/>
            <a:r>
              <a:rPr lang="fr-FR" sz="2800" b="1" dirty="0">
                <a:solidFill>
                  <a:schemeClr val="tx1"/>
                </a:solidFill>
              </a:rPr>
              <a:t>Communiquer, l’art de la répétition</a:t>
            </a:r>
            <a:endParaRPr lang="fr-FR" sz="2800" b="1" dirty="0"/>
          </a:p>
        </p:txBody>
      </p:sp>
      <p:cxnSp>
        <p:nvCxnSpPr>
          <p:cNvPr id="5" name="Connecteur droit avec flèche 4">
            <a:extLst>
              <a:ext uri="{FF2B5EF4-FFF2-40B4-BE49-F238E27FC236}">
                <a16:creationId xmlns:a16="http://schemas.microsoft.com/office/drawing/2014/main" id="{F4417DD8-0BC6-4A00-8ECD-61667ED36B26}"/>
              </a:ext>
            </a:extLst>
          </p:cNvPr>
          <p:cNvCxnSpPr>
            <a:cxnSpLocks/>
          </p:cNvCxnSpPr>
          <p:nvPr/>
        </p:nvCxnSpPr>
        <p:spPr>
          <a:xfrm>
            <a:off x="4956038" y="2169032"/>
            <a:ext cx="12008" cy="7120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ZoneTexte 12">
            <a:extLst>
              <a:ext uri="{FF2B5EF4-FFF2-40B4-BE49-F238E27FC236}">
                <a16:creationId xmlns:a16="http://schemas.microsoft.com/office/drawing/2014/main" id="{338EC10A-4C2C-4B64-989E-895721FE0925}"/>
              </a:ext>
            </a:extLst>
          </p:cNvPr>
          <p:cNvSpPr txBox="1"/>
          <p:nvPr/>
        </p:nvSpPr>
        <p:spPr>
          <a:xfrm>
            <a:off x="1043608" y="2965077"/>
            <a:ext cx="7164776" cy="1169551"/>
          </a:xfrm>
          <a:prstGeom prst="rect">
            <a:avLst/>
          </a:prstGeom>
          <a:noFill/>
          <a:ln w="9525">
            <a:noFill/>
          </a:ln>
        </p:spPr>
        <p:txBody>
          <a:bodyPr wrap="square" rtlCol="0">
            <a:spAutoFit/>
          </a:bodyPr>
          <a:lstStyle/>
          <a:p>
            <a:pPr algn="ctr"/>
            <a:r>
              <a:rPr lang="fr-FR" dirty="0"/>
              <a:t>Bien cibler son public</a:t>
            </a:r>
          </a:p>
          <a:p>
            <a:pPr algn="ctr"/>
            <a:endParaRPr lang="fr-FR" dirty="0"/>
          </a:p>
          <a:p>
            <a:pPr algn="ctr"/>
            <a:r>
              <a:rPr lang="fr-FR" dirty="0"/>
              <a:t>A notre connaissance, à ce jour aucune étude n’a permis de tester les meilleurs message à adresser à tel ou tel type de public (enfants, ados, adultes de milieux socio-économiques différents);</a:t>
            </a:r>
          </a:p>
        </p:txBody>
      </p:sp>
    </p:spTree>
    <p:extLst>
      <p:ext uri="{BB962C8B-B14F-4D97-AF65-F5344CB8AC3E}">
        <p14:creationId xmlns:p14="http://schemas.microsoft.com/office/powerpoint/2010/main" val="31234471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7" name="Shape 87"/>
          <p:cNvSpPr txBox="1">
            <a:spLocks noGrp="1"/>
          </p:cNvSpPr>
          <p:nvPr>
            <p:ph type="title" idx="4294967295"/>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a:solidFill>
                  <a:schemeClr val="lt2"/>
                </a:solidFill>
              </a:rPr>
              <a:t>Prévenir</a:t>
            </a:r>
            <a:r>
              <a:rPr lang="en-GB" sz="3000" dirty="0">
                <a:solidFill>
                  <a:schemeClr val="lt2"/>
                </a:solidFill>
              </a:rPr>
              <a:t> les </a:t>
            </a:r>
            <a:r>
              <a:rPr lang="en-GB" sz="3000" dirty="0" err="1">
                <a:solidFill>
                  <a:schemeClr val="lt2"/>
                </a:solidFill>
              </a:rPr>
              <a:t>dégâts</a:t>
            </a:r>
            <a:endParaRPr lang="en-GB" sz="3000" dirty="0">
              <a:solidFill>
                <a:schemeClr val="lt2"/>
              </a:solidFill>
            </a:endParaRPr>
          </a:p>
        </p:txBody>
      </p:sp>
      <p:cxnSp>
        <p:nvCxnSpPr>
          <p:cNvPr id="88" name="Shape 88"/>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2" name="ZoneTexte 1">
            <a:extLst>
              <a:ext uri="{FF2B5EF4-FFF2-40B4-BE49-F238E27FC236}">
                <a16:creationId xmlns:a16="http://schemas.microsoft.com/office/drawing/2014/main" id="{08A273AE-B4F1-4447-88B8-C336FD650C71}"/>
              </a:ext>
            </a:extLst>
          </p:cNvPr>
          <p:cNvSpPr txBox="1"/>
          <p:nvPr/>
        </p:nvSpPr>
        <p:spPr>
          <a:xfrm>
            <a:off x="3995936" y="1368051"/>
            <a:ext cx="1872208" cy="307777"/>
          </a:xfrm>
          <a:prstGeom prst="rect">
            <a:avLst/>
          </a:prstGeom>
          <a:noFill/>
          <a:ln w="9525">
            <a:solidFill>
              <a:schemeClr val="tx1"/>
            </a:solidFill>
          </a:ln>
        </p:spPr>
        <p:txBody>
          <a:bodyPr wrap="square" rtlCol="0">
            <a:spAutoFit/>
          </a:bodyPr>
          <a:lstStyle/>
          <a:p>
            <a:pPr algn="ctr"/>
            <a:r>
              <a:rPr lang="fr-FR" dirty="0"/>
              <a:t>Bien cibler le public</a:t>
            </a:r>
          </a:p>
        </p:txBody>
      </p:sp>
      <p:sp>
        <p:nvSpPr>
          <p:cNvPr id="6" name="ZoneTexte 5">
            <a:extLst>
              <a:ext uri="{FF2B5EF4-FFF2-40B4-BE49-F238E27FC236}">
                <a16:creationId xmlns:a16="http://schemas.microsoft.com/office/drawing/2014/main" id="{C96E8177-06B6-4BA5-91BA-3A1CE34927D3}"/>
              </a:ext>
            </a:extLst>
          </p:cNvPr>
          <p:cNvSpPr txBox="1"/>
          <p:nvPr/>
        </p:nvSpPr>
        <p:spPr>
          <a:xfrm>
            <a:off x="683568" y="740400"/>
            <a:ext cx="8220381" cy="523220"/>
          </a:xfrm>
          <a:prstGeom prst="rect">
            <a:avLst/>
          </a:prstGeom>
          <a:noFill/>
          <a:ln w="28575">
            <a:solidFill>
              <a:schemeClr val="tx1"/>
            </a:solidFill>
          </a:ln>
        </p:spPr>
        <p:txBody>
          <a:bodyPr wrap="square" rtlCol="0">
            <a:spAutoFit/>
          </a:bodyPr>
          <a:lstStyle/>
          <a:p>
            <a:pPr algn="ctr"/>
            <a:r>
              <a:rPr lang="fr-FR" sz="2800" b="1" dirty="0">
                <a:solidFill>
                  <a:schemeClr val="tx1"/>
                </a:solidFill>
              </a:rPr>
              <a:t>Communiquer</a:t>
            </a:r>
            <a:endParaRPr lang="fr-FR" sz="2800" b="1" dirty="0"/>
          </a:p>
        </p:txBody>
      </p:sp>
      <p:sp>
        <p:nvSpPr>
          <p:cNvPr id="13" name="ZoneTexte 12">
            <a:extLst>
              <a:ext uri="{FF2B5EF4-FFF2-40B4-BE49-F238E27FC236}">
                <a16:creationId xmlns:a16="http://schemas.microsoft.com/office/drawing/2014/main" id="{338EC10A-4C2C-4B64-989E-895721FE0925}"/>
              </a:ext>
            </a:extLst>
          </p:cNvPr>
          <p:cNvSpPr txBox="1"/>
          <p:nvPr/>
        </p:nvSpPr>
        <p:spPr>
          <a:xfrm>
            <a:off x="251520" y="1747537"/>
            <a:ext cx="8784976" cy="3108543"/>
          </a:xfrm>
          <a:prstGeom prst="rect">
            <a:avLst/>
          </a:prstGeom>
          <a:noFill/>
          <a:ln w="9525">
            <a:noFill/>
          </a:ln>
        </p:spPr>
        <p:txBody>
          <a:bodyPr wrap="square" rtlCol="0">
            <a:spAutoFit/>
          </a:bodyPr>
          <a:lstStyle/>
          <a:p>
            <a:r>
              <a:rPr lang="fr-FR" dirty="0"/>
              <a:t>Une étude menée en Angleterre classe les joncheurs en différents segments. Parmi les personnes avouant qu’elles jettent des déchets par terre de temps en temps (48 %), on peut identifier les segments suivants:</a:t>
            </a:r>
          </a:p>
          <a:p>
            <a:endParaRPr lang="fr-FR" sz="1200" dirty="0"/>
          </a:p>
          <a:p>
            <a:r>
              <a:rPr lang="fr-FR" sz="1200" dirty="0"/>
              <a:t>◼Les bien élevés (43% des joncheurs): ils ne jettent pratiquement rien…</a:t>
            </a:r>
          </a:p>
          <a:p>
            <a:endParaRPr lang="fr-FR" sz="1200" dirty="0"/>
          </a:p>
          <a:p>
            <a:r>
              <a:rPr lang="fr-FR" sz="1200" dirty="0"/>
              <a:t>◼Ceux qui se justifient (25% des joncheurs) :ils justifient leur comportement par des raisons diverses: «tout le monde le fait» ou «il y a trop peu de poubelles», «ça fait de l’emploi», «plus je trie, plus je paye».</a:t>
            </a:r>
          </a:p>
          <a:p>
            <a:endParaRPr lang="fr-FR" sz="1200" dirty="0"/>
          </a:p>
          <a:p>
            <a:r>
              <a:rPr lang="fr-FR" sz="1200" dirty="0"/>
              <a:t>◼Les joncheurs inconscients du problème (12% des joncheurs): ils pensent que la vie est trop courte pour devoir éliminer soi-même les déchets ou cela leur est égal. </a:t>
            </a:r>
          </a:p>
          <a:p>
            <a:endParaRPr lang="fr-FR" sz="1200" dirty="0"/>
          </a:p>
          <a:p>
            <a:r>
              <a:rPr lang="fr-FR" sz="1200" dirty="0"/>
              <a:t>◼Ceux qui se sentent coupables (10% des joncheurs) : ils ont mauvaise conscience, mais ils ont du mal à emmener leurs déchets, raison pour laquelle ils polluent en cachette. </a:t>
            </a:r>
          </a:p>
          <a:p>
            <a:endParaRPr lang="fr-FR" sz="1200" dirty="0"/>
          </a:p>
          <a:p>
            <a:r>
              <a:rPr lang="fr-FR" sz="1200" dirty="0"/>
              <a:t>◼Ceux qui font des reproches(9% des joncheurs) : ils rendent les autres coupables de leur comportement, par exemple en arguant que les poubelles sont toujours pleines à craquer</a:t>
            </a:r>
          </a:p>
        </p:txBody>
      </p:sp>
    </p:spTree>
    <p:extLst>
      <p:ext uri="{BB962C8B-B14F-4D97-AF65-F5344CB8AC3E}">
        <p14:creationId xmlns:p14="http://schemas.microsoft.com/office/powerpoint/2010/main" val="24204954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7" name="Shape 87"/>
          <p:cNvSpPr txBox="1">
            <a:spLocks noGrp="1"/>
          </p:cNvSpPr>
          <p:nvPr>
            <p:ph type="title" idx="4294967295"/>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a:solidFill>
                  <a:schemeClr val="lt2"/>
                </a:solidFill>
              </a:rPr>
              <a:t>Prévenir</a:t>
            </a:r>
            <a:r>
              <a:rPr lang="en-GB" sz="3000" dirty="0">
                <a:solidFill>
                  <a:schemeClr val="lt2"/>
                </a:solidFill>
              </a:rPr>
              <a:t> les </a:t>
            </a:r>
            <a:r>
              <a:rPr lang="en-GB" sz="3000" dirty="0" err="1">
                <a:solidFill>
                  <a:schemeClr val="lt2"/>
                </a:solidFill>
              </a:rPr>
              <a:t>dégâts</a:t>
            </a:r>
            <a:endParaRPr lang="en-GB" sz="3000" dirty="0">
              <a:solidFill>
                <a:schemeClr val="lt2"/>
              </a:solidFill>
            </a:endParaRPr>
          </a:p>
        </p:txBody>
      </p:sp>
      <p:cxnSp>
        <p:nvCxnSpPr>
          <p:cNvPr id="88" name="Shape 88"/>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4" name="ZoneTexte 3">
            <a:extLst>
              <a:ext uri="{FF2B5EF4-FFF2-40B4-BE49-F238E27FC236}">
                <a16:creationId xmlns:a16="http://schemas.microsoft.com/office/drawing/2014/main" id="{CEAD0C65-86DB-4D56-A445-3093122426CD}"/>
              </a:ext>
            </a:extLst>
          </p:cNvPr>
          <p:cNvSpPr txBox="1"/>
          <p:nvPr/>
        </p:nvSpPr>
        <p:spPr>
          <a:xfrm>
            <a:off x="143508" y="2102443"/>
            <a:ext cx="3672408" cy="1384995"/>
          </a:xfrm>
          <a:prstGeom prst="rect">
            <a:avLst/>
          </a:prstGeom>
          <a:noFill/>
        </p:spPr>
        <p:txBody>
          <a:bodyPr wrap="square" rtlCol="0">
            <a:spAutoFit/>
          </a:bodyPr>
          <a:lstStyle/>
          <a:p>
            <a:pPr algn="ctr"/>
            <a:r>
              <a:rPr lang="fr-FR" dirty="0" smtClean="0"/>
              <a:t>60 </a:t>
            </a:r>
            <a:r>
              <a:rPr lang="fr-FR" dirty="0"/>
              <a:t>% des Français jugent les DS « inadmissibles », « irrespectueux »* (en recul depuis 2006) </a:t>
            </a:r>
          </a:p>
          <a:p>
            <a:pPr algn="ctr"/>
            <a:endParaRPr lang="fr-FR" dirty="0"/>
          </a:p>
          <a:p>
            <a:pPr algn="ctr"/>
            <a:r>
              <a:rPr lang="fr-FR" dirty="0" smtClean="0"/>
              <a:t>66 </a:t>
            </a:r>
            <a:r>
              <a:rPr lang="fr-FR" dirty="0"/>
              <a:t>% des citadins jugent la propreté des rues fondamentale**</a:t>
            </a:r>
          </a:p>
        </p:txBody>
      </p:sp>
      <p:sp>
        <p:nvSpPr>
          <p:cNvPr id="6" name="ZoneTexte 5">
            <a:extLst>
              <a:ext uri="{FF2B5EF4-FFF2-40B4-BE49-F238E27FC236}">
                <a16:creationId xmlns:a16="http://schemas.microsoft.com/office/drawing/2014/main" id="{C96E8177-06B6-4BA5-91BA-3A1CE34927D3}"/>
              </a:ext>
            </a:extLst>
          </p:cNvPr>
          <p:cNvSpPr txBox="1"/>
          <p:nvPr/>
        </p:nvSpPr>
        <p:spPr>
          <a:xfrm>
            <a:off x="683568" y="740400"/>
            <a:ext cx="8220381" cy="523220"/>
          </a:xfrm>
          <a:prstGeom prst="rect">
            <a:avLst/>
          </a:prstGeom>
          <a:noFill/>
          <a:ln w="28575">
            <a:solidFill>
              <a:schemeClr val="tx1"/>
            </a:solidFill>
          </a:ln>
        </p:spPr>
        <p:txBody>
          <a:bodyPr wrap="square" rtlCol="0">
            <a:spAutoFit/>
          </a:bodyPr>
          <a:lstStyle/>
          <a:p>
            <a:pPr algn="ctr"/>
            <a:r>
              <a:rPr lang="fr-FR" sz="2800" b="1" dirty="0">
                <a:solidFill>
                  <a:schemeClr val="tx1"/>
                </a:solidFill>
              </a:rPr>
              <a:t>Communiquer</a:t>
            </a:r>
            <a:endParaRPr lang="fr-FR" sz="2800" b="1" dirty="0"/>
          </a:p>
        </p:txBody>
      </p:sp>
      <p:sp>
        <p:nvSpPr>
          <p:cNvPr id="8" name="ZoneTexte 7">
            <a:extLst>
              <a:ext uri="{FF2B5EF4-FFF2-40B4-BE49-F238E27FC236}">
                <a16:creationId xmlns:a16="http://schemas.microsoft.com/office/drawing/2014/main" id="{E60E183A-023A-4193-89B1-CDD52E1E4824}"/>
              </a:ext>
            </a:extLst>
          </p:cNvPr>
          <p:cNvSpPr txBox="1"/>
          <p:nvPr/>
        </p:nvSpPr>
        <p:spPr>
          <a:xfrm>
            <a:off x="1481390" y="4585240"/>
            <a:ext cx="6624736" cy="738664"/>
          </a:xfrm>
          <a:prstGeom prst="rect">
            <a:avLst/>
          </a:prstGeom>
          <a:noFill/>
        </p:spPr>
        <p:txBody>
          <a:bodyPr wrap="square" rtlCol="0">
            <a:spAutoFit/>
          </a:bodyPr>
          <a:lstStyle/>
          <a:p>
            <a:pPr algn="ctr"/>
            <a:r>
              <a:rPr lang="fr-FR" sz="1050" dirty="0"/>
              <a:t>*Étude menée en mai 2015 par </a:t>
            </a:r>
            <a:r>
              <a:rPr lang="fr-FR" sz="1050" dirty="0" err="1"/>
              <a:t>Market</a:t>
            </a:r>
            <a:r>
              <a:rPr lang="fr-FR" sz="1050" dirty="0"/>
              <a:t> Invest pour VACANCES PROPRES</a:t>
            </a:r>
          </a:p>
          <a:p>
            <a:pPr algn="ctr"/>
            <a:r>
              <a:rPr lang="fr-FR" sz="1050" dirty="0"/>
              <a:t>** Etude Kantar public 2017</a:t>
            </a:r>
          </a:p>
          <a:p>
            <a:pPr algn="ctr"/>
            <a:r>
              <a:rPr lang="fr-FR" sz="1050" dirty="0"/>
              <a:t>*** F.GIRANDOLA,2003. </a:t>
            </a:r>
            <a:r>
              <a:rPr lang="fr-FR" sz="1050" i="1" dirty="0"/>
              <a:t>Psychologie de la persuasion et de l’engagement</a:t>
            </a:r>
            <a:endParaRPr lang="fr-FR" sz="1050" dirty="0"/>
          </a:p>
          <a:p>
            <a:pPr algn="ctr"/>
            <a:endParaRPr lang="fr-FR" sz="1050" dirty="0"/>
          </a:p>
        </p:txBody>
      </p:sp>
      <p:cxnSp>
        <p:nvCxnSpPr>
          <p:cNvPr id="7" name="Connecteur droit avec flèche 6">
            <a:extLst>
              <a:ext uri="{FF2B5EF4-FFF2-40B4-BE49-F238E27FC236}">
                <a16:creationId xmlns:a16="http://schemas.microsoft.com/office/drawing/2014/main" id="{D06E8761-8541-4915-800C-FE2CD50AC2B6}"/>
              </a:ext>
            </a:extLst>
          </p:cNvPr>
          <p:cNvCxnSpPr>
            <a:cxnSpLocks/>
            <a:stCxn id="4" idx="2"/>
          </p:cNvCxnSpPr>
          <p:nvPr/>
        </p:nvCxnSpPr>
        <p:spPr>
          <a:xfrm>
            <a:off x="1979712" y="3487438"/>
            <a:ext cx="0" cy="36171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 name="ZoneTexte 14">
            <a:extLst>
              <a:ext uri="{FF2B5EF4-FFF2-40B4-BE49-F238E27FC236}">
                <a16:creationId xmlns:a16="http://schemas.microsoft.com/office/drawing/2014/main" id="{7C464B7A-BE34-4FAC-977F-39DD6E3285E1}"/>
              </a:ext>
            </a:extLst>
          </p:cNvPr>
          <p:cNvSpPr txBox="1"/>
          <p:nvPr/>
        </p:nvSpPr>
        <p:spPr>
          <a:xfrm>
            <a:off x="251520" y="3839654"/>
            <a:ext cx="3672408" cy="523220"/>
          </a:xfrm>
          <a:prstGeom prst="rect">
            <a:avLst/>
          </a:prstGeom>
          <a:noFill/>
        </p:spPr>
        <p:txBody>
          <a:bodyPr wrap="square" rtlCol="0">
            <a:spAutoFit/>
          </a:bodyPr>
          <a:lstStyle/>
          <a:p>
            <a:pPr algn="ctr"/>
            <a:r>
              <a:rPr lang="fr-FR" dirty="0"/>
              <a:t>Un terrain propice à une parole offensive</a:t>
            </a:r>
          </a:p>
          <a:p>
            <a:pPr algn="ctr"/>
            <a:r>
              <a:rPr lang="fr-FR" dirty="0"/>
              <a:t>renvoyant à la norme sociale</a:t>
            </a:r>
          </a:p>
        </p:txBody>
      </p:sp>
      <p:sp>
        <p:nvSpPr>
          <p:cNvPr id="16" name="ZoneTexte 15">
            <a:extLst>
              <a:ext uri="{FF2B5EF4-FFF2-40B4-BE49-F238E27FC236}">
                <a16:creationId xmlns:a16="http://schemas.microsoft.com/office/drawing/2014/main" id="{B6AE68F2-F724-4AF6-8248-A8BD6506F30C}"/>
              </a:ext>
            </a:extLst>
          </p:cNvPr>
          <p:cNvSpPr txBox="1"/>
          <p:nvPr/>
        </p:nvSpPr>
        <p:spPr>
          <a:xfrm>
            <a:off x="2957554" y="1301731"/>
            <a:ext cx="3672408" cy="307777"/>
          </a:xfrm>
          <a:prstGeom prst="rect">
            <a:avLst/>
          </a:prstGeom>
          <a:noFill/>
        </p:spPr>
        <p:txBody>
          <a:bodyPr wrap="square" rtlCol="0">
            <a:spAutoFit/>
          </a:bodyPr>
          <a:lstStyle/>
          <a:p>
            <a:pPr algn="ctr"/>
            <a:r>
              <a:rPr lang="fr-FR" dirty="0"/>
              <a:t>Quelques pistes</a:t>
            </a:r>
          </a:p>
        </p:txBody>
      </p:sp>
      <p:cxnSp>
        <p:nvCxnSpPr>
          <p:cNvPr id="17" name="Connecteur droit avec flèche 16">
            <a:extLst>
              <a:ext uri="{FF2B5EF4-FFF2-40B4-BE49-F238E27FC236}">
                <a16:creationId xmlns:a16="http://schemas.microsoft.com/office/drawing/2014/main" id="{85DA10DC-97F8-4581-A7A8-9D89E5FDE91A}"/>
              </a:ext>
            </a:extLst>
          </p:cNvPr>
          <p:cNvCxnSpPr>
            <a:cxnSpLocks/>
          </p:cNvCxnSpPr>
          <p:nvPr/>
        </p:nvCxnSpPr>
        <p:spPr>
          <a:xfrm flipH="1">
            <a:off x="3501042" y="1571101"/>
            <a:ext cx="422886" cy="49614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9" name="Connecteur droit avec flèche 18">
            <a:extLst>
              <a:ext uri="{FF2B5EF4-FFF2-40B4-BE49-F238E27FC236}">
                <a16:creationId xmlns:a16="http://schemas.microsoft.com/office/drawing/2014/main" id="{E2EEA2E2-D199-481E-84C4-2E55F9A8C48D}"/>
              </a:ext>
            </a:extLst>
          </p:cNvPr>
          <p:cNvCxnSpPr>
            <a:cxnSpLocks/>
          </p:cNvCxnSpPr>
          <p:nvPr/>
        </p:nvCxnSpPr>
        <p:spPr>
          <a:xfrm>
            <a:off x="5652120" y="1569656"/>
            <a:ext cx="513216" cy="45259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1" name="ZoneTexte 20">
            <a:extLst>
              <a:ext uri="{FF2B5EF4-FFF2-40B4-BE49-F238E27FC236}">
                <a16:creationId xmlns:a16="http://schemas.microsoft.com/office/drawing/2014/main" id="{4CA2EE1B-989E-4893-8E20-1FB53BDB4E95}"/>
              </a:ext>
            </a:extLst>
          </p:cNvPr>
          <p:cNvSpPr txBox="1"/>
          <p:nvPr/>
        </p:nvSpPr>
        <p:spPr>
          <a:xfrm>
            <a:off x="3923928" y="2095521"/>
            <a:ext cx="5218516" cy="954107"/>
          </a:xfrm>
          <a:prstGeom prst="rect">
            <a:avLst/>
          </a:prstGeom>
          <a:noFill/>
        </p:spPr>
        <p:txBody>
          <a:bodyPr wrap="square" rtlCol="0">
            <a:spAutoFit/>
          </a:bodyPr>
          <a:lstStyle/>
          <a:p>
            <a:pPr algn="ctr"/>
            <a:r>
              <a:rPr lang="fr-FR" dirty="0"/>
              <a:t>Une pancarte «ne jetez rien par terre» [...] n’a pas d’impact persuasif et incite à ne pas respecter la norme. Mieux vaut utiliser un message moins fort «gardez la pelouse propre ne dépend que de vous».*** </a:t>
            </a:r>
          </a:p>
        </p:txBody>
      </p:sp>
      <p:cxnSp>
        <p:nvCxnSpPr>
          <p:cNvPr id="23" name="Connecteur droit avec flèche 22">
            <a:extLst>
              <a:ext uri="{FF2B5EF4-FFF2-40B4-BE49-F238E27FC236}">
                <a16:creationId xmlns:a16="http://schemas.microsoft.com/office/drawing/2014/main" id="{331960B4-92B7-4707-8557-49679DD0D758}"/>
              </a:ext>
            </a:extLst>
          </p:cNvPr>
          <p:cNvCxnSpPr>
            <a:cxnSpLocks/>
            <a:endCxn id="25" idx="0"/>
          </p:cNvCxnSpPr>
          <p:nvPr/>
        </p:nvCxnSpPr>
        <p:spPr>
          <a:xfrm>
            <a:off x="6517926" y="3073194"/>
            <a:ext cx="15260" cy="77596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5" name="ZoneTexte 24">
            <a:extLst>
              <a:ext uri="{FF2B5EF4-FFF2-40B4-BE49-F238E27FC236}">
                <a16:creationId xmlns:a16="http://schemas.microsoft.com/office/drawing/2014/main" id="{27524C0B-FBEA-4346-81FE-52909535C7A1}"/>
              </a:ext>
            </a:extLst>
          </p:cNvPr>
          <p:cNvSpPr txBox="1"/>
          <p:nvPr/>
        </p:nvSpPr>
        <p:spPr>
          <a:xfrm>
            <a:off x="4696982" y="3849157"/>
            <a:ext cx="3672408" cy="307777"/>
          </a:xfrm>
          <a:prstGeom prst="rect">
            <a:avLst/>
          </a:prstGeom>
          <a:noFill/>
        </p:spPr>
        <p:txBody>
          <a:bodyPr wrap="square" rtlCol="0">
            <a:spAutoFit/>
          </a:bodyPr>
          <a:lstStyle/>
          <a:p>
            <a:pPr algn="ctr"/>
            <a:r>
              <a:rPr lang="fr-FR" dirty="0"/>
              <a:t>Le « y a qu’à faut qu’on » ne marche pas.</a:t>
            </a:r>
          </a:p>
        </p:txBody>
      </p:sp>
    </p:spTree>
    <p:extLst>
      <p:ext uri="{BB962C8B-B14F-4D97-AF65-F5344CB8AC3E}">
        <p14:creationId xmlns:p14="http://schemas.microsoft.com/office/powerpoint/2010/main" val="23564233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7" name="Shape 87"/>
          <p:cNvSpPr txBox="1">
            <a:spLocks noGrp="1"/>
          </p:cNvSpPr>
          <p:nvPr>
            <p:ph type="title" idx="4294967295"/>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a:solidFill>
                  <a:schemeClr val="lt2"/>
                </a:solidFill>
              </a:rPr>
              <a:t>Prévenir</a:t>
            </a:r>
            <a:r>
              <a:rPr lang="en-GB" sz="3000" dirty="0">
                <a:solidFill>
                  <a:schemeClr val="lt2"/>
                </a:solidFill>
              </a:rPr>
              <a:t> les </a:t>
            </a:r>
            <a:r>
              <a:rPr lang="en-GB" sz="3000" dirty="0" err="1">
                <a:solidFill>
                  <a:schemeClr val="lt2"/>
                </a:solidFill>
              </a:rPr>
              <a:t>dégâts</a:t>
            </a:r>
            <a:endParaRPr lang="en-GB" sz="3000" dirty="0">
              <a:solidFill>
                <a:schemeClr val="lt2"/>
              </a:solidFill>
            </a:endParaRPr>
          </a:p>
        </p:txBody>
      </p:sp>
      <p:cxnSp>
        <p:nvCxnSpPr>
          <p:cNvPr id="88" name="Shape 88"/>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2" name="ZoneTexte 1">
            <a:extLst>
              <a:ext uri="{FF2B5EF4-FFF2-40B4-BE49-F238E27FC236}">
                <a16:creationId xmlns:a16="http://schemas.microsoft.com/office/drawing/2014/main" id="{08A273AE-B4F1-4447-88B8-C336FD650C71}"/>
              </a:ext>
            </a:extLst>
          </p:cNvPr>
          <p:cNvSpPr txBox="1"/>
          <p:nvPr/>
        </p:nvSpPr>
        <p:spPr>
          <a:xfrm>
            <a:off x="3995936" y="1368051"/>
            <a:ext cx="1872208" cy="307777"/>
          </a:xfrm>
          <a:prstGeom prst="rect">
            <a:avLst/>
          </a:prstGeom>
          <a:noFill/>
          <a:ln w="9525">
            <a:solidFill>
              <a:schemeClr val="tx1"/>
            </a:solidFill>
          </a:ln>
        </p:spPr>
        <p:txBody>
          <a:bodyPr wrap="square" rtlCol="0">
            <a:spAutoFit/>
          </a:bodyPr>
          <a:lstStyle/>
          <a:p>
            <a:pPr algn="ctr"/>
            <a:r>
              <a:rPr lang="fr-FR" dirty="0"/>
              <a:t>Autres pistes</a:t>
            </a:r>
          </a:p>
        </p:txBody>
      </p:sp>
      <p:sp>
        <p:nvSpPr>
          <p:cNvPr id="6" name="ZoneTexte 5">
            <a:extLst>
              <a:ext uri="{FF2B5EF4-FFF2-40B4-BE49-F238E27FC236}">
                <a16:creationId xmlns:a16="http://schemas.microsoft.com/office/drawing/2014/main" id="{C96E8177-06B6-4BA5-91BA-3A1CE34927D3}"/>
              </a:ext>
            </a:extLst>
          </p:cNvPr>
          <p:cNvSpPr txBox="1"/>
          <p:nvPr/>
        </p:nvSpPr>
        <p:spPr>
          <a:xfrm>
            <a:off x="683568" y="740400"/>
            <a:ext cx="8220381" cy="523220"/>
          </a:xfrm>
          <a:prstGeom prst="rect">
            <a:avLst/>
          </a:prstGeom>
          <a:noFill/>
          <a:ln w="28575">
            <a:solidFill>
              <a:schemeClr val="tx1"/>
            </a:solidFill>
          </a:ln>
        </p:spPr>
        <p:txBody>
          <a:bodyPr wrap="square" rtlCol="0">
            <a:spAutoFit/>
          </a:bodyPr>
          <a:lstStyle/>
          <a:p>
            <a:pPr algn="ctr"/>
            <a:r>
              <a:rPr lang="fr-FR" sz="2800" b="1" dirty="0">
                <a:solidFill>
                  <a:schemeClr val="tx1"/>
                </a:solidFill>
              </a:rPr>
              <a:t>Communiquer</a:t>
            </a:r>
            <a:endParaRPr lang="fr-FR" sz="2800" b="1" dirty="0"/>
          </a:p>
        </p:txBody>
      </p:sp>
      <p:sp>
        <p:nvSpPr>
          <p:cNvPr id="13" name="ZoneTexte 12">
            <a:extLst>
              <a:ext uri="{FF2B5EF4-FFF2-40B4-BE49-F238E27FC236}">
                <a16:creationId xmlns:a16="http://schemas.microsoft.com/office/drawing/2014/main" id="{338EC10A-4C2C-4B64-989E-895721FE0925}"/>
              </a:ext>
            </a:extLst>
          </p:cNvPr>
          <p:cNvSpPr txBox="1"/>
          <p:nvPr/>
        </p:nvSpPr>
        <p:spPr>
          <a:xfrm>
            <a:off x="1259632" y="1916814"/>
            <a:ext cx="7164776" cy="276999"/>
          </a:xfrm>
          <a:prstGeom prst="rect">
            <a:avLst/>
          </a:prstGeom>
          <a:noFill/>
          <a:ln w="9525">
            <a:noFill/>
          </a:ln>
        </p:spPr>
        <p:txBody>
          <a:bodyPr wrap="square" rtlCol="0">
            <a:spAutoFit/>
          </a:bodyPr>
          <a:lstStyle/>
          <a:p>
            <a:pPr algn="ctr"/>
            <a:r>
              <a:rPr lang="fr-FR" sz="1200" dirty="0"/>
              <a:t>Rendre visible les déchets sauvages</a:t>
            </a:r>
          </a:p>
        </p:txBody>
      </p:sp>
      <p:pic>
        <p:nvPicPr>
          <p:cNvPr id="4" name="Image 3">
            <a:extLst>
              <a:ext uri="{FF2B5EF4-FFF2-40B4-BE49-F238E27FC236}">
                <a16:creationId xmlns:a16="http://schemas.microsoft.com/office/drawing/2014/main" id="{A0A4E347-5B8C-452D-852E-03736FAC16BC}"/>
              </a:ext>
            </a:extLst>
          </p:cNvPr>
          <p:cNvPicPr>
            <a:picLocks noChangeAspect="1"/>
          </p:cNvPicPr>
          <p:nvPr/>
        </p:nvPicPr>
        <p:blipFill>
          <a:blip r:embed="rId3"/>
          <a:stretch>
            <a:fillRect/>
          </a:stretch>
        </p:blipFill>
        <p:spPr>
          <a:xfrm>
            <a:off x="539552" y="2429833"/>
            <a:ext cx="3161928" cy="2371446"/>
          </a:xfrm>
          <a:prstGeom prst="rect">
            <a:avLst/>
          </a:prstGeom>
        </p:spPr>
      </p:pic>
      <p:pic>
        <p:nvPicPr>
          <p:cNvPr id="7" name="Image 6">
            <a:extLst>
              <a:ext uri="{FF2B5EF4-FFF2-40B4-BE49-F238E27FC236}">
                <a16:creationId xmlns:a16="http://schemas.microsoft.com/office/drawing/2014/main" id="{B6473ABD-4F70-49D3-8599-89C5D2CDCAEA}"/>
              </a:ext>
            </a:extLst>
          </p:cNvPr>
          <p:cNvPicPr>
            <a:picLocks noChangeAspect="1"/>
          </p:cNvPicPr>
          <p:nvPr/>
        </p:nvPicPr>
        <p:blipFill>
          <a:blip r:embed="rId4"/>
          <a:stretch>
            <a:fillRect/>
          </a:stretch>
        </p:blipFill>
        <p:spPr>
          <a:xfrm>
            <a:off x="4709592" y="2429833"/>
            <a:ext cx="3528392" cy="2346161"/>
          </a:xfrm>
          <a:prstGeom prst="rect">
            <a:avLst/>
          </a:prstGeom>
        </p:spPr>
      </p:pic>
    </p:spTree>
    <p:extLst>
      <p:ext uri="{BB962C8B-B14F-4D97-AF65-F5344CB8AC3E}">
        <p14:creationId xmlns:p14="http://schemas.microsoft.com/office/powerpoint/2010/main" val="8668015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7" name="Shape 87"/>
          <p:cNvSpPr txBox="1">
            <a:spLocks noGrp="1"/>
          </p:cNvSpPr>
          <p:nvPr>
            <p:ph type="title" idx="4294967295"/>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a:solidFill>
                  <a:schemeClr val="lt2"/>
                </a:solidFill>
              </a:rPr>
              <a:t>Le </a:t>
            </a:r>
            <a:r>
              <a:rPr lang="en-GB" sz="3000" dirty="0" err="1">
                <a:solidFill>
                  <a:schemeClr val="lt2"/>
                </a:solidFill>
              </a:rPr>
              <a:t>déroulé</a:t>
            </a:r>
            <a:endParaRPr lang="en-GB" sz="3000" dirty="0">
              <a:solidFill>
                <a:schemeClr val="lt2"/>
              </a:solidFill>
            </a:endParaRPr>
          </a:p>
        </p:txBody>
      </p:sp>
      <p:cxnSp>
        <p:nvCxnSpPr>
          <p:cNvPr id="88" name="Shape 88"/>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7" name="ZoneTexte 6"/>
          <p:cNvSpPr txBox="1"/>
          <p:nvPr/>
        </p:nvSpPr>
        <p:spPr>
          <a:xfrm>
            <a:off x="107504" y="1131590"/>
            <a:ext cx="8676456" cy="3539430"/>
          </a:xfrm>
          <a:prstGeom prst="rect">
            <a:avLst/>
          </a:prstGeom>
          <a:ln>
            <a:solidFill>
              <a:srgbClr val="CCA663"/>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fr-FR" sz="2800" dirty="0">
                <a:latin typeface="Economica" panose="020B0604020202020204" charset="0"/>
              </a:rPr>
              <a:t>En trois étapes :</a:t>
            </a:r>
          </a:p>
          <a:p>
            <a:endParaRPr lang="fr-FR" sz="2800" dirty="0">
              <a:latin typeface="Economica" panose="020B0604020202020204" charset="0"/>
            </a:endParaRPr>
          </a:p>
          <a:p>
            <a:r>
              <a:rPr lang="fr-FR" sz="2800" dirty="0">
                <a:latin typeface="Economica" panose="020B0604020202020204" charset="0"/>
              </a:rPr>
              <a:t>Module 1 – Découvrir la question des déchets sauvages en France - 2h</a:t>
            </a:r>
          </a:p>
          <a:p>
            <a:endParaRPr lang="fr-FR" sz="2800" dirty="0">
              <a:latin typeface="Economica" panose="020B0604020202020204" charset="0"/>
            </a:endParaRPr>
          </a:p>
          <a:p>
            <a:r>
              <a:rPr lang="fr-FR" sz="2800" dirty="0">
                <a:latin typeface="Economica" panose="020B0604020202020204" charset="0"/>
              </a:rPr>
              <a:t>Module 2 – Inspecter un site touche par les déchets sauvages, avant un nettoyage citoyen (mise en situation) – 2h</a:t>
            </a:r>
          </a:p>
          <a:p>
            <a:endParaRPr lang="fr-FR" sz="2800" dirty="0">
              <a:latin typeface="Economica" panose="020B0604020202020204" charset="0"/>
            </a:endParaRPr>
          </a:p>
          <a:p>
            <a:r>
              <a:rPr lang="fr-FR" sz="2800" dirty="0">
                <a:latin typeface="Economica" panose="020B0604020202020204" charset="0"/>
              </a:rPr>
              <a:t>Module 3 – Organiser un nettoyage citoyen – 2h</a:t>
            </a:r>
          </a:p>
        </p:txBody>
      </p:sp>
    </p:spTree>
    <p:extLst>
      <p:ext uri="{BB962C8B-B14F-4D97-AF65-F5344CB8AC3E}">
        <p14:creationId xmlns:p14="http://schemas.microsoft.com/office/powerpoint/2010/main" val="16159930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7" name="Shape 87"/>
          <p:cNvSpPr txBox="1">
            <a:spLocks noGrp="1"/>
          </p:cNvSpPr>
          <p:nvPr>
            <p:ph type="title" idx="4294967295"/>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a:solidFill>
                  <a:schemeClr val="lt2"/>
                </a:solidFill>
              </a:rPr>
              <a:t>Prévenir</a:t>
            </a:r>
            <a:r>
              <a:rPr lang="en-GB" sz="3000" dirty="0">
                <a:solidFill>
                  <a:schemeClr val="lt2"/>
                </a:solidFill>
              </a:rPr>
              <a:t> les </a:t>
            </a:r>
            <a:r>
              <a:rPr lang="en-GB" sz="3000" dirty="0" err="1">
                <a:solidFill>
                  <a:schemeClr val="lt2"/>
                </a:solidFill>
              </a:rPr>
              <a:t>dégâts</a:t>
            </a:r>
            <a:endParaRPr lang="en-GB" sz="3000" dirty="0">
              <a:solidFill>
                <a:schemeClr val="lt2"/>
              </a:solidFill>
            </a:endParaRPr>
          </a:p>
        </p:txBody>
      </p:sp>
      <p:cxnSp>
        <p:nvCxnSpPr>
          <p:cNvPr id="88" name="Shape 88"/>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2" name="ZoneTexte 1">
            <a:extLst>
              <a:ext uri="{FF2B5EF4-FFF2-40B4-BE49-F238E27FC236}">
                <a16:creationId xmlns:a16="http://schemas.microsoft.com/office/drawing/2014/main" id="{08A273AE-B4F1-4447-88B8-C336FD650C71}"/>
              </a:ext>
            </a:extLst>
          </p:cNvPr>
          <p:cNvSpPr txBox="1"/>
          <p:nvPr/>
        </p:nvSpPr>
        <p:spPr>
          <a:xfrm>
            <a:off x="3995936" y="1368051"/>
            <a:ext cx="1872208" cy="307777"/>
          </a:xfrm>
          <a:prstGeom prst="rect">
            <a:avLst/>
          </a:prstGeom>
          <a:noFill/>
          <a:ln w="9525">
            <a:solidFill>
              <a:schemeClr val="tx1"/>
            </a:solidFill>
          </a:ln>
        </p:spPr>
        <p:txBody>
          <a:bodyPr wrap="square" rtlCol="0">
            <a:spAutoFit/>
          </a:bodyPr>
          <a:lstStyle/>
          <a:p>
            <a:pPr algn="ctr"/>
            <a:r>
              <a:rPr lang="fr-FR" dirty="0"/>
              <a:t>Autres pistes</a:t>
            </a:r>
          </a:p>
        </p:txBody>
      </p:sp>
      <p:sp>
        <p:nvSpPr>
          <p:cNvPr id="6" name="ZoneTexte 5">
            <a:extLst>
              <a:ext uri="{FF2B5EF4-FFF2-40B4-BE49-F238E27FC236}">
                <a16:creationId xmlns:a16="http://schemas.microsoft.com/office/drawing/2014/main" id="{C96E8177-06B6-4BA5-91BA-3A1CE34927D3}"/>
              </a:ext>
            </a:extLst>
          </p:cNvPr>
          <p:cNvSpPr txBox="1"/>
          <p:nvPr/>
        </p:nvSpPr>
        <p:spPr>
          <a:xfrm>
            <a:off x="683568" y="740400"/>
            <a:ext cx="8220381" cy="523220"/>
          </a:xfrm>
          <a:prstGeom prst="rect">
            <a:avLst/>
          </a:prstGeom>
          <a:noFill/>
          <a:ln w="28575">
            <a:solidFill>
              <a:schemeClr val="tx1"/>
            </a:solidFill>
          </a:ln>
        </p:spPr>
        <p:txBody>
          <a:bodyPr wrap="square" rtlCol="0">
            <a:spAutoFit/>
          </a:bodyPr>
          <a:lstStyle/>
          <a:p>
            <a:pPr algn="ctr"/>
            <a:r>
              <a:rPr lang="fr-FR" sz="2800" b="1" dirty="0">
                <a:solidFill>
                  <a:schemeClr val="tx1"/>
                </a:solidFill>
              </a:rPr>
              <a:t>Communiquer</a:t>
            </a:r>
            <a:endParaRPr lang="fr-FR" sz="2800" b="1" dirty="0"/>
          </a:p>
        </p:txBody>
      </p:sp>
      <p:sp>
        <p:nvSpPr>
          <p:cNvPr id="13" name="ZoneTexte 12">
            <a:extLst>
              <a:ext uri="{FF2B5EF4-FFF2-40B4-BE49-F238E27FC236}">
                <a16:creationId xmlns:a16="http://schemas.microsoft.com/office/drawing/2014/main" id="{338EC10A-4C2C-4B64-989E-895721FE0925}"/>
              </a:ext>
            </a:extLst>
          </p:cNvPr>
          <p:cNvSpPr txBox="1"/>
          <p:nvPr/>
        </p:nvSpPr>
        <p:spPr>
          <a:xfrm>
            <a:off x="1259632" y="1845262"/>
            <a:ext cx="7164776" cy="276999"/>
          </a:xfrm>
          <a:prstGeom prst="rect">
            <a:avLst/>
          </a:prstGeom>
          <a:noFill/>
          <a:ln w="9525">
            <a:noFill/>
          </a:ln>
        </p:spPr>
        <p:txBody>
          <a:bodyPr wrap="square" rtlCol="0">
            <a:spAutoFit/>
          </a:bodyPr>
          <a:lstStyle/>
          <a:p>
            <a:pPr algn="ctr"/>
            <a:r>
              <a:rPr lang="fr-FR" sz="1200" dirty="0"/>
              <a:t>Rendre visible les déchets sauvages</a:t>
            </a:r>
          </a:p>
        </p:txBody>
      </p:sp>
      <p:pic>
        <p:nvPicPr>
          <p:cNvPr id="5" name="Image 4">
            <a:extLst>
              <a:ext uri="{FF2B5EF4-FFF2-40B4-BE49-F238E27FC236}">
                <a16:creationId xmlns:a16="http://schemas.microsoft.com/office/drawing/2014/main" id="{3BFC70A4-9736-4622-AB5C-7A77672D0646}"/>
              </a:ext>
            </a:extLst>
          </p:cNvPr>
          <p:cNvPicPr>
            <a:picLocks noChangeAspect="1"/>
          </p:cNvPicPr>
          <p:nvPr/>
        </p:nvPicPr>
        <p:blipFill>
          <a:blip r:embed="rId3"/>
          <a:stretch>
            <a:fillRect/>
          </a:stretch>
        </p:blipFill>
        <p:spPr>
          <a:xfrm>
            <a:off x="539552" y="2330515"/>
            <a:ext cx="2374852" cy="2689477"/>
          </a:xfrm>
          <a:prstGeom prst="rect">
            <a:avLst/>
          </a:prstGeom>
        </p:spPr>
      </p:pic>
      <p:pic>
        <p:nvPicPr>
          <p:cNvPr id="9" name="Image 8">
            <a:extLst>
              <a:ext uri="{FF2B5EF4-FFF2-40B4-BE49-F238E27FC236}">
                <a16:creationId xmlns:a16="http://schemas.microsoft.com/office/drawing/2014/main" id="{66FED148-1511-4F81-91D5-852731947FB0}"/>
              </a:ext>
            </a:extLst>
          </p:cNvPr>
          <p:cNvPicPr>
            <a:picLocks noChangeAspect="1"/>
          </p:cNvPicPr>
          <p:nvPr/>
        </p:nvPicPr>
        <p:blipFill>
          <a:blip r:embed="rId4"/>
          <a:stretch>
            <a:fillRect/>
          </a:stretch>
        </p:blipFill>
        <p:spPr>
          <a:xfrm>
            <a:off x="5652120" y="2329022"/>
            <a:ext cx="3000289" cy="2689477"/>
          </a:xfrm>
          <a:prstGeom prst="rect">
            <a:avLst/>
          </a:prstGeom>
        </p:spPr>
      </p:pic>
    </p:spTree>
    <p:extLst>
      <p:ext uri="{BB962C8B-B14F-4D97-AF65-F5344CB8AC3E}">
        <p14:creationId xmlns:p14="http://schemas.microsoft.com/office/powerpoint/2010/main" val="2748731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7" name="Shape 87"/>
          <p:cNvSpPr txBox="1">
            <a:spLocks noGrp="1"/>
          </p:cNvSpPr>
          <p:nvPr>
            <p:ph type="title" idx="4294967295"/>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a:solidFill>
                  <a:schemeClr val="lt2"/>
                </a:solidFill>
              </a:rPr>
              <a:t>Prévenir</a:t>
            </a:r>
            <a:r>
              <a:rPr lang="en-GB" sz="3000" dirty="0">
                <a:solidFill>
                  <a:schemeClr val="lt2"/>
                </a:solidFill>
              </a:rPr>
              <a:t> les </a:t>
            </a:r>
            <a:r>
              <a:rPr lang="en-GB" sz="3000" dirty="0" err="1">
                <a:solidFill>
                  <a:schemeClr val="lt2"/>
                </a:solidFill>
              </a:rPr>
              <a:t>dégâts</a:t>
            </a:r>
            <a:endParaRPr lang="en-GB" sz="3000" dirty="0">
              <a:solidFill>
                <a:schemeClr val="lt2"/>
              </a:solidFill>
            </a:endParaRPr>
          </a:p>
        </p:txBody>
      </p:sp>
      <p:cxnSp>
        <p:nvCxnSpPr>
          <p:cNvPr id="88" name="Shape 88"/>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2" name="ZoneTexte 1">
            <a:extLst>
              <a:ext uri="{FF2B5EF4-FFF2-40B4-BE49-F238E27FC236}">
                <a16:creationId xmlns:a16="http://schemas.microsoft.com/office/drawing/2014/main" id="{08A273AE-B4F1-4447-88B8-C336FD650C71}"/>
              </a:ext>
            </a:extLst>
          </p:cNvPr>
          <p:cNvSpPr txBox="1"/>
          <p:nvPr/>
        </p:nvSpPr>
        <p:spPr>
          <a:xfrm>
            <a:off x="3630161" y="1368051"/>
            <a:ext cx="1872208" cy="307777"/>
          </a:xfrm>
          <a:prstGeom prst="rect">
            <a:avLst/>
          </a:prstGeom>
          <a:noFill/>
          <a:ln w="9525">
            <a:solidFill>
              <a:schemeClr val="tx1"/>
            </a:solidFill>
          </a:ln>
        </p:spPr>
        <p:txBody>
          <a:bodyPr wrap="square" rtlCol="0">
            <a:spAutoFit/>
          </a:bodyPr>
          <a:lstStyle/>
          <a:p>
            <a:pPr algn="ctr"/>
            <a:r>
              <a:rPr lang="fr-FR" dirty="0"/>
              <a:t>Autres pistes</a:t>
            </a:r>
          </a:p>
        </p:txBody>
      </p:sp>
      <p:sp>
        <p:nvSpPr>
          <p:cNvPr id="6" name="ZoneTexte 5">
            <a:extLst>
              <a:ext uri="{FF2B5EF4-FFF2-40B4-BE49-F238E27FC236}">
                <a16:creationId xmlns:a16="http://schemas.microsoft.com/office/drawing/2014/main" id="{C96E8177-06B6-4BA5-91BA-3A1CE34927D3}"/>
              </a:ext>
            </a:extLst>
          </p:cNvPr>
          <p:cNvSpPr txBox="1"/>
          <p:nvPr/>
        </p:nvSpPr>
        <p:spPr>
          <a:xfrm>
            <a:off x="456075" y="740400"/>
            <a:ext cx="8220381" cy="523220"/>
          </a:xfrm>
          <a:prstGeom prst="rect">
            <a:avLst/>
          </a:prstGeom>
          <a:noFill/>
          <a:ln w="28575">
            <a:solidFill>
              <a:schemeClr val="tx1"/>
            </a:solidFill>
          </a:ln>
        </p:spPr>
        <p:txBody>
          <a:bodyPr wrap="square" rtlCol="0">
            <a:spAutoFit/>
          </a:bodyPr>
          <a:lstStyle/>
          <a:p>
            <a:pPr algn="ctr"/>
            <a:r>
              <a:rPr lang="fr-FR" sz="2800" b="1" dirty="0">
                <a:solidFill>
                  <a:schemeClr val="tx1"/>
                </a:solidFill>
              </a:rPr>
              <a:t>Communiquer</a:t>
            </a:r>
            <a:endParaRPr lang="fr-FR" sz="2800" b="1" dirty="0"/>
          </a:p>
        </p:txBody>
      </p:sp>
      <p:sp>
        <p:nvSpPr>
          <p:cNvPr id="13" name="ZoneTexte 12">
            <a:extLst>
              <a:ext uri="{FF2B5EF4-FFF2-40B4-BE49-F238E27FC236}">
                <a16:creationId xmlns:a16="http://schemas.microsoft.com/office/drawing/2014/main" id="{338EC10A-4C2C-4B64-989E-895721FE0925}"/>
              </a:ext>
            </a:extLst>
          </p:cNvPr>
          <p:cNvSpPr txBox="1"/>
          <p:nvPr/>
        </p:nvSpPr>
        <p:spPr>
          <a:xfrm>
            <a:off x="983877" y="1787105"/>
            <a:ext cx="7164776" cy="276999"/>
          </a:xfrm>
          <a:prstGeom prst="rect">
            <a:avLst/>
          </a:prstGeom>
          <a:noFill/>
          <a:ln w="9525">
            <a:noFill/>
          </a:ln>
        </p:spPr>
        <p:txBody>
          <a:bodyPr wrap="square" rtlCol="0">
            <a:spAutoFit/>
          </a:bodyPr>
          <a:lstStyle/>
          <a:p>
            <a:pPr algn="ctr"/>
            <a:r>
              <a:rPr lang="fr-FR" sz="1200" dirty="0" err="1"/>
              <a:t>Nudge</a:t>
            </a:r>
            <a:r>
              <a:rPr lang="fr-FR" sz="1200" dirty="0"/>
              <a:t>/sensibilisation</a:t>
            </a:r>
          </a:p>
        </p:txBody>
      </p:sp>
      <p:pic>
        <p:nvPicPr>
          <p:cNvPr id="3" name="Image 2">
            <a:extLst>
              <a:ext uri="{FF2B5EF4-FFF2-40B4-BE49-F238E27FC236}">
                <a16:creationId xmlns:a16="http://schemas.microsoft.com/office/drawing/2014/main" id="{B3448365-2AA8-46DF-8F8B-16D405BE7438}"/>
              </a:ext>
            </a:extLst>
          </p:cNvPr>
          <p:cNvPicPr>
            <a:picLocks noChangeAspect="1"/>
          </p:cNvPicPr>
          <p:nvPr/>
        </p:nvPicPr>
        <p:blipFill>
          <a:blip r:embed="rId3"/>
          <a:stretch>
            <a:fillRect/>
          </a:stretch>
        </p:blipFill>
        <p:spPr>
          <a:xfrm>
            <a:off x="1115616" y="2122261"/>
            <a:ext cx="1944178" cy="2851805"/>
          </a:xfrm>
          <a:prstGeom prst="rect">
            <a:avLst/>
          </a:prstGeom>
        </p:spPr>
      </p:pic>
      <p:pic>
        <p:nvPicPr>
          <p:cNvPr id="4" name="Image 3">
            <a:extLst>
              <a:ext uri="{FF2B5EF4-FFF2-40B4-BE49-F238E27FC236}">
                <a16:creationId xmlns:a16="http://schemas.microsoft.com/office/drawing/2014/main" id="{57570792-C509-478E-980B-8651C96C836E}"/>
              </a:ext>
            </a:extLst>
          </p:cNvPr>
          <p:cNvPicPr>
            <a:picLocks noChangeAspect="1"/>
          </p:cNvPicPr>
          <p:nvPr/>
        </p:nvPicPr>
        <p:blipFill>
          <a:blip r:embed="rId4"/>
          <a:stretch>
            <a:fillRect/>
          </a:stretch>
        </p:blipFill>
        <p:spPr>
          <a:xfrm>
            <a:off x="4049291" y="2122261"/>
            <a:ext cx="4232901" cy="2851805"/>
          </a:xfrm>
          <a:prstGeom prst="rect">
            <a:avLst/>
          </a:prstGeom>
        </p:spPr>
      </p:pic>
    </p:spTree>
    <p:extLst>
      <p:ext uri="{BB962C8B-B14F-4D97-AF65-F5344CB8AC3E}">
        <p14:creationId xmlns:p14="http://schemas.microsoft.com/office/powerpoint/2010/main" val="31282331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7" name="Shape 87"/>
          <p:cNvSpPr txBox="1">
            <a:spLocks noGrp="1"/>
          </p:cNvSpPr>
          <p:nvPr>
            <p:ph type="title" idx="4294967295"/>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a:solidFill>
                  <a:schemeClr val="lt2"/>
                </a:solidFill>
              </a:rPr>
              <a:t>Prévenir</a:t>
            </a:r>
            <a:r>
              <a:rPr lang="en-GB" sz="3000" dirty="0">
                <a:solidFill>
                  <a:schemeClr val="lt2"/>
                </a:solidFill>
              </a:rPr>
              <a:t> les </a:t>
            </a:r>
            <a:r>
              <a:rPr lang="en-GB" sz="3000" dirty="0" err="1">
                <a:solidFill>
                  <a:schemeClr val="lt2"/>
                </a:solidFill>
              </a:rPr>
              <a:t>dégâts</a:t>
            </a:r>
            <a:endParaRPr lang="en-GB" sz="3000" dirty="0">
              <a:solidFill>
                <a:schemeClr val="lt2"/>
              </a:solidFill>
            </a:endParaRPr>
          </a:p>
        </p:txBody>
      </p:sp>
      <p:cxnSp>
        <p:nvCxnSpPr>
          <p:cNvPr id="88" name="Shape 88"/>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2" name="ZoneTexte 1">
            <a:extLst>
              <a:ext uri="{FF2B5EF4-FFF2-40B4-BE49-F238E27FC236}">
                <a16:creationId xmlns:a16="http://schemas.microsoft.com/office/drawing/2014/main" id="{08A273AE-B4F1-4447-88B8-C336FD650C71}"/>
              </a:ext>
            </a:extLst>
          </p:cNvPr>
          <p:cNvSpPr txBox="1"/>
          <p:nvPr/>
        </p:nvSpPr>
        <p:spPr>
          <a:xfrm>
            <a:off x="3995936" y="1368051"/>
            <a:ext cx="1872208" cy="307777"/>
          </a:xfrm>
          <a:prstGeom prst="rect">
            <a:avLst/>
          </a:prstGeom>
          <a:noFill/>
          <a:ln w="9525">
            <a:solidFill>
              <a:schemeClr val="tx1"/>
            </a:solidFill>
          </a:ln>
        </p:spPr>
        <p:txBody>
          <a:bodyPr wrap="square" rtlCol="0">
            <a:spAutoFit/>
          </a:bodyPr>
          <a:lstStyle/>
          <a:p>
            <a:pPr algn="ctr"/>
            <a:r>
              <a:rPr lang="fr-FR" dirty="0"/>
              <a:t>Autres pistes</a:t>
            </a:r>
          </a:p>
        </p:txBody>
      </p:sp>
      <p:sp>
        <p:nvSpPr>
          <p:cNvPr id="6" name="ZoneTexte 5">
            <a:extLst>
              <a:ext uri="{FF2B5EF4-FFF2-40B4-BE49-F238E27FC236}">
                <a16:creationId xmlns:a16="http://schemas.microsoft.com/office/drawing/2014/main" id="{C96E8177-06B6-4BA5-91BA-3A1CE34927D3}"/>
              </a:ext>
            </a:extLst>
          </p:cNvPr>
          <p:cNvSpPr txBox="1"/>
          <p:nvPr/>
        </p:nvSpPr>
        <p:spPr>
          <a:xfrm>
            <a:off x="683568" y="740400"/>
            <a:ext cx="8220381" cy="523220"/>
          </a:xfrm>
          <a:prstGeom prst="rect">
            <a:avLst/>
          </a:prstGeom>
          <a:noFill/>
          <a:ln w="28575">
            <a:solidFill>
              <a:schemeClr val="tx1"/>
            </a:solidFill>
          </a:ln>
        </p:spPr>
        <p:txBody>
          <a:bodyPr wrap="square" rtlCol="0">
            <a:spAutoFit/>
          </a:bodyPr>
          <a:lstStyle/>
          <a:p>
            <a:pPr algn="ctr"/>
            <a:r>
              <a:rPr lang="fr-FR" sz="2800" b="1" dirty="0">
                <a:solidFill>
                  <a:schemeClr val="tx1"/>
                </a:solidFill>
              </a:rPr>
              <a:t>Communiquer</a:t>
            </a:r>
            <a:endParaRPr lang="fr-FR" sz="2800" b="1" dirty="0"/>
          </a:p>
        </p:txBody>
      </p:sp>
      <p:sp>
        <p:nvSpPr>
          <p:cNvPr id="13" name="ZoneTexte 12">
            <a:extLst>
              <a:ext uri="{FF2B5EF4-FFF2-40B4-BE49-F238E27FC236}">
                <a16:creationId xmlns:a16="http://schemas.microsoft.com/office/drawing/2014/main" id="{338EC10A-4C2C-4B64-989E-895721FE0925}"/>
              </a:ext>
            </a:extLst>
          </p:cNvPr>
          <p:cNvSpPr txBox="1"/>
          <p:nvPr/>
        </p:nvSpPr>
        <p:spPr>
          <a:xfrm>
            <a:off x="1211370" y="1780259"/>
            <a:ext cx="7164776" cy="276999"/>
          </a:xfrm>
          <a:prstGeom prst="rect">
            <a:avLst/>
          </a:prstGeom>
          <a:noFill/>
          <a:ln w="9525">
            <a:noFill/>
          </a:ln>
        </p:spPr>
        <p:txBody>
          <a:bodyPr wrap="square" rtlCol="0">
            <a:spAutoFit/>
          </a:bodyPr>
          <a:lstStyle/>
          <a:p>
            <a:pPr algn="ctr"/>
            <a:r>
              <a:rPr lang="fr-FR" sz="1200" dirty="0"/>
              <a:t>sensibilisation</a:t>
            </a:r>
          </a:p>
        </p:txBody>
      </p:sp>
      <p:pic>
        <p:nvPicPr>
          <p:cNvPr id="7" name="Image 6">
            <a:extLst>
              <a:ext uri="{FF2B5EF4-FFF2-40B4-BE49-F238E27FC236}">
                <a16:creationId xmlns:a16="http://schemas.microsoft.com/office/drawing/2014/main" id="{67B8B53B-E4F0-493A-9132-16E261261DD2}"/>
              </a:ext>
            </a:extLst>
          </p:cNvPr>
          <p:cNvPicPr>
            <a:picLocks noChangeAspect="1"/>
          </p:cNvPicPr>
          <p:nvPr/>
        </p:nvPicPr>
        <p:blipFill>
          <a:blip r:embed="rId3"/>
          <a:stretch>
            <a:fillRect/>
          </a:stretch>
        </p:blipFill>
        <p:spPr>
          <a:xfrm>
            <a:off x="3239852" y="2283718"/>
            <a:ext cx="3384376" cy="2662557"/>
          </a:xfrm>
          <a:prstGeom prst="rect">
            <a:avLst/>
          </a:prstGeom>
        </p:spPr>
      </p:pic>
    </p:spTree>
    <p:extLst>
      <p:ext uri="{BB962C8B-B14F-4D97-AF65-F5344CB8AC3E}">
        <p14:creationId xmlns:p14="http://schemas.microsoft.com/office/powerpoint/2010/main" val="38566154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7" name="Shape 87"/>
          <p:cNvSpPr txBox="1">
            <a:spLocks noGrp="1"/>
          </p:cNvSpPr>
          <p:nvPr>
            <p:ph type="title" idx="4294967295"/>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a:solidFill>
                  <a:schemeClr val="lt2"/>
                </a:solidFill>
              </a:rPr>
              <a:t>Prévenir</a:t>
            </a:r>
            <a:r>
              <a:rPr lang="en-GB" sz="3000" dirty="0">
                <a:solidFill>
                  <a:schemeClr val="lt2"/>
                </a:solidFill>
              </a:rPr>
              <a:t> les </a:t>
            </a:r>
            <a:r>
              <a:rPr lang="en-GB" sz="3000" dirty="0" err="1">
                <a:solidFill>
                  <a:schemeClr val="lt2"/>
                </a:solidFill>
              </a:rPr>
              <a:t>dégâts</a:t>
            </a:r>
            <a:endParaRPr lang="en-GB" sz="3000" dirty="0">
              <a:solidFill>
                <a:schemeClr val="lt2"/>
              </a:solidFill>
            </a:endParaRPr>
          </a:p>
        </p:txBody>
      </p:sp>
      <p:cxnSp>
        <p:nvCxnSpPr>
          <p:cNvPr id="88" name="Shape 88"/>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2" name="ZoneTexte 1">
            <a:extLst>
              <a:ext uri="{FF2B5EF4-FFF2-40B4-BE49-F238E27FC236}">
                <a16:creationId xmlns:a16="http://schemas.microsoft.com/office/drawing/2014/main" id="{08A273AE-B4F1-4447-88B8-C336FD650C71}"/>
              </a:ext>
            </a:extLst>
          </p:cNvPr>
          <p:cNvSpPr txBox="1"/>
          <p:nvPr/>
        </p:nvSpPr>
        <p:spPr>
          <a:xfrm>
            <a:off x="3995936" y="1368051"/>
            <a:ext cx="1872208" cy="307777"/>
          </a:xfrm>
          <a:prstGeom prst="rect">
            <a:avLst/>
          </a:prstGeom>
          <a:noFill/>
          <a:ln w="9525">
            <a:solidFill>
              <a:schemeClr val="tx1"/>
            </a:solidFill>
          </a:ln>
        </p:spPr>
        <p:txBody>
          <a:bodyPr wrap="square" rtlCol="0">
            <a:spAutoFit/>
          </a:bodyPr>
          <a:lstStyle/>
          <a:p>
            <a:pPr algn="ctr"/>
            <a:r>
              <a:rPr lang="fr-FR" dirty="0"/>
              <a:t>Autres pistes</a:t>
            </a:r>
          </a:p>
        </p:txBody>
      </p:sp>
      <p:sp>
        <p:nvSpPr>
          <p:cNvPr id="6" name="ZoneTexte 5">
            <a:extLst>
              <a:ext uri="{FF2B5EF4-FFF2-40B4-BE49-F238E27FC236}">
                <a16:creationId xmlns:a16="http://schemas.microsoft.com/office/drawing/2014/main" id="{C96E8177-06B6-4BA5-91BA-3A1CE34927D3}"/>
              </a:ext>
            </a:extLst>
          </p:cNvPr>
          <p:cNvSpPr txBox="1"/>
          <p:nvPr/>
        </p:nvSpPr>
        <p:spPr>
          <a:xfrm>
            <a:off x="683568" y="740400"/>
            <a:ext cx="8220381" cy="523220"/>
          </a:xfrm>
          <a:prstGeom prst="rect">
            <a:avLst/>
          </a:prstGeom>
          <a:noFill/>
          <a:ln w="28575">
            <a:solidFill>
              <a:schemeClr val="tx1"/>
            </a:solidFill>
          </a:ln>
        </p:spPr>
        <p:txBody>
          <a:bodyPr wrap="square" rtlCol="0">
            <a:spAutoFit/>
          </a:bodyPr>
          <a:lstStyle/>
          <a:p>
            <a:pPr algn="ctr"/>
            <a:r>
              <a:rPr lang="fr-FR" sz="2800" b="1" dirty="0">
                <a:solidFill>
                  <a:schemeClr val="tx1"/>
                </a:solidFill>
              </a:rPr>
              <a:t>Communiquer</a:t>
            </a:r>
            <a:endParaRPr lang="fr-FR" sz="2800" b="1" dirty="0"/>
          </a:p>
        </p:txBody>
      </p:sp>
      <p:sp>
        <p:nvSpPr>
          <p:cNvPr id="13" name="ZoneTexte 12">
            <a:extLst>
              <a:ext uri="{FF2B5EF4-FFF2-40B4-BE49-F238E27FC236}">
                <a16:creationId xmlns:a16="http://schemas.microsoft.com/office/drawing/2014/main" id="{338EC10A-4C2C-4B64-989E-895721FE0925}"/>
              </a:ext>
            </a:extLst>
          </p:cNvPr>
          <p:cNvSpPr txBox="1"/>
          <p:nvPr/>
        </p:nvSpPr>
        <p:spPr>
          <a:xfrm>
            <a:off x="1211370" y="1780259"/>
            <a:ext cx="7164776" cy="276999"/>
          </a:xfrm>
          <a:prstGeom prst="rect">
            <a:avLst/>
          </a:prstGeom>
          <a:noFill/>
          <a:ln w="9525">
            <a:noFill/>
          </a:ln>
        </p:spPr>
        <p:txBody>
          <a:bodyPr wrap="square" rtlCol="0">
            <a:spAutoFit/>
          </a:bodyPr>
          <a:lstStyle/>
          <a:p>
            <a:pPr algn="ctr"/>
            <a:r>
              <a:rPr lang="fr-FR" sz="1200" dirty="0"/>
              <a:t>Sensibiliser en choquant</a:t>
            </a:r>
          </a:p>
        </p:txBody>
      </p:sp>
      <p:pic>
        <p:nvPicPr>
          <p:cNvPr id="4" name="Image 3">
            <a:extLst>
              <a:ext uri="{FF2B5EF4-FFF2-40B4-BE49-F238E27FC236}">
                <a16:creationId xmlns:a16="http://schemas.microsoft.com/office/drawing/2014/main" id="{341E6AA2-C2DF-494A-B8CB-E8A94DB76FE4}"/>
              </a:ext>
            </a:extLst>
          </p:cNvPr>
          <p:cNvPicPr>
            <a:picLocks noChangeAspect="1"/>
          </p:cNvPicPr>
          <p:nvPr/>
        </p:nvPicPr>
        <p:blipFill>
          <a:blip r:embed="rId3"/>
          <a:stretch>
            <a:fillRect/>
          </a:stretch>
        </p:blipFill>
        <p:spPr>
          <a:xfrm>
            <a:off x="2915816" y="2104409"/>
            <a:ext cx="4075863" cy="3057976"/>
          </a:xfrm>
          <a:prstGeom prst="rect">
            <a:avLst/>
          </a:prstGeom>
        </p:spPr>
      </p:pic>
      <p:sp>
        <p:nvSpPr>
          <p:cNvPr id="5" name="ZoneTexte 4">
            <a:extLst>
              <a:ext uri="{FF2B5EF4-FFF2-40B4-BE49-F238E27FC236}">
                <a16:creationId xmlns:a16="http://schemas.microsoft.com/office/drawing/2014/main" id="{1F13A6CB-2BF1-40CF-9876-BCD76F115EF0}"/>
              </a:ext>
            </a:extLst>
          </p:cNvPr>
          <p:cNvSpPr txBox="1"/>
          <p:nvPr/>
        </p:nvSpPr>
        <p:spPr>
          <a:xfrm>
            <a:off x="655778" y="1918099"/>
            <a:ext cx="1656184" cy="2492990"/>
          </a:xfrm>
          <a:prstGeom prst="rect">
            <a:avLst/>
          </a:prstGeom>
          <a:noFill/>
        </p:spPr>
        <p:txBody>
          <a:bodyPr wrap="square" rtlCol="0">
            <a:spAutoFit/>
          </a:bodyPr>
          <a:lstStyle/>
          <a:p>
            <a:pPr algn="ctr"/>
            <a:r>
              <a:rPr lang="fr-FR" dirty="0"/>
              <a:t>Un message choquant permet de prévenir l’apparition de comportements </a:t>
            </a:r>
            <a:r>
              <a:rPr lang="fr-FR" dirty="0" smtClean="0"/>
              <a:t>inciviques,</a:t>
            </a:r>
            <a:endParaRPr lang="fr-FR" dirty="0"/>
          </a:p>
          <a:p>
            <a:pPr algn="ctr"/>
            <a:r>
              <a:rPr lang="fr-FR" sz="1800" dirty="0" smtClean="0"/>
              <a:t>mais </a:t>
            </a:r>
            <a:r>
              <a:rPr lang="fr-FR" sz="1800" dirty="0"/>
              <a:t>ne convaincra pas les </a:t>
            </a:r>
            <a:r>
              <a:rPr lang="fr-FR" sz="1800" dirty="0" smtClean="0"/>
              <a:t>inciviques.</a:t>
            </a:r>
            <a:endParaRPr lang="fr-FR" sz="1800" dirty="0"/>
          </a:p>
        </p:txBody>
      </p:sp>
    </p:spTree>
    <p:extLst>
      <p:ext uri="{BB962C8B-B14F-4D97-AF65-F5344CB8AC3E}">
        <p14:creationId xmlns:p14="http://schemas.microsoft.com/office/powerpoint/2010/main" val="4074880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7" name="Shape 87"/>
          <p:cNvSpPr txBox="1">
            <a:spLocks noGrp="1"/>
          </p:cNvSpPr>
          <p:nvPr>
            <p:ph type="title" idx="4294967295"/>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a:solidFill>
                  <a:schemeClr val="lt2"/>
                </a:solidFill>
              </a:rPr>
              <a:t>Prévenir</a:t>
            </a:r>
            <a:r>
              <a:rPr lang="en-GB" sz="3000" dirty="0">
                <a:solidFill>
                  <a:schemeClr val="lt2"/>
                </a:solidFill>
              </a:rPr>
              <a:t> les </a:t>
            </a:r>
            <a:r>
              <a:rPr lang="en-GB" sz="3000" dirty="0" err="1">
                <a:solidFill>
                  <a:schemeClr val="lt2"/>
                </a:solidFill>
              </a:rPr>
              <a:t>dégâts</a:t>
            </a:r>
            <a:endParaRPr lang="en-GB" sz="3000" dirty="0">
              <a:solidFill>
                <a:schemeClr val="lt2"/>
              </a:solidFill>
            </a:endParaRPr>
          </a:p>
        </p:txBody>
      </p:sp>
      <p:cxnSp>
        <p:nvCxnSpPr>
          <p:cNvPr id="88" name="Shape 88"/>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2" name="ZoneTexte 1">
            <a:extLst>
              <a:ext uri="{FF2B5EF4-FFF2-40B4-BE49-F238E27FC236}">
                <a16:creationId xmlns:a16="http://schemas.microsoft.com/office/drawing/2014/main" id="{08A273AE-B4F1-4447-88B8-C336FD650C71}"/>
              </a:ext>
            </a:extLst>
          </p:cNvPr>
          <p:cNvSpPr txBox="1"/>
          <p:nvPr/>
        </p:nvSpPr>
        <p:spPr>
          <a:xfrm>
            <a:off x="3995936" y="1368051"/>
            <a:ext cx="1872208" cy="307777"/>
          </a:xfrm>
          <a:prstGeom prst="rect">
            <a:avLst/>
          </a:prstGeom>
          <a:noFill/>
          <a:ln w="9525">
            <a:solidFill>
              <a:schemeClr val="tx1"/>
            </a:solidFill>
          </a:ln>
        </p:spPr>
        <p:txBody>
          <a:bodyPr wrap="square" rtlCol="0">
            <a:spAutoFit/>
          </a:bodyPr>
          <a:lstStyle/>
          <a:p>
            <a:pPr algn="ctr"/>
            <a:r>
              <a:rPr lang="fr-FR" dirty="0"/>
              <a:t>Autres pistes</a:t>
            </a:r>
          </a:p>
        </p:txBody>
      </p:sp>
      <p:sp>
        <p:nvSpPr>
          <p:cNvPr id="6" name="ZoneTexte 5">
            <a:extLst>
              <a:ext uri="{FF2B5EF4-FFF2-40B4-BE49-F238E27FC236}">
                <a16:creationId xmlns:a16="http://schemas.microsoft.com/office/drawing/2014/main" id="{C96E8177-06B6-4BA5-91BA-3A1CE34927D3}"/>
              </a:ext>
            </a:extLst>
          </p:cNvPr>
          <p:cNvSpPr txBox="1"/>
          <p:nvPr/>
        </p:nvSpPr>
        <p:spPr>
          <a:xfrm>
            <a:off x="683568" y="740400"/>
            <a:ext cx="8220381" cy="523220"/>
          </a:xfrm>
          <a:prstGeom prst="rect">
            <a:avLst/>
          </a:prstGeom>
          <a:noFill/>
          <a:ln w="28575">
            <a:solidFill>
              <a:schemeClr val="tx1"/>
            </a:solidFill>
          </a:ln>
        </p:spPr>
        <p:txBody>
          <a:bodyPr wrap="square" rtlCol="0">
            <a:spAutoFit/>
          </a:bodyPr>
          <a:lstStyle/>
          <a:p>
            <a:pPr algn="ctr"/>
            <a:r>
              <a:rPr lang="fr-FR" sz="2800" b="1" dirty="0">
                <a:solidFill>
                  <a:schemeClr val="tx1"/>
                </a:solidFill>
              </a:rPr>
              <a:t>Communiquer</a:t>
            </a:r>
            <a:endParaRPr lang="fr-FR" sz="2800" b="1" dirty="0"/>
          </a:p>
        </p:txBody>
      </p:sp>
      <p:sp>
        <p:nvSpPr>
          <p:cNvPr id="13" name="ZoneTexte 12">
            <a:extLst>
              <a:ext uri="{FF2B5EF4-FFF2-40B4-BE49-F238E27FC236}">
                <a16:creationId xmlns:a16="http://schemas.microsoft.com/office/drawing/2014/main" id="{338EC10A-4C2C-4B64-989E-895721FE0925}"/>
              </a:ext>
            </a:extLst>
          </p:cNvPr>
          <p:cNvSpPr txBox="1"/>
          <p:nvPr/>
        </p:nvSpPr>
        <p:spPr>
          <a:xfrm>
            <a:off x="1211370" y="1780259"/>
            <a:ext cx="7164776" cy="276999"/>
          </a:xfrm>
          <a:prstGeom prst="rect">
            <a:avLst/>
          </a:prstGeom>
          <a:noFill/>
          <a:ln w="9525">
            <a:noFill/>
          </a:ln>
        </p:spPr>
        <p:txBody>
          <a:bodyPr wrap="square" rtlCol="0">
            <a:spAutoFit/>
          </a:bodyPr>
          <a:lstStyle/>
          <a:p>
            <a:pPr algn="ctr"/>
            <a:r>
              <a:rPr lang="fr-FR" sz="1200" dirty="0"/>
              <a:t>Sensibiliser en misant sur l’humour*</a:t>
            </a:r>
          </a:p>
        </p:txBody>
      </p:sp>
      <p:pic>
        <p:nvPicPr>
          <p:cNvPr id="8" name="Image 7">
            <a:extLst>
              <a:ext uri="{FF2B5EF4-FFF2-40B4-BE49-F238E27FC236}">
                <a16:creationId xmlns:a16="http://schemas.microsoft.com/office/drawing/2014/main" id="{B1ACB73B-070B-4530-8BC1-ADD0FB027543}"/>
              </a:ext>
            </a:extLst>
          </p:cNvPr>
          <p:cNvPicPr>
            <a:picLocks noChangeAspect="1"/>
          </p:cNvPicPr>
          <p:nvPr/>
        </p:nvPicPr>
        <p:blipFill>
          <a:blip r:embed="rId3"/>
          <a:stretch>
            <a:fillRect/>
          </a:stretch>
        </p:blipFill>
        <p:spPr>
          <a:xfrm>
            <a:off x="4355976" y="2100961"/>
            <a:ext cx="4647714" cy="2662557"/>
          </a:xfrm>
          <a:prstGeom prst="rect">
            <a:avLst/>
          </a:prstGeom>
        </p:spPr>
      </p:pic>
      <p:pic>
        <p:nvPicPr>
          <p:cNvPr id="3" name="Image 2">
            <a:extLst>
              <a:ext uri="{FF2B5EF4-FFF2-40B4-BE49-F238E27FC236}">
                <a16:creationId xmlns:a16="http://schemas.microsoft.com/office/drawing/2014/main" id="{24FB5B43-A5C7-4B23-91A6-1B6ECFE7C4BD}"/>
              </a:ext>
            </a:extLst>
          </p:cNvPr>
          <p:cNvPicPr>
            <a:picLocks noChangeAspect="1"/>
          </p:cNvPicPr>
          <p:nvPr/>
        </p:nvPicPr>
        <p:blipFill>
          <a:blip r:embed="rId4"/>
          <a:stretch>
            <a:fillRect/>
          </a:stretch>
        </p:blipFill>
        <p:spPr>
          <a:xfrm>
            <a:off x="899592" y="1305623"/>
            <a:ext cx="2402584" cy="3305767"/>
          </a:xfrm>
          <a:prstGeom prst="rect">
            <a:avLst/>
          </a:prstGeom>
        </p:spPr>
      </p:pic>
      <p:sp>
        <p:nvSpPr>
          <p:cNvPr id="10" name="ZoneTexte 9">
            <a:extLst>
              <a:ext uri="{FF2B5EF4-FFF2-40B4-BE49-F238E27FC236}">
                <a16:creationId xmlns:a16="http://schemas.microsoft.com/office/drawing/2014/main" id="{6A07CD85-02C9-4220-9A17-D20905A50AD7}"/>
              </a:ext>
            </a:extLst>
          </p:cNvPr>
          <p:cNvSpPr txBox="1"/>
          <p:nvPr/>
        </p:nvSpPr>
        <p:spPr>
          <a:xfrm>
            <a:off x="395537" y="4824194"/>
            <a:ext cx="8623470" cy="276999"/>
          </a:xfrm>
          <a:prstGeom prst="rect">
            <a:avLst/>
          </a:prstGeom>
          <a:noFill/>
          <a:ln w="9525">
            <a:noFill/>
          </a:ln>
        </p:spPr>
        <p:txBody>
          <a:bodyPr wrap="square" rtlCol="0">
            <a:spAutoFit/>
          </a:bodyPr>
          <a:lstStyle/>
          <a:p>
            <a:pPr algn="ctr"/>
            <a:r>
              <a:rPr lang="fr-FR" sz="1200" dirty="0" smtClean="0"/>
              <a:t>*Selon </a:t>
            </a:r>
            <a:r>
              <a:rPr lang="fr-FR" sz="1200" dirty="0"/>
              <a:t>l’étude </a:t>
            </a:r>
            <a:r>
              <a:rPr lang="fr-FR" sz="1200" dirty="0" smtClean="0"/>
              <a:t>« Des </a:t>
            </a:r>
            <a:r>
              <a:rPr lang="fr-FR" sz="1200" dirty="0"/>
              <a:t>images et des </a:t>
            </a:r>
            <a:r>
              <a:rPr lang="fr-FR" sz="1200" dirty="0" smtClean="0"/>
              <a:t>actes », </a:t>
            </a:r>
            <a:r>
              <a:rPr lang="fr-FR" sz="1200" dirty="0"/>
              <a:t>les assos ont plus de légitimité à miser sur l’humour pour leurs </a:t>
            </a:r>
            <a:r>
              <a:rPr lang="fr-FR" sz="1200" dirty="0" smtClean="0"/>
              <a:t>messages</a:t>
            </a:r>
            <a:endParaRPr lang="fr-FR" sz="1200" dirty="0"/>
          </a:p>
        </p:txBody>
      </p:sp>
    </p:spTree>
    <p:extLst>
      <p:ext uri="{BB962C8B-B14F-4D97-AF65-F5344CB8AC3E}">
        <p14:creationId xmlns:p14="http://schemas.microsoft.com/office/powerpoint/2010/main" val="7022567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7" name="Shape 87"/>
          <p:cNvSpPr txBox="1">
            <a:spLocks noGrp="1"/>
          </p:cNvSpPr>
          <p:nvPr>
            <p:ph type="title" idx="4294967295"/>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a:solidFill>
                  <a:schemeClr val="lt2"/>
                </a:solidFill>
              </a:rPr>
              <a:t>Prévenir</a:t>
            </a:r>
            <a:r>
              <a:rPr lang="en-GB" sz="3000" dirty="0">
                <a:solidFill>
                  <a:schemeClr val="lt2"/>
                </a:solidFill>
              </a:rPr>
              <a:t> les </a:t>
            </a:r>
            <a:r>
              <a:rPr lang="en-GB" sz="3000" dirty="0" err="1">
                <a:solidFill>
                  <a:schemeClr val="lt2"/>
                </a:solidFill>
              </a:rPr>
              <a:t>dégâts</a:t>
            </a:r>
            <a:endParaRPr lang="en-GB" sz="3000" dirty="0">
              <a:solidFill>
                <a:schemeClr val="lt2"/>
              </a:solidFill>
            </a:endParaRPr>
          </a:p>
        </p:txBody>
      </p:sp>
      <p:cxnSp>
        <p:nvCxnSpPr>
          <p:cNvPr id="88" name="Shape 88"/>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2" name="ZoneTexte 1">
            <a:extLst>
              <a:ext uri="{FF2B5EF4-FFF2-40B4-BE49-F238E27FC236}">
                <a16:creationId xmlns:a16="http://schemas.microsoft.com/office/drawing/2014/main" id="{08A273AE-B4F1-4447-88B8-C336FD650C71}"/>
              </a:ext>
            </a:extLst>
          </p:cNvPr>
          <p:cNvSpPr txBox="1"/>
          <p:nvPr/>
        </p:nvSpPr>
        <p:spPr>
          <a:xfrm>
            <a:off x="3995936" y="1368051"/>
            <a:ext cx="1872208" cy="307777"/>
          </a:xfrm>
          <a:prstGeom prst="rect">
            <a:avLst/>
          </a:prstGeom>
          <a:noFill/>
          <a:ln w="9525">
            <a:solidFill>
              <a:schemeClr val="tx1"/>
            </a:solidFill>
          </a:ln>
        </p:spPr>
        <p:txBody>
          <a:bodyPr wrap="square" rtlCol="0">
            <a:spAutoFit/>
          </a:bodyPr>
          <a:lstStyle/>
          <a:p>
            <a:pPr algn="ctr"/>
            <a:r>
              <a:rPr lang="fr-FR" dirty="0"/>
              <a:t>Autres pistes</a:t>
            </a:r>
          </a:p>
        </p:txBody>
      </p:sp>
      <p:sp>
        <p:nvSpPr>
          <p:cNvPr id="6" name="ZoneTexte 5">
            <a:extLst>
              <a:ext uri="{FF2B5EF4-FFF2-40B4-BE49-F238E27FC236}">
                <a16:creationId xmlns:a16="http://schemas.microsoft.com/office/drawing/2014/main" id="{C96E8177-06B6-4BA5-91BA-3A1CE34927D3}"/>
              </a:ext>
            </a:extLst>
          </p:cNvPr>
          <p:cNvSpPr txBox="1"/>
          <p:nvPr/>
        </p:nvSpPr>
        <p:spPr>
          <a:xfrm>
            <a:off x="683568" y="740400"/>
            <a:ext cx="8220381" cy="523220"/>
          </a:xfrm>
          <a:prstGeom prst="rect">
            <a:avLst/>
          </a:prstGeom>
          <a:noFill/>
          <a:ln w="28575">
            <a:solidFill>
              <a:schemeClr val="tx1"/>
            </a:solidFill>
          </a:ln>
        </p:spPr>
        <p:txBody>
          <a:bodyPr wrap="square" rtlCol="0">
            <a:spAutoFit/>
          </a:bodyPr>
          <a:lstStyle/>
          <a:p>
            <a:pPr algn="ctr"/>
            <a:r>
              <a:rPr lang="fr-FR" sz="2800" b="1" dirty="0">
                <a:solidFill>
                  <a:schemeClr val="tx1"/>
                </a:solidFill>
              </a:rPr>
              <a:t>Communiquer</a:t>
            </a:r>
            <a:endParaRPr lang="fr-FR" sz="2800" b="1" dirty="0"/>
          </a:p>
        </p:txBody>
      </p:sp>
      <p:sp>
        <p:nvSpPr>
          <p:cNvPr id="13" name="ZoneTexte 12">
            <a:extLst>
              <a:ext uri="{FF2B5EF4-FFF2-40B4-BE49-F238E27FC236}">
                <a16:creationId xmlns:a16="http://schemas.microsoft.com/office/drawing/2014/main" id="{338EC10A-4C2C-4B64-989E-895721FE0925}"/>
              </a:ext>
            </a:extLst>
          </p:cNvPr>
          <p:cNvSpPr txBox="1"/>
          <p:nvPr/>
        </p:nvSpPr>
        <p:spPr>
          <a:xfrm>
            <a:off x="1211370" y="1780259"/>
            <a:ext cx="7164776" cy="276999"/>
          </a:xfrm>
          <a:prstGeom prst="rect">
            <a:avLst/>
          </a:prstGeom>
          <a:noFill/>
          <a:ln w="9525">
            <a:noFill/>
          </a:ln>
        </p:spPr>
        <p:txBody>
          <a:bodyPr wrap="square" rtlCol="0">
            <a:spAutoFit/>
          </a:bodyPr>
          <a:lstStyle/>
          <a:p>
            <a:pPr algn="ctr"/>
            <a:r>
              <a:rPr lang="fr-FR" sz="1200" dirty="0"/>
              <a:t>Sensibiliser en misant sur l’humour*</a:t>
            </a:r>
          </a:p>
        </p:txBody>
      </p:sp>
      <p:pic>
        <p:nvPicPr>
          <p:cNvPr id="5" name="Image 4">
            <a:extLst>
              <a:ext uri="{FF2B5EF4-FFF2-40B4-BE49-F238E27FC236}">
                <a16:creationId xmlns:a16="http://schemas.microsoft.com/office/drawing/2014/main" id="{1D356AFC-2C68-403D-B2B3-71D5395F7D87}"/>
              </a:ext>
            </a:extLst>
          </p:cNvPr>
          <p:cNvPicPr>
            <a:picLocks noChangeAspect="1"/>
          </p:cNvPicPr>
          <p:nvPr/>
        </p:nvPicPr>
        <p:blipFill>
          <a:blip r:embed="rId3"/>
          <a:stretch>
            <a:fillRect/>
          </a:stretch>
        </p:blipFill>
        <p:spPr>
          <a:xfrm>
            <a:off x="1211370" y="2206250"/>
            <a:ext cx="2752725" cy="2038350"/>
          </a:xfrm>
          <a:prstGeom prst="rect">
            <a:avLst/>
          </a:prstGeom>
        </p:spPr>
      </p:pic>
      <p:pic>
        <p:nvPicPr>
          <p:cNvPr id="7" name="Image 6">
            <a:extLst>
              <a:ext uri="{FF2B5EF4-FFF2-40B4-BE49-F238E27FC236}">
                <a16:creationId xmlns:a16="http://schemas.microsoft.com/office/drawing/2014/main" id="{5769B6B4-D0EB-4C66-B215-50422C317DD3}"/>
              </a:ext>
            </a:extLst>
          </p:cNvPr>
          <p:cNvPicPr>
            <a:picLocks noChangeAspect="1"/>
          </p:cNvPicPr>
          <p:nvPr/>
        </p:nvPicPr>
        <p:blipFill>
          <a:blip r:embed="rId4"/>
          <a:stretch>
            <a:fillRect/>
          </a:stretch>
        </p:blipFill>
        <p:spPr>
          <a:xfrm>
            <a:off x="6156176" y="1405184"/>
            <a:ext cx="2638425" cy="3286125"/>
          </a:xfrm>
          <a:prstGeom prst="rect">
            <a:avLst/>
          </a:prstGeom>
        </p:spPr>
      </p:pic>
      <p:sp>
        <p:nvSpPr>
          <p:cNvPr id="11" name="ZoneTexte 10">
            <a:extLst>
              <a:ext uri="{FF2B5EF4-FFF2-40B4-BE49-F238E27FC236}">
                <a16:creationId xmlns:a16="http://schemas.microsoft.com/office/drawing/2014/main" id="{6A07CD85-02C9-4220-9A17-D20905A50AD7}"/>
              </a:ext>
            </a:extLst>
          </p:cNvPr>
          <p:cNvSpPr txBox="1"/>
          <p:nvPr/>
        </p:nvSpPr>
        <p:spPr>
          <a:xfrm>
            <a:off x="395537" y="4824194"/>
            <a:ext cx="8623470" cy="276999"/>
          </a:xfrm>
          <a:prstGeom prst="rect">
            <a:avLst/>
          </a:prstGeom>
          <a:noFill/>
          <a:ln w="9525">
            <a:noFill/>
          </a:ln>
        </p:spPr>
        <p:txBody>
          <a:bodyPr wrap="square" rtlCol="0">
            <a:spAutoFit/>
          </a:bodyPr>
          <a:lstStyle/>
          <a:p>
            <a:pPr algn="ctr"/>
            <a:r>
              <a:rPr lang="fr-FR" sz="1200" dirty="0" smtClean="0"/>
              <a:t>*Selon </a:t>
            </a:r>
            <a:r>
              <a:rPr lang="fr-FR" sz="1200" dirty="0"/>
              <a:t>l’étude </a:t>
            </a:r>
            <a:r>
              <a:rPr lang="fr-FR" sz="1200" dirty="0" smtClean="0"/>
              <a:t>« Des </a:t>
            </a:r>
            <a:r>
              <a:rPr lang="fr-FR" sz="1200" dirty="0"/>
              <a:t>images et des </a:t>
            </a:r>
            <a:r>
              <a:rPr lang="fr-FR" sz="1200" dirty="0" smtClean="0"/>
              <a:t>actes », </a:t>
            </a:r>
            <a:r>
              <a:rPr lang="fr-FR" sz="1200" dirty="0"/>
              <a:t>les assos ont plus de légitimité à miser sur l’humour pour leurs </a:t>
            </a:r>
            <a:r>
              <a:rPr lang="fr-FR" sz="1200" dirty="0" smtClean="0"/>
              <a:t>messages</a:t>
            </a:r>
            <a:endParaRPr lang="fr-FR" sz="1200" dirty="0"/>
          </a:p>
        </p:txBody>
      </p:sp>
    </p:spTree>
    <p:extLst>
      <p:ext uri="{BB962C8B-B14F-4D97-AF65-F5344CB8AC3E}">
        <p14:creationId xmlns:p14="http://schemas.microsoft.com/office/powerpoint/2010/main" val="9272278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7" name="Shape 87"/>
          <p:cNvSpPr txBox="1">
            <a:spLocks noGrp="1"/>
          </p:cNvSpPr>
          <p:nvPr>
            <p:ph type="title" idx="4294967295"/>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a:solidFill>
                  <a:schemeClr val="lt2"/>
                </a:solidFill>
              </a:rPr>
              <a:t>Prévenir</a:t>
            </a:r>
            <a:r>
              <a:rPr lang="en-GB" sz="3000" dirty="0">
                <a:solidFill>
                  <a:schemeClr val="lt2"/>
                </a:solidFill>
              </a:rPr>
              <a:t> les </a:t>
            </a:r>
            <a:r>
              <a:rPr lang="en-GB" sz="3000" dirty="0" err="1">
                <a:solidFill>
                  <a:schemeClr val="lt2"/>
                </a:solidFill>
              </a:rPr>
              <a:t>dégâts</a:t>
            </a:r>
            <a:endParaRPr lang="en-GB" sz="3000" dirty="0">
              <a:solidFill>
                <a:schemeClr val="lt2"/>
              </a:solidFill>
            </a:endParaRPr>
          </a:p>
        </p:txBody>
      </p:sp>
      <p:cxnSp>
        <p:nvCxnSpPr>
          <p:cNvPr id="88" name="Shape 88"/>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2" name="ZoneTexte 1">
            <a:extLst>
              <a:ext uri="{FF2B5EF4-FFF2-40B4-BE49-F238E27FC236}">
                <a16:creationId xmlns:a16="http://schemas.microsoft.com/office/drawing/2014/main" id="{08A273AE-B4F1-4447-88B8-C336FD650C71}"/>
              </a:ext>
            </a:extLst>
          </p:cNvPr>
          <p:cNvSpPr txBox="1"/>
          <p:nvPr/>
        </p:nvSpPr>
        <p:spPr>
          <a:xfrm>
            <a:off x="3995936" y="1368051"/>
            <a:ext cx="1872208" cy="307777"/>
          </a:xfrm>
          <a:prstGeom prst="rect">
            <a:avLst/>
          </a:prstGeom>
          <a:noFill/>
          <a:ln w="9525">
            <a:solidFill>
              <a:schemeClr val="tx1"/>
            </a:solidFill>
          </a:ln>
        </p:spPr>
        <p:txBody>
          <a:bodyPr wrap="square" rtlCol="0">
            <a:spAutoFit/>
          </a:bodyPr>
          <a:lstStyle/>
          <a:p>
            <a:pPr algn="ctr"/>
            <a:r>
              <a:rPr lang="fr-FR" dirty="0"/>
              <a:t>Autres pistes</a:t>
            </a:r>
          </a:p>
        </p:txBody>
      </p:sp>
      <p:sp>
        <p:nvSpPr>
          <p:cNvPr id="6" name="ZoneTexte 5">
            <a:extLst>
              <a:ext uri="{FF2B5EF4-FFF2-40B4-BE49-F238E27FC236}">
                <a16:creationId xmlns:a16="http://schemas.microsoft.com/office/drawing/2014/main" id="{C96E8177-06B6-4BA5-91BA-3A1CE34927D3}"/>
              </a:ext>
            </a:extLst>
          </p:cNvPr>
          <p:cNvSpPr txBox="1"/>
          <p:nvPr/>
        </p:nvSpPr>
        <p:spPr>
          <a:xfrm>
            <a:off x="683568" y="740400"/>
            <a:ext cx="8220381" cy="523220"/>
          </a:xfrm>
          <a:prstGeom prst="rect">
            <a:avLst/>
          </a:prstGeom>
          <a:noFill/>
          <a:ln w="28575">
            <a:solidFill>
              <a:schemeClr val="tx1"/>
            </a:solidFill>
          </a:ln>
        </p:spPr>
        <p:txBody>
          <a:bodyPr wrap="square" rtlCol="0">
            <a:spAutoFit/>
          </a:bodyPr>
          <a:lstStyle/>
          <a:p>
            <a:pPr algn="ctr"/>
            <a:r>
              <a:rPr lang="fr-FR" sz="2800" b="1" dirty="0">
                <a:solidFill>
                  <a:schemeClr val="tx1"/>
                </a:solidFill>
              </a:rPr>
              <a:t>Communiquer</a:t>
            </a:r>
            <a:endParaRPr lang="fr-FR" sz="2800" b="1" dirty="0"/>
          </a:p>
        </p:txBody>
      </p:sp>
      <p:sp>
        <p:nvSpPr>
          <p:cNvPr id="13" name="ZoneTexte 12">
            <a:extLst>
              <a:ext uri="{FF2B5EF4-FFF2-40B4-BE49-F238E27FC236}">
                <a16:creationId xmlns:a16="http://schemas.microsoft.com/office/drawing/2014/main" id="{338EC10A-4C2C-4B64-989E-895721FE0925}"/>
              </a:ext>
            </a:extLst>
          </p:cNvPr>
          <p:cNvSpPr txBox="1"/>
          <p:nvPr/>
        </p:nvSpPr>
        <p:spPr>
          <a:xfrm>
            <a:off x="1211370" y="1707654"/>
            <a:ext cx="7164776" cy="276999"/>
          </a:xfrm>
          <a:prstGeom prst="rect">
            <a:avLst/>
          </a:prstGeom>
          <a:noFill/>
          <a:ln w="9525">
            <a:noFill/>
          </a:ln>
        </p:spPr>
        <p:txBody>
          <a:bodyPr wrap="square" rtlCol="0">
            <a:spAutoFit/>
          </a:bodyPr>
          <a:lstStyle/>
          <a:p>
            <a:pPr algn="ctr"/>
            <a:r>
              <a:rPr lang="fr-FR" sz="1200" dirty="0"/>
              <a:t>Informer sur l’absence de corbeilles de propreté*</a:t>
            </a:r>
          </a:p>
        </p:txBody>
      </p:sp>
      <p:pic>
        <p:nvPicPr>
          <p:cNvPr id="3" name="Image 2">
            <a:extLst>
              <a:ext uri="{FF2B5EF4-FFF2-40B4-BE49-F238E27FC236}">
                <a16:creationId xmlns:a16="http://schemas.microsoft.com/office/drawing/2014/main" id="{3B38F823-3AFF-445E-83A6-996C78ED6D24}"/>
              </a:ext>
            </a:extLst>
          </p:cNvPr>
          <p:cNvPicPr>
            <a:picLocks noChangeAspect="1"/>
          </p:cNvPicPr>
          <p:nvPr/>
        </p:nvPicPr>
        <p:blipFill>
          <a:blip r:embed="rId3"/>
          <a:stretch>
            <a:fillRect/>
          </a:stretch>
        </p:blipFill>
        <p:spPr>
          <a:xfrm>
            <a:off x="691625" y="2083087"/>
            <a:ext cx="1938317" cy="2951033"/>
          </a:xfrm>
          <a:prstGeom prst="rect">
            <a:avLst/>
          </a:prstGeom>
        </p:spPr>
      </p:pic>
      <p:pic>
        <p:nvPicPr>
          <p:cNvPr id="4" name="Image 3">
            <a:extLst>
              <a:ext uri="{FF2B5EF4-FFF2-40B4-BE49-F238E27FC236}">
                <a16:creationId xmlns:a16="http://schemas.microsoft.com/office/drawing/2014/main" id="{EDE7D3CA-539B-4AF3-A205-0875973088EC}"/>
              </a:ext>
            </a:extLst>
          </p:cNvPr>
          <p:cNvPicPr>
            <a:picLocks noChangeAspect="1"/>
          </p:cNvPicPr>
          <p:nvPr/>
        </p:nvPicPr>
        <p:blipFill rotWithShape="1">
          <a:blip r:embed="rId4"/>
          <a:srcRect l="21002"/>
          <a:stretch/>
        </p:blipFill>
        <p:spPr>
          <a:xfrm>
            <a:off x="5148064" y="2052309"/>
            <a:ext cx="3521082" cy="2981811"/>
          </a:xfrm>
          <a:prstGeom prst="rect">
            <a:avLst/>
          </a:prstGeom>
        </p:spPr>
      </p:pic>
    </p:spTree>
    <p:extLst>
      <p:ext uri="{BB962C8B-B14F-4D97-AF65-F5344CB8AC3E}">
        <p14:creationId xmlns:p14="http://schemas.microsoft.com/office/powerpoint/2010/main" val="38205704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7" name="Shape 87"/>
          <p:cNvSpPr txBox="1">
            <a:spLocks noGrp="1"/>
          </p:cNvSpPr>
          <p:nvPr>
            <p:ph type="title" idx="4294967295"/>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a:solidFill>
                  <a:schemeClr val="lt2"/>
                </a:solidFill>
              </a:rPr>
              <a:t>Prévenir</a:t>
            </a:r>
            <a:r>
              <a:rPr lang="en-GB" sz="3000" dirty="0">
                <a:solidFill>
                  <a:schemeClr val="lt2"/>
                </a:solidFill>
              </a:rPr>
              <a:t> les </a:t>
            </a:r>
            <a:r>
              <a:rPr lang="en-GB" sz="3000" dirty="0" err="1">
                <a:solidFill>
                  <a:schemeClr val="lt2"/>
                </a:solidFill>
              </a:rPr>
              <a:t>dégâts</a:t>
            </a:r>
            <a:endParaRPr lang="en-GB" sz="3000" dirty="0">
              <a:solidFill>
                <a:schemeClr val="lt2"/>
              </a:solidFill>
            </a:endParaRPr>
          </a:p>
        </p:txBody>
      </p:sp>
      <p:cxnSp>
        <p:nvCxnSpPr>
          <p:cNvPr id="88" name="Shape 88"/>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2" name="ZoneTexte 1">
            <a:extLst>
              <a:ext uri="{FF2B5EF4-FFF2-40B4-BE49-F238E27FC236}">
                <a16:creationId xmlns:a16="http://schemas.microsoft.com/office/drawing/2014/main" id="{08A273AE-B4F1-4447-88B8-C336FD650C71}"/>
              </a:ext>
            </a:extLst>
          </p:cNvPr>
          <p:cNvSpPr txBox="1"/>
          <p:nvPr/>
        </p:nvSpPr>
        <p:spPr>
          <a:xfrm>
            <a:off x="3995936" y="1368051"/>
            <a:ext cx="1872208" cy="307777"/>
          </a:xfrm>
          <a:prstGeom prst="rect">
            <a:avLst/>
          </a:prstGeom>
          <a:noFill/>
          <a:ln w="9525">
            <a:solidFill>
              <a:schemeClr val="tx1"/>
            </a:solidFill>
          </a:ln>
        </p:spPr>
        <p:txBody>
          <a:bodyPr wrap="square" rtlCol="0">
            <a:spAutoFit/>
          </a:bodyPr>
          <a:lstStyle/>
          <a:p>
            <a:pPr algn="ctr"/>
            <a:r>
              <a:rPr lang="fr-FR" dirty="0"/>
              <a:t>Autres pistes</a:t>
            </a:r>
          </a:p>
        </p:txBody>
      </p:sp>
      <p:sp>
        <p:nvSpPr>
          <p:cNvPr id="6" name="ZoneTexte 5">
            <a:extLst>
              <a:ext uri="{FF2B5EF4-FFF2-40B4-BE49-F238E27FC236}">
                <a16:creationId xmlns:a16="http://schemas.microsoft.com/office/drawing/2014/main" id="{C96E8177-06B6-4BA5-91BA-3A1CE34927D3}"/>
              </a:ext>
            </a:extLst>
          </p:cNvPr>
          <p:cNvSpPr txBox="1"/>
          <p:nvPr/>
        </p:nvSpPr>
        <p:spPr>
          <a:xfrm>
            <a:off x="683568" y="740400"/>
            <a:ext cx="8220381" cy="523220"/>
          </a:xfrm>
          <a:prstGeom prst="rect">
            <a:avLst/>
          </a:prstGeom>
          <a:noFill/>
          <a:ln w="28575">
            <a:solidFill>
              <a:schemeClr val="tx1"/>
            </a:solidFill>
          </a:ln>
        </p:spPr>
        <p:txBody>
          <a:bodyPr wrap="square" rtlCol="0">
            <a:spAutoFit/>
          </a:bodyPr>
          <a:lstStyle/>
          <a:p>
            <a:pPr algn="ctr"/>
            <a:r>
              <a:rPr lang="fr-FR" sz="2800" b="1" dirty="0">
                <a:solidFill>
                  <a:schemeClr val="tx1"/>
                </a:solidFill>
              </a:rPr>
              <a:t>Communiquer</a:t>
            </a:r>
            <a:endParaRPr lang="fr-FR" sz="2800" b="1" dirty="0"/>
          </a:p>
        </p:txBody>
      </p:sp>
      <p:sp>
        <p:nvSpPr>
          <p:cNvPr id="13" name="ZoneTexte 12">
            <a:extLst>
              <a:ext uri="{FF2B5EF4-FFF2-40B4-BE49-F238E27FC236}">
                <a16:creationId xmlns:a16="http://schemas.microsoft.com/office/drawing/2014/main" id="{338EC10A-4C2C-4B64-989E-895721FE0925}"/>
              </a:ext>
            </a:extLst>
          </p:cNvPr>
          <p:cNvSpPr txBox="1"/>
          <p:nvPr/>
        </p:nvSpPr>
        <p:spPr>
          <a:xfrm>
            <a:off x="-1764704" y="1602716"/>
            <a:ext cx="7164776" cy="276999"/>
          </a:xfrm>
          <a:prstGeom prst="rect">
            <a:avLst/>
          </a:prstGeom>
          <a:noFill/>
          <a:ln w="9525">
            <a:noFill/>
          </a:ln>
        </p:spPr>
        <p:txBody>
          <a:bodyPr wrap="square" rtlCol="0">
            <a:spAutoFit/>
          </a:bodyPr>
          <a:lstStyle/>
          <a:p>
            <a:pPr algn="ctr"/>
            <a:r>
              <a:rPr lang="fr-FR" sz="1200" dirty="0"/>
              <a:t>Sensibiliser en misant sur l’humour*</a:t>
            </a:r>
          </a:p>
        </p:txBody>
      </p:sp>
      <p:pic>
        <p:nvPicPr>
          <p:cNvPr id="4" name="Image 3">
            <a:extLst>
              <a:ext uri="{FF2B5EF4-FFF2-40B4-BE49-F238E27FC236}">
                <a16:creationId xmlns:a16="http://schemas.microsoft.com/office/drawing/2014/main" id="{90E2EEF5-8370-46CE-AAF7-029CF9EC9FE0}"/>
              </a:ext>
            </a:extLst>
          </p:cNvPr>
          <p:cNvPicPr>
            <a:picLocks noChangeAspect="1"/>
          </p:cNvPicPr>
          <p:nvPr/>
        </p:nvPicPr>
        <p:blipFill rotWithShape="1">
          <a:blip r:embed="rId3"/>
          <a:srcRect b="12944"/>
          <a:stretch/>
        </p:blipFill>
        <p:spPr>
          <a:xfrm>
            <a:off x="1979712" y="1878338"/>
            <a:ext cx="5436096" cy="2421604"/>
          </a:xfrm>
          <a:prstGeom prst="rect">
            <a:avLst/>
          </a:prstGeom>
        </p:spPr>
      </p:pic>
      <p:sp>
        <p:nvSpPr>
          <p:cNvPr id="9" name="ZoneTexte 8">
            <a:extLst>
              <a:ext uri="{FF2B5EF4-FFF2-40B4-BE49-F238E27FC236}">
                <a16:creationId xmlns:a16="http://schemas.microsoft.com/office/drawing/2014/main" id="{6A07CD85-02C9-4220-9A17-D20905A50AD7}"/>
              </a:ext>
            </a:extLst>
          </p:cNvPr>
          <p:cNvSpPr txBox="1"/>
          <p:nvPr/>
        </p:nvSpPr>
        <p:spPr>
          <a:xfrm>
            <a:off x="395537" y="4824194"/>
            <a:ext cx="8623470" cy="276999"/>
          </a:xfrm>
          <a:prstGeom prst="rect">
            <a:avLst/>
          </a:prstGeom>
          <a:noFill/>
          <a:ln w="9525">
            <a:noFill/>
          </a:ln>
        </p:spPr>
        <p:txBody>
          <a:bodyPr wrap="square" rtlCol="0">
            <a:spAutoFit/>
          </a:bodyPr>
          <a:lstStyle/>
          <a:p>
            <a:pPr algn="ctr"/>
            <a:r>
              <a:rPr lang="fr-FR" sz="1200" dirty="0" smtClean="0"/>
              <a:t>* Selon </a:t>
            </a:r>
            <a:r>
              <a:rPr lang="fr-FR" sz="1200" dirty="0"/>
              <a:t>l’étude </a:t>
            </a:r>
            <a:r>
              <a:rPr lang="fr-FR" sz="1200" dirty="0" smtClean="0"/>
              <a:t>« Des </a:t>
            </a:r>
            <a:r>
              <a:rPr lang="fr-FR" sz="1200" dirty="0"/>
              <a:t>images et des </a:t>
            </a:r>
            <a:r>
              <a:rPr lang="fr-FR" sz="1200" dirty="0" smtClean="0"/>
              <a:t>actes », </a:t>
            </a:r>
            <a:r>
              <a:rPr lang="fr-FR" sz="1200" dirty="0"/>
              <a:t>les assos ont plus de légitimité à miser sur l’humour pour leurs </a:t>
            </a:r>
            <a:r>
              <a:rPr lang="fr-FR" sz="1200" dirty="0" smtClean="0"/>
              <a:t>messages</a:t>
            </a:r>
            <a:endParaRPr lang="fr-FR" sz="1200" dirty="0"/>
          </a:p>
        </p:txBody>
      </p:sp>
      <p:sp>
        <p:nvSpPr>
          <p:cNvPr id="3" name="ZoneTexte 2"/>
          <p:cNvSpPr txBox="1"/>
          <p:nvPr/>
        </p:nvSpPr>
        <p:spPr>
          <a:xfrm>
            <a:off x="1547664" y="4285069"/>
            <a:ext cx="2304256" cy="553998"/>
          </a:xfrm>
          <a:prstGeom prst="rect">
            <a:avLst/>
          </a:prstGeom>
          <a:noFill/>
        </p:spPr>
        <p:txBody>
          <a:bodyPr wrap="square" rtlCol="0">
            <a:spAutoFit/>
          </a:bodyPr>
          <a:lstStyle/>
          <a:p>
            <a:pPr algn="ctr"/>
            <a:r>
              <a:rPr lang="fr-FR" sz="1000" dirty="0" smtClean="0"/>
              <a:t>A. « Parce que les déchets n’ont pas d’ailes »</a:t>
            </a:r>
          </a:p>
          <a:p>
            <a:pPr algn="ctr"/>
            <a:r>
              <a:rPr lang="fr-FR" sz="1000" dirty="0" smtClean="0"/>
              <a:t>(humoristique, créatif)</a:t>
            </a:r>
            <a:endParaRPr lang="fr-FR" sz="1000" dirty="0"/>
          </a:p>
        </p:txBody>
      </p:sp>
      <p:sp>
        <p:nvSpPr>
          <p:cNvPr id="11" name="ZoneTexte 10"/>
          <p:cNvSpPr txBox="1"/>
          <p:nvPr/>
        </p:nvSpPr>
        <p:spPr>
          <a:xfrm>
            <a:off x="3744038" y="4274268"/>
            <a:ext cx="1926468" cy="400110"/>
          </a:xfrm>
          <a:prstGeom prst="rect">
            <a:avLst/>
          </a:prstGeom>
          <a:noFill/>
        </p:spPr>
        <p:txBody>
          <a:bodyPr wrap="square" rtlCol="0">
            <a:spAutoFit/>
          </a:bodyPr>
          <a:lstStyle/>
          <a:p>
            <a:pPr algn="ctr"/>
            <a:r>
              <a:rPr lang="fr-FR" sz="1000" dirty="0" smtClean="0"/>
              <a:t>B. « Pollution interdite » (autoritaire)</a:t>
            </a:r>
            <a:endParaRPr lang="fr-FR" sz="1000" dirty="0"/>
          </a:p>
        </p:txBody>
      </p:sp>
      <p:sp>
        <p:nvSpPr>
          <p:cNvPr id="12" name="ZoneTexte 11"/>
          <p:cNvSpPr txBox="1"/>
          <p:nvPr/>
        </p:nvSpPr>
        <p:spPr>
          <a:xfrm>
            <a:off x="5517108" y="4292506"/>
            <a:ext cx="2052098" cy="400110"/>
          </a:xfrm>
          <a:prstGeom prst="rect">
            <a:avLst/>
          </a:prstGeom>
          <a:noFill/>
        </p:spPr>
        <p:txBody>
          <a:bodyPr wrap="square" rtlCol="0">
            <a:spAutoFit/>
          </a:bodyPr>
          <a:lstStyle/>
          <a:p>
            <a:pPr algn="ctr"/>
            <a:r>
              <a:rPr lang="fr-FR" sz="1000" dirty="0" smtClean="0"/>
              <a:t>C. « L’environnement protégé »</a:t>
            </a:r>
          </a:p>
          <a:p>
            <a:pPr algn="ctr"/>
            <a:r>
              <a:rPr lang="fr-FR" sz="1000" dirty="0" smtClean="0"/>
              <a:t>(écologiste)</a:t>
            </a:r>
            <a:endParaRPr lang="fr-FR" sz="1000" dirty="0"/>
          </a:p>
        </p:txBody>
      </p:sp>
    </p:spTree>
    <p:extLst>
      <p:ext uri="{BB962C8B-B14F-4D97-AF65-F5344CB8AC3E}">
        <p14:creationId xmlns:p14="http://schemas.microsoft.com/office/powerpoint/2010/main" val="2196872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7" name="Shape 87"/>
          <p:cNvSpPr txBox="1">
            <a:spLocks noGrp="1"/>
          </p:cNvSpPr>
          <p:nvPr>
            <p:ph type="title" idx="4294967295"/>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a:solidFill>
                  <a:schemeClr val="lt2"/>
                </a:solidFill>
              </a:rPr>
              <a:t>Prévenir</a:t>
            </a:r>
            <a:r>
              <a:rPr lang="en-GB" sz="3000" dirty="0">
                <a:solidFill>
                  <a:schemeClr val="lt2"/>
                </a:solidFill>
              </a:rPr>
              <a:t> les </a:t>
            </a:r>
            <a:r>
              <a:rPr lang="en-GB" sz="3000" dirty="0" err="1">
                <a:solidFill>
                  <a:schemeClr val="lt2"/>
                </a:solidFill>
              </a:rPr>
              <a:t>dégâts</a:t>
            </a:r>
            <a:endParaRPr lang="en-GB" sz="3000" dirty="0">
              <a:solidFill>
                <a:schemeClr val="lt2"/>
              </a:solidFill>
            </a:endParaRPr>
          </a:p>
        </p:txBody>
      </p:sp>
      <p:cxnSp>
        <p:nvCxnSpPr>
          <p:cNvPr id="88" name="Shape 88"/>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2" name="ZoneTexte 1">
            <a:extLst>
              <a:ext uri="{FF2B5EF4-FFF2-40B4-BE49-F238E27FC236}">
                <a16:creationId xmlns:a16="http://schemas.microsoft.com/office/drawing/2014/main" id="{08A273AE-B4F1-4447-88B8-C336FD650C71}"/>
              </a:ext>
            </a:extLst>
          </p:cNvPr>
          <p:cNvSpPr txBox="1"/>
          <p:nvPr/>
        </p:nvSpPr>
        <p:spPr>
          <a:xfrm>
            <a:off x="3995936" y="1368051"/>
            <a:ext cx="1872208" cy="307777"/>
          </a:xfrm>
          <a:prstGeom prst="rect">
            <a:avLst/>
          </a:prstGeom>
          <a:noFill/>
          <a:ln w="9525">
            <a:solidFill>
              <a:schemeClr val="tx1"/>
            </a:solidFill>
          </a:ln>
        </p:spPr>
        <p:txBody>
          <a:bodyPr wrap="square" rtlCol="0">
            <a:spAutoFit/>
          </a:bodyPr>
          <a:lstStyle/>
          <a:p>
            <a:pPr algn="ctr"/>
            <a:r>
              <a:rPr lang="fr-FR" dirty="0"/>
              <a:t>Autres pistes</a:t>
            </a:r>
          </a:p>
        </p:txBody>
      </p:sp>
      <p:sp>
        <p:nvSpPr>
          <p:cNvPr id="6" name="ZoneTexte 5">
            <a:extLst>
              <a:ext uri="{FF2B5EF4-FFF2-40B4-BE49-F238E27FC236}">
                <a16:creationId xmlns:a16="http://schemas.microsoft.com/office/drawing/2014/main" id="{C96E8177-06B6-4BA5-91BA-3A1CE34927D3}"/>
              </a:ext>
            </a:extLst>
          </p:cNvPr>
          <p:cNvSpPr txBox="1"/>
          <p:nvPr/>
        </p:nvSpPr>
        <p:spPr>
          <a:xfrm>
            <a:off x="683568" y="740400"/>
            <a:ext cx="8220381" cy="523220"/>
          </a:xfrm>
          <a:prstGeom prst="rect">
            <a:avLst/>
          </a:prstGeom>
          <a:noFill/>
          <a:ln w="28575">
            <a:solidFill>
              <a:schemeClr val="tx1"/>
            </a:solidFill>
          </a:ln>
        </p:spPr>
        <p:txBody>
          <a:bodyPr wrap="square" rtlCol="0">
            <a:spAutoFit/>
          </a:bodyPr>
          <a:lstStyle/>
          <a:p>
            <a:pPr algn="ctr"/>
            <a:r>
              <a:rPr lang="fr-FR" sz="2800" b="1" dirty="0">
                <a:solidFill>
                  <a:schemeClr val="tx1"/>
                </a:solidFill>
              </a:rPr>
              <a:t>Communiquer</a:t>
            </a:r>
            <a:endParaRPr lang="fr-FR" sz="2800" b="1" dirty="0"/>
          </a:p>
        </p:txBody>
      </p:sp>
      <p:sp>
        <p:nvSpPr>
          <p:cNvPr id="13" name="ZoneTexte 12">
            <a:extLst>
              <a:ext uri="{FF2B5EF4-FFF2-40B4-BE49-F238E27FC236}">
                <a16:creationId xmlns:a16="http://schemas.microsoft.com/office/drawing/2014/main" id="{338EC10A-4C2C-4B64-989E-895721FE0925}"/>
              </a:ext>
            </a:extLst>
          </p:cNvPr>
          <p:cNvSpPr txBox="1"/>
          <p:nvPr/>
        </p:nvSpPr>
        <p:spPr>
          <a:xfrm>
            <a:off x="1211370" y="1794455"/>
            <a:ext cx="7164776" cy="307777"/>
          </a:xfrm>
          <a:prstGeom prst="rect">
            <a:avLst/>
          </a:prstGeom>
          <a:noFill/>
          <a:ln w="9525">
            <a:noFill/>
          </a:ln>
        </p:spPr>
        <p:txBody>
          <a:bodyPr wrap="square" rtlCol="0">
            <a:spAutoFit/>
          </a:bodyPr>
          <a:lstStyle/>
          <a:p>
            <a:pPr algn="ctr"/>
            <a:r>
              <a:rPr lang="fr-FR" dirty="0"/>
              <a:t>Supprimer ou multiplier les corbeilles de propreté</a:t>
            </a:r>
          </a:p>
        </p:txBody>
      </p:sp>
      <p:sp>
        <p:nvSpPr>
          <p:cNvPr id="9" name="ZoneTexte 8">
            <a:extLst>
              <a:ext uri="{FF2B5EF4-FFF2-40B4-BE49-F238E27FC236}">
                <a16:creationId xmlns:a16="http://schemas.microsoft.com/office/drawing/2014/main" id="{07F86E47-EFE2-438C-8718-8F6DB52ABE65}"/>
              </a:ext>
            </a:extLst>
          </p:cNvPr>
          <p:cNvSpPr txBox="1"/>
          <p:nvPr/>
        </p:nvSpPr>
        <p:spPr>
          <a:xfrm>
            <a:off x="1225815" y="2325813"/>
            <a:ext cx="7164776" cy="307777"/>
          </a:xfrm>
          <a:prstGeom prst="rect">
            <a:avLst/>
          </a:prstGeom>
          <a:noFill/>
          <a:ln w="9525">
            <a:noFill/>
          </a:ln>
        </p:spPr>
        <p:txBody>
          <a:bodyPr wrap="square" rtlCol="0">
            <a:spAutoFit/>
          </a:bodyPr>
          <a:lstStyle/>
          <a:p>
            <a:pPr algn="ctr"/>
            <a:r>
              <a:rPr lang="fr-FR" dirty="0"/>
              <a:t>Végétaliser une zone</a:t>
            </a:r>
          </a:p>
        </p:txBody>
      </p:sp>
      <p:pic>
        <p:nvPicPr>
          <p:cNvPr id="3" name="Image 2">
            <a:extLst>
              <a:ext uri="{FF2B5EF4-FFF2-40B4-BE49-F238E27FC236}">
                <a16:creationId xmlns:a16="http://schemas.microsoft.com/office/drawing/2014/main" id="{46CF1FDA-8F63-49B3-A9A2-A0CBB4FA68D3}"/>
              </a:ext>
            </a:extLst>
          </p:cNvPr>
          <p:cNvPicPr>
            <a:picLocks noChangeAspect="1"/>
          </p:cNvPicPr>
          <p:nvPr/>
        </p:nvPicPr>
        <p:blipFill>
          <a:blip r:embed="rId3"/>
          <a:stretch>
            <a:fillRect/>
          </a:stretch>
        </p:blipFill>
        <p:spPr>
          <a:xfrm>
            <a:off x="6363113" y="2237062"/>
            <a:ext cx="2680791" cy="2006507"/>
          </a:xfrm>
          <a:prstGeom prst="rect">
            <a:avLst/>
          </a:prstGeom>
        </p:spPr>
      </p:pic>
      <p:sp>
        <p:nvSpPr>
          <p:cNvPr id="11" name="ZoneTexte 10">
            <a:extLst>
              <a:ext uri="{FF2B5EF4-FFF2-40B4-BE49-F238E27FC236}">
                <a16:creationId xmlns:a16="http://schemas.microsoft.com/office/drawing/2014/main" id="{93D10EFA-5AE0-4757-8468-625D6D10F824}"/>
              </a:ext>
            </a:extLst>
          </p:cNvPr>
          <p:cNvSpPr txBox="1"/>
          <p:nvPr/>
        </p:nvSpPr>
        <p:spPr>
          <a:xfrm>
            <a:off x="1115616" y="2906437"/>
            <a:ext cx="7164776" cy="307777"/>
          </a:xfrm>
          <a:prstGeom prst="rect">
            <a:avLst/>
          </a:prstGeom>
          <a:noFill/>
          <a:ln w="9525">
            <a:noFill/>
          </a:ln>
        </p:spPr>
        <p:txBody>
          <a:bodyPr wrap="square" rtlCol="0">
            <a:spAutoFit/>
          </a:bodyPr>
          <a:lstStyle/>
          <a:p>
            <a:pPr algn="ctr"/>
            <a:r>
              <a:rPr lang="fr-FR" dirty="0"/>
              <a:t>Redonner vie à une zone délaissée</a:t>
            </a:r>
          </a:p>
        </p:txBody>
      </p:sp>
      <p:sp>
        <p:nvSpPr>
          <p:cNvPr id="12" name="ZoneTexte 11">
            <a:extLst>
              <a:ext uri="{FF2B5EF4-FFF2-40B4-BE49-F238E27FC236}">
                <a16:creationId xmlns:a16="http://schemas.microsoft.com/office/drawing/2014/main" id="{9F24892A-C530-4BA6-AC2E-B755E64388FD}"/>
              </a:ext>
            </a:extLst>
          </p:cNvPr>
          <p:cNvSpPr txBox="1"/>
          <p:nvPr/>
        </p:nvSpPr>
        <p:spPr>
          <a:xfrm>
            <a:off x="1104909" y="3598894"/>
            <a:ext cx="7164776" cy="307777"/>
          </a:xfrm>
          <a:prstGeom prst="rect">
            <a:avLst/>
          </a:prstGeom>
          <a:noFill/>
          <a:ln w="9525">
            <a:noFill/>
          </a:ln>
        </p:spPr>
        <p:txBody>
          <a:bodyPr wrap="square" rtlCol="0">
            <a:spAutoFit/>
          </a:bodyPr>
          <a:lstStyle/>
          <a:p>
            <a:pPr algn="ctr"/>
            <a:r>
              <a:rPr lang="fr-FR" dirty="0"/>
              <a:t>Rendre inaccessible une zone de dépôt</a:t>
            </a:r>
          </a:p>
        </p:txBody>
      </p:sp>
      <p:sp>
        <p:nvSpPr>
          <p:cNvPr id="14" name="ZoneTexte 13">
            <a:extLst>
              <a:ext uri="{FF2B5EF4-FFF2-40B4-BE49-F238E27FC236}">
                <a16:creationId xmlns:a16="http://schemas.microsoft.com/office/drawing/2014/main" id="{104D7354-3DAD-4886-A0D5-753E6885156F}"/>
              </a:ext>
            </a:extLst>
          </p:cNvPr>
          <p:cNvSpPr txBox="1"/>
          <p:nvPr/>
        </p:nvSpPr>
        <p:spPr>
          <a:xfrm>
            <a:off x="1123419" y="4299313"/>
            <a:ext cx="7164776" cy="307777"/>
          </a:xfrm>
          <a:prstGeom prst="rect">
            <a:avLst/>
          </a:prstGeom>
          <a:noFill/>
          <a:ln w="9525">
            <a:noFill/>
          </a:ln>
        </p:spPr>
        <p:txBody>
          <a:bodyPr wrap="square" rtlCol="0">
            <a:spAutoFit/>
          </a:bodyPr>
          <a:lstStyle/>
          <a:p>
            <a:pPr algn="ctr"/>
            <a:r>
              <a:rPr lang="fr-FR" dirty="0"/>
              <a:t>Faire le buzz en vidéo comme le Maire de Laigneville</a:t>
            </a:r>
          </a:p>
        </p:txBody>
      </p:sp>
      <p:sp>
        <p:nvSpPr>
          <p:cNvPr id="15" name="ZoneTexte 14">
            <a:extLst>
              <a:ext uri="{FF2B5EF4-FFF2-40B4-BE49-F238E27FC236}">
                <a16:creationId xmlns:a16="http://schemas.microsoft.com/office/drawing/2014/main" id="{A84CB038-4F4F-4B6F-9D15-80337BAD0211}"/>
              </a:ext>
            </a:extLst>
          </p:cNvPr>
          <p:cNvSpPr txBox="1"/>
          <p:nvPr/>
        </p:nvSpPr>
        <p:spPr>
          <a:xfrm>
            <a:off x="989612" y="4726729"/>
            <a:ext cx="7164776" cy="307777"/>
          </a:xfrm>
          <a:prstGeom prst="rect">
            <a:avLst/>
          </a:prstGeom>
          <a:noFill/>
          <a:ln w="9525">
            <a:noFill/>
          </a:ln>
        </p:spPr>
        <p:txBody>
          <a:bodyPr wrap="square" rtlCol="0">
            <a:spAutoFit/>
          </a:bodyPr>
          <a:lstStyle/>
          <a:p>
            <a:pPr algn="ctr"/>
            <a:r>
              <a:rPr lang="fr-FR" dirty="0"/>
              <a:t>Rappel de la loi et des sanctions encourues</a:t>
            </a:r>
          </a:p>
        </p:txBody>
      </p:sp>
    </p:spTree>
    <p:extLst>
      <p:ext uri="{BB962C8B-B14F-4D97-AF65-F5344CB8AC3E}">
        <p14:creationId xmlns:p14="http://schemas.microsoft.com/office/powerpoint/2010/main" val="26585876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7" name="Shape 87"/>
          <p:cNvSpPr txBox="1">
            <a:spLocks noGrp="1"/>
          </p:cNvSpPr>
          <p:nvPr>
            <p:ph type="title" idx="4294967295"/>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a:solidFill>
                  <a:schemeClr val="lt2"/>
                </a:solidFill>
              </a:rPr>
              <a:t>Financement</a:t>
            </a:r>
            <a:r>
              <a:rPr lang="en-GB" sz="3000" dirty="0">
                <a:solidFill>
                  <a:schemeClr val="lt2"/>
                </a:solidFill>
              </a:rPr>
              <a:t> </a:t>
            </a:r>
            <a:r>
              <a:rPr lang="en-GB" sz="3000" dirty="0" err="1" smtClean="0">
                <a:solidFill>
                  <a:schemeClr val="lt2"/>
                </a:solidFill>
              </a:rPr>
              <a:t>d’une</a:t>
            </a:r>
            <a:r>
              <a:rPr lang="en-GB" sz="3000" dirty="0" smtClean="0">
                <a:solidFill>
                  <a:schemeClr val="lt2"/>
                </a:solidFill>
              </a:rPr>
              <a:t> operation de </a:t>
            </a:r>
            <a:r>
              <a:rPr lang="en-GB" sz="3000" dirty="0" err="1" smtClean="0">
                <a:solidFill>
                  <a:schemeClr val="lt2"/>
                </a:solidFill>
              </a:rPr>
              <a:t>nettoyage</a:t>
            </a:r>
            <a:endParaRPr lang="en-GB" sz="3000" dirty="0">
              <a:solidFill>
                <a:schemeClr val="lt2"/>
              </a:solidFill>
            </a:endParaRPr>
          </a:p>
        </p:txBody>
      </p:sp>
      <p:cxnSp>
        <p:nvCxnSpPr>
          <p:cNvPr id="88" name="Shape 88"/>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2" name="ZoneTexte 1">
            <a:extLst>
              <a:ext uri="{FF2B5EF4-FFF2-40B4-BE49-F238E27FC236}">
                <a16:creationId xmlns:a16="http://schemas.microsoft.com/office/drawing/2014/main" id="{C5E2AD5F-8EAA-4C6F-88C5-EBFC2203CABE}"/>
              </a:ext>
            </a:extLst>
          </p:cNvPr>
          <p:cNvSpPr txBox="1"/>
          <p:nvPr/>
        </p:nvSpPr>
        <p:spPr>
          <a:xfrm>
            <a:off x="2339752" y="937032"/>
            <a:ext cx="4608512" cy="461665"/>
          </a:xfrm>
          <a:prstGeom prst="rect">
            <a:avLst/>
          </a:prstGeom>
          <a:noFill/>
        </p:spPr>
        <p:txBody>
          <a:bodyPr wrap="square" rtlCol="0">
            <a:spAutoFit/>
          </a:bodyPr>
          <a:lstStyle/>
          <a:p>
            <a:pPr algn="ctr"/>
            <a:r>
              <a:rPr lang="fr-FR" sz="2400" dirty="0"/>
              <a:t>Faire financer le ramassage ?! </a:t>
            </a:r>
          </a:p>
        </p:txBody>
      </p:sp>
      <p:cxnSp>
        <p:nvCxnSpPr>
          <p:cNvPr id="4" name="Connecteur droit avec flèche 3">
            <a:extLst>
              <a:ext uri="{FF2B5EF4-FFF2-40B4-BE49-F238E27FC236}">
                <a16:creationId xmlns:a16="http://schemas.microsoft.com/office/drawing/2014/main" id="{7E39796F-7C04-4139-8322-3DA3C288E6DD}"/>
              </a:ext>
            </a:extLst>
          </p:cNvPr>
          <p:cNvCxnSpPr/>
          <p:nvPr/>
        </p:nvCxnSpPr>
        <p:spPr>
          <a:xfrm flipH="1">
            <a:off x="1691680" y="1563638"/>
            <a:ext cx="1800200" cy="115212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 name="ZoneTexte 4">
            <a:extLst>
              <a:ext uri="{FF2B5EF4-FFF2-40B4-BE49-F238E27FC236}">
                <a16:creationId xmlns:a16="http://schemas.microsoft.com/office/drawing/2014/main" id="{E92DC56F-B23B-470B-9861-51C52EA35EF5}"/>
              </a:ext>
            </a:extLst>
          </p:cNvPr>
          <p:cNvSpPr txBox="1"/>
          <p:nvPr/>
        </p:nvSpPr>
        <p:spPr>
          <a:xfrm>
            <a:off x="755576" y="2859782"/>
            <a:ext cx="2016224" cy="523220"/>
          </a:xfrm>
          <a:prstGeom prst="rect">
            <a:avLst/>
          </a:prstGeom>
          <a:noFill/>
        </p:spPr>
        <p:txBody>
          <a:bodyPr wrap="square" rtlCol="0">
            <a:spAutoFit/>
          </a:bodyPr>
          <a:lstStyle/>
          <a:p>
            <a:r>
              <a:rPr lang="fr-FR" dirty="0"/>
              <a:t>Fonds publics/privés ?</a:t>
            </a:r>
          </a:p>
          <a:p>
            <a:pPr algn="ctr"/>
            <a:r>
              <a:rPr lang="fr-FR" dirty="0"/>
              <a:t>Indépendance ?</a:t>
            </a:r>
          </a:p>
        </p:txBody>
      </p:sp>
      <p:cxnSp>
        <p:nvCxnSpPr>
          <p:cNvPr id="8" name="Connecteur droit avec flèche 7">
            <a:extLst>
              <a:ext uri="{FF2B5EF4-FFF2-40B4-BE49-F238E27FC236}">
                <a16:creationId xmlns:a16="http://schemas.microsoft.com/office/drawing/2014/main" id="{4169D01B-DC7B-4592-A62B-807BFED1DA76}"/>
              </a:ext>
            </a:extLst>
          </p:cNvPr>
          <p:cNvCxnSpPr>
            <a:cxnSpLocks/>
          </p:cNvCxnSpPr>
          <p:nvPr/>
        </p:nvCxnSpPr>
        <p:spPr>
          <a:xfrm>
            <a:off x="4788024" y="1563638"/>
            <a:ext cx="0" cy="146946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68DE8516-D8A4-4FC9-975C-6339AA15648B}"/>
              </a:ext>
            </a:extLst>
          </p:cNvPr>
          <p:cNvSpPr txBox="1"/>
          <p:nvPr/>
        </p:nvSpPr>
        <p:spPr>
          <a:xfrm>
            <a:off x="3923928" y="3106770"/>
            <a:ext cx="2016224" cy="307777"/>
          </a:xfrm>
          <a:prstGeom prst="rect">
            <a:avLst/>
          </a:prstGeom>
          <a:noFill/>
        </p:spPr>
        <p:txBody>
          <a:bodyPr wrap="square" rtlCol="0">
            <a:spAutoFit/>
          </a:bodyPr>
          <a:lstStyle/>
          <a:p>
            <a:pPr algn="ctr"/>
            <a:r>
              <a:rPr lang="fr-FR" dirty="0"/>
              <a:t>Sur fonds propres ?</a:t>
            </a:r>
          </a:p>
        </p:txBody>
      </p:sp>
      <p:cxnSp>
        <p:nvCxnSpPr>
          <p:cNvPr id="11" name="Connecteur droit avec flèche 10">
            <a:extLst>
              <a:ext uri="{FF2B5EF4-FFF2-40B4-BE49-F238E27FC236}">
                <a16:creationId xmlns:a16="http://schemas.microsoft.com/office/drawing/2014/main" id="{CE8D6FDD-8F5E-4C52-A605-458198D9E9BF}"/>
              </a:ext>
            </a:extLst>
          </p:cNvPr>
          <p:cNvCxnSpPr>
            <a:cxnSpLocks/>
          </p:cNvCxnSpPr>
          <p:nvPr/>
        </p:nvCxnSpPr>
        <p:spPr>
          <a:xfrm>
            <a:off x="5936123" y="1481167"/>
            <a:ext cx="1647800" cy="131706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3" name="ZoneTexte 12">
            <a:extLst>
              <a:ext uri="{FF2B5EF4-FFF2-40B4-BE49-F238E27FC236}">
                <a16:creationId xmlns:a16="http://schemas.microsoft.com/office/drawing/2014/main" id="{1FDE8264-F3B6-4643-A32F-6DB617F56858}"/>
              </a:ext>
            </a:extLst>
          </p:cNvPr>
          <p:cNvSpPr txBox="1"/>
          <p:nvPr/>
        </p:nvSpPr>
        <p:spPr>
          <a:xfrm>
            <a:off x="6575811" y="3075225"/>
            <a:ext cx="2016224" cy="738664"/>
          </a:xfrm>
          <a:prstGeom prst="rect">
            <a:avLst/>
          </a:prstGeom>
          <a:noFill/>
        </p:spPr>
        <p:txBody>
          <a:bodyPr wrap="square" rtlCol="0">
            <a:spAutoFit/>
          </a:bodyPr>
          <a:lstStyle/>
          <a:p>
            <a:pPr algn="ctr"/>
            <a:r>
              <a:rPr lang="fr-FR" dirty="0"/>
              <a:t>Financer </a:t>
            </a:r>
            <a:r>
              <a:rPr lang="fr-FR" dirty="0" smtClean="0"/>
              <a:t>l’opération  </a:t>
            </a:r>
            <a:r>
              <a:rPr lang="fr-FR" i="1" dirty="0"/>
              <a:t>via</a:t>
            </a:r>
            <a:r>
              <a:rPr lang="fr-FR" dirty="0"/>
              <a:t> la revente des matières ?</a:t>
            </a:r>
          </a:p>
        </p:txBody>
      </p:sp>
      <p:sp>
        <p:nvSpPr>
          <p:cNvPr id="14" name="ZoneTexte 13">
            <a:extLst>
              <a:ext uri="{FF2B5EF4-FFF2-40B4-BE49-F238E27FC236}">
                <a16:creationId xmlns:a16="http://schemas.microsoft.com/office/drawing/2014/main" id="{07111B17-BEBE-4549-AF43-D7CEA7E1FB5F}"/>
              </a:ext>
            </a:extLst>
          </p:cNvPr>
          <p:cNvSpPr txBox="1"/>
          <p:nvPr/>
        </p:nvSpPr>
        <p:spPr>
          <a:xfrm>
            <a:off x="1841392" y="3860973"/>
            <a:ext cx="7195103" cy="1169551"/>
          </a:xfrm>
          <a:prstGeom prst="rect">
            <a:avLst/>
          </a:prstGeom>
          <a:noFill/>
        </p:spPr>
        <p:txBody>
          <a:bodyPr wrap="square" rtlCol="0">
            <a:spAutoFit/>
          </a:bodyPr>
          <a:lstStyle/>
          <a:p>
            <a:pPr algn="ctr"/>
            <a:r>
              <a:rPr lang="fr-FR" dirty="0"/>
              <a:t>Attention, les récompenses peuvent étouffer la motivation intrinsèque, réduire la performance, bloquer la créativité et décourager la bonne conduite. Elles peuvent aussi devenir contre-productives : encourager un comportement contraire à la morale, engendrer des dépendances et favoriser des considérations à court terme,</a:t>
            </a:r>
          </a:p>
          <a:p>
            <a:pPr algn="ctr"/>
            <a:r>
              <a:rPr lang="fr-FR" dirty="0"/>
              <a:t>(D.PINK – </a:t>
            </a:r>
            <a:r>
              <a:rPr lang="fr-FR" i="1" dirty="0"/>
              <a:t>la vérité sur ce qui nous motive).</a:t>
            </a:r>
            <a:endParaRPr lang="fr-FR" dirty="0"/>
          </a:p>
        </p:txBody>
      </p:sp>
      <p:pic>
        <p:nvPicPr>
          <p:cNvPr id="9" name="Image 8">
            <a:extLst>
              <a:ext uri="{FF2B5EF4-FFF2-40B4-BE49-F238E27FC236}">
                <a16:creationId xmlns:a16="http://schemas.microsoft.com/office/drawing/2014/main" id="{38025FC4-D949-4CAF-97A4-B604EF602BE9}"/>
              </a:ext>
            </a:extLst>
          </p:cNvPr>
          <p:cNvPicPr>
            <a:picLocks noChangeAspect="1"/>
          </p:cNvPicPr>
          <p:nvPr/>
        </p:nvPicPr>
        <p:blipFill>
          <a:blip r:embed="rId3"/>
          <a:stretch>
            <a:fillRect/>
          </a:stretch>
        </p:blipFill>
        <p:spPr>
          <a:xfrm>
            <a:off x="251520" y="3449581"/>
            <a:ext cx="1647801" cy="1653782"/>
          </a:xfrm>
          <a:prstGeom prst="rect">
            <a:avLst/>
          </a:prstGeom>
        </p:spPr>
      </p:pic>
    </p:spTree>
    <p:extLst>
      <p:ext uri="{BB962C8B-B14F-4D97-AF65-F5344CB8AC3E}">
        <p14:creationId xmlns:p14="http://schemas.microsoft.com/office/powerpoint/2010/main" val="28985344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60" name="Shape 160"/>
          <p:cNvSpPr txBox="1">
            <a:spLocks noGrp="1"/>
          </p:cNvSpPr>
          <p:nvPr>
            <p:ph type="title"/>
          </p:nvPr>
        </p:nvSpPr>
        <p:spPr>
          <a:xfrm>
            <a:off x="367500" y="1347614"/>
            <a:ext cx="4045200" cy="810900"/>
          </a:xfrm>
          <a:prstGeom prst="rect">
            <a:avLst/>
          </a:prstGeom>
        </p:spPr>
        <p:txBody>
          <a:bodyPr lIns="91425" tIns="91425" rIns="91425" bIns="91425" anchor="t" anchorCtr="0">
            <a:noAutofit/>
          </a:bodyPr>
          <a:lstStyle/>
          <a:p>
            <a:pPr lvl="0"/>
            <a:r>
              <a:rPr lang="fr-FR" sz="4400" b="1" dirty="0"/>
              <a:t>Découvrir la question des déchets sauvages en France</a:t>
            </a:r>
            <a:endParaRPr lang="en-GB" b="1" dirty="0"/>
          </a:p>
        </p:txBody>
      </p:sp>
      <p:sp>
        <p:nvSpPr>
          <p:cNvPr id="161" name="Shape 161"/>
          <p:cNvSpPr txBox="1">
            <a:spLocks noGrp="1"/>
          </p:cNvSpPr>
          <p:nvPr>
            <p:ph type="body" idx="2"/>
          </p:nvPr>
        </p:nvSpPr>
        <p:spPr>
          <a:xfrm>
            <a:off x="4716016" y="288425"/>
            <a:ext cx="4060484" cy="4131000"/>
          </a:xfrm>
          <a:prstGeom prst="rect">
            <a:avLst/>
          </a:prstGeom>
        </p:spPr>
        <p:txBody>
          <a:bodyPr lIns="91425" tIns="91425" rIns="91425" bIns="91425" anchor="ctr" anchorCtr="0">
            <a:noAutofit/>
          </a:bodyPr>
          <a:lstStyle/>
          <a:p>
            <a:pPr lvl="0" algn="ctr">
              <a:lnSpc>
                <a:spcPct val="100000"/>
              </a:lnSpc>
              <a:spcAft>
                <a:spcPts val="0"/>
              </a:spcAft>
            </a:pPr>
            <a:r>
              <a:rPr lang="fr-FR" sz="2400" dirty="0"/>
              <a:t>Chiffres-clés, solutions préventives et curatives, méthodologie d’intervention et outils développés par ZDT</a:t>
            </a:r>
            <a:endParaRPr lang="en-GB" sz="2400" dirty="0">
              <a:solidFill>
                <a:srgbClr val="FFFFFF"/>
              </a:solidFill>
              <a:latin typeface="Kaushan Script" panose="020B0604020202020204" charset="0"/>
              <a:ea typeface="Economica"/>
              <a:cs typeface="Economica"/>
              <a:sym typeface="Economica"/>
            </a:endParaRPr>
          </a:p>
        </p:txBody>
      </p:sp>
    </p:spTree>
    <p:extLst>
      <p:ext uri="{BB962C8B-B14F-4D97-AF65-F5344CB8AC3E}">
        <p14:creationId xmlns:p14="http://schemas.microsoft.com/office/powerpoint/2010/main" val="6673962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7" name="Shape 87"/>
          <p:cNvSpPr txBox="1">
            <a:spLocks noGrp="1"/>
          </p:cNvSpPr>
          <p:nvPr>
            <p:ph type="title" idx="4294967295"/>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a:solidFill>
                  <a:schemeClr val="lt2"/>
                </a:solidFill>
              </a:rPr>
              <a:t>Peut</a:t>
            </a:r>
            <a:r>
              <a:rPr lang="en-GB" sz="3000" dirty="0">
                <a:solidFill>
                  <a:schemeClr val="lt2"/>
                </a:solidFill>
              </a:rPr>
              <a:t>-on tout recycler ?</a:t>
            </a:r>
          </a:p>
        </p:txBody>
      </p:sp>
      <p:cxnSp>
        <p:nvCxnSpPr>
          <p:cNvPr id="88" name="Shape 88"/>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2" name="ZoneTexte 1">
            <a:extLst>
              <a:ext uri="{FF2B5EF4-FFF2-40B4-BE49-F238E27FC236}">
                <a16:creationId xmlns:a16="http://schemas.microsoft.com/office/drawing/2014/main" id="{A7DD8EB7-B76D-4A03-8287-8E176C7C9C87}"/>
              </a:ext>
            </a:extLst>
          </p:cNvPr>
          <p:cNvSpPr txBox="1"/>
          <p:nvPr/>
        </p:nvSpPr>
        <p:spPr>
          <a:xfrm>
            <a:off x="1907704" y="984743"/>
            <a:ext cx="6420347" cy="307777"/>
          </a:xfrm>
          <a:prstGeom prst="rect">
            <a:avLst/>
          </a:prstGeom>
          <a:noFill/>
        </p:spPr>
        <p:txBody>
          <a:bodyPr wrap="none" rtlCol="0">
            <a:spAutoFit/>
          </a:bodyPr>
          <a:lstStyle/>
          <a:p>
            <a:r>
              <a:rPr lang="fr-FR" dirty="0"/>
              <a:t>Quid des plastiques dégradés ? Et des autres matières (alu, carton/papier…) ?</a:t>
            </a:r>
          </a:p>
        </p:txBody>
      </p:sp>
      <p:pic>
        <p:nvPicPr>
          <p:cNvPr id="3" name="Image 2">
            <a:extLst>
              <a:ext uri="{FF2B5EF4-FFF2-40B4-BE49-F238E27FC236}">
                <a16:creationId xmlns:a16="http://schemas.microsoft.com/office/drawing/2014/main" id="{FF83729A-5049-4981-AF25-9CE199856AA1}"/>
              </a:ext>
            </a:extLst>
          </p:cNvPr>
          <p:cNvPicPr>
            <a:picLocks noChangeAspect="1"/>
          </p:cNvPicPr>
          <p:nvPr/>
        </p:nvPicPr>
        <p:blipFill>
          <a:blip r:embed="rId3"/>
          <a:stretch>
            <a:fillRect/>
          </a:stretch>
        </p:blipFill>
        <p:spPr>
          <a:xfrm>
            <a:off x="1187624" y="1536864"/>
            <a:ext cx="7668344" cy="3325211"/>
          </a:xfrm>
          <a:prstGeom prst="rect">
            <a:avLst/>
          </a:prstGeom>
        </p:spPr>
      </p:pic>
    </p:spTree>
    <p:extLst>
      <p:ext uri="{BB962C8B-B14F-4D97-AF65-F5344CB8AC3E}">
        <p14:creationId xmlns:p14="http://schemas.microsoft.com/office/powerpoint/2010/main" val="22205490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60" name="Shape 160"/>
          <p:cNvSpPr txBox="1">
            <a:spLocks noGrp="1"/>
          </p:cNvSpPr>
          <p:nvPr>
            <p:ph type="title"/>
          </p:nvPr>
        </p:nvSpPr>
        <p:spPr>
          <a:xfrm>
            <a:off x="251520" y="1779662"/>
            <a:ext cx="4045200" cy="810900"/>
          </a:xfrm>
          <a:prstGeom prst="rect">
            <a:avLst/>
          </a:prstGeom>
        </p:spPr>
        <p:txBody>
          <a:bodyPr lIns="91425" tIns="91425" rIns="91425" bIns="91425" anchor="t" anchorCtr="0">
            <a:noAutofit/>
          </a:bodyPr>
          <a:lstStyle/>
          <a:p>
            <a:pPr lvl="0"/>
            <a:r>
              <a:rPr lang="fr-FR" sz="4400" b="1" dirty="0"/>
              <a:t>Aller plus loin</a:t>
            </a:r>
            <a:endParaRPr lang="en-GB" b="1" dirty="0"/>
          </a:p>
        </p:txBody>
      </p:sp>
    </p:spTree>
    <p:extLst>
      <p:ext uri="{BB962C8B-B14F-4D97-AF65-F5344CB8AC3E}">
        <p14:creationId xmlns:p14="http://schemas.microsoft.com/office/powerpoint/2010/main" val="27696302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Shape 564"/>
        <p:cNvGrpSpPr/>
        <p:nvPr/>
      </p:nvGrpSpPr>
      <p:grpSpPr>
        <a:xfrm>
          <a:off x="0" y="0"/>
          <a:ext cx="0" cy="0"/>
          <a:chOff x="0" y="0"/>
          <a:chExt cx="0" cy="0"/>
        </a:xfrm>
      </p:grpSpPr>
      <p:sp>
        <p:nvSpPr>
          <p:cNvPr id="565" name="Shape 565"/>
          <p:cNvSpPr txBox="1">
            <a:spLocks noGrp="1"/>
          </p:cNvSpPr>
          <p:nvPr>
            <p:ph type="body" idx="1"/>
          </p:nvPr>
        </p:nvSpPr>
        <p:spPr>
          <a:xfrm>
            <a:off x="179512" y="606114"/>
            <a:ext cx="8520600" cy="4413907"/>
          </a:xfrm>
          <a:prstGeom prst="rect">
            <a:avLst/>
          </a:prstGeom>
        </p:spPr>
        <p:txBody>
          <a:bodyPr lIns="91425" tIns="91425" rIns="91425" bIns="91425" numCol="2" anchor="ctr" anchorCtr="0">
            <a:noAutofit/>
          </a:bodyPr>
          <a:lstStyle/>
          <a:p>
            <a:pPr marL="457200" lvl="0" indent="-323850" rtl="0">
              <a:spcBef>
                <a:spcPts val="0"/>
              </a:spcBef>
              <a:spcAft>
                <a:spcPts val="0"/>
              </a:spcAft>
              <a:buSzPct val="100000"/>
              <a:buFont typeface="Economica"/>
            </a:pPr>
            <a:endParaRPr lang="en-GB" sz="1500" b="1" dirty="0">
              <a:solidFill>
                <a:srgbClr val="00B050"/>
              </a:solidFill>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b="1" dirty="0">
              <a:solidFill>
                <a:srgbClr val="00B050"/>
              </a:solidFill>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b="1" dirty="0">
              <a:solidFill>
                <a:srgbClr val="00B050"/>
              </a:solidFill>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b="1" dirty="0">
              <a:solidFill>
                <a:srgbClr val="00B050"/>
              </a:solidFill>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b="1" dirty="0">
              <a:solidFill>
                <a:srgbClr val="00B050"/>
              </a:solidFill>
              <a:latin typeface="Economica"/>
              <a:ea typeface="Economica"/>
              <a:cs typeface="Economica"/>
              <a:sym typeface="Economica"/>
            </a:endParaRPr>
          </a:p>
          <a:p>
            <a:pPr marL="457200" lvl="0" indent="-323850" rtl="0">
              <a:spcBef>
                <a:spcPts val="0"/>
              </a:spcBef>
              <a:spcAft>
                <a:spcPts val="0"/>
              </a:spcAft>
              <a:buSzPct val="100000"/>
              <a:buFont typeface="Economica"/>
            </a:pPr>
            <a:r>
              <a:rPr lang="en-GB" sz="1500" b="1" dirty="0">
                <a:solidFill>
                  <a:srgbClr val="00B050"/>
                </a:solidFill>
                <a:latin typeface="Economica"/>
                <a:ea typeface="Economica"/>
                <a:cs typeface="Economica"/>
                <a:sym typeface="Economica"/>
              </a:rPr>
              <a:t>La chasse aux </a:t>
            </a:r>
            <a:r>
              <a:rPr lang="en-GB" sz="1500" b="1" dirty="0" err="1">
                <a:solidFill>
                  <a:srgbClr val="00B050"/>
                </a:solidFill>
                <a:latin typeface="Economica"/>
                <a:ea typeface="Economica"/>
                <a:cs typeface="Economica"/>
                <a:sym typeface="Economica"/>
              </a:rPr>
              <a:t>vilains</a:t>
            </a:r>
            <a:r>
              <a:rPr lang="en-GB" sz="1500" b="1" dirty="0">
                <a:solidFill>
                  <a:srgbClr val="00B050"/>
                </a:solidFill>
                <a:latin typeface="Economica"/>
                <a:ea typeface="Economica"/>
                <a:cs typeface="Economica"/>
                <a:sym typeface="Economica"/>
              </a:rPr>
              <a:t> </a:t>
            </a:r>
            <a:r>
              <a:rPr lang="en-GB" sz="1500" b="1" dirty="0" err="1">
                <a:solidFill>
                  <a:srgbClr val="00B050"/>
                </a:solidFill>
                <a:latin typeface="Economica"/>
                <a:ea typeface="Economica"/>
                <a:cs typeface="Economica"/>
                <a:sym typeface="Economica"/>
              </a:rPr>
              <a:t>déchets</a:t>
            </a:r>
            <a:r>
              <a:rPr lang="en-GB" sz="1500" b="1" dirty="0">
                <a:solidFill>
                  <a:srgbClr val="00B050"/>
                </a:solidFill>
                <a:latin typeface="Economica"/>
                <a:ea typeface="Economica"/>
                <a:cs typeface="Economica"/>
                <a:sym typeface="Economica"/>
              </a:rPr>
              <a:t> :</a:t>
            </a:r>
          </a:p>
          <a:p>
            <a:pPr marL="457200" lvl="0" indent="-323850" rtl="0">
              <a:spcBef>
                <a:spcPts val="0"/>
              </a:spcBef>
              <a:spcAft>
                <a:spcPts val="0"/>
              </a:spcAft>
              <a:buSzPct val="100000"/>
              <a:buFontTx/>
              <a:buChar char="-"/>
            </a:pPr>
            <a:r>
              <a:rPr lang="en-GB" sz="1500" dirty="0">
                <a:solidFill>
                  <a:schemeClr val="tx1"/>
                </a:solidFill>
                <a:latin typeface="Economica"/>
                <a:ea typeface="Economica"/>
                <a:cs typeface="Economica"/>
                <a:sym typeface="Economica"/>
              </a:rPr>
              <a:t>Le </a:t>
            </a:r>
            <a:r>
              <a:rPr lang="en-GB" sz="1500" dirty="0" err="1">
                <a:solidFill>
                  <a:schemeClr val="tx1"/>
                </a:solidFill>
                <a:latin typeface="Economica"/>
                <a:ea typeface="Economica"/>
                <a:cs typeface="Economica"/>
                <a:sym typeface="Economica"/>
              </a:rPr>
              <a:t>principe</a:t>
            </a:r>
            <a:r>
              <a:rPr lang="en-GB" sz="1500" dirty="0">
                <a:solidFill>
                  <a:schemeClr val="tx1"/>
                </a:solidFill>
                <a:latin typeface="Economica"/>
                <a:ea typeface="Economica"/>
                <a:cs typeface="Economica"/>
                <a:sym typeface="Economica"/>
              </a:rPr>
              <a:t> :</a:t>
            </a:r>
          </a:p>
          <a:p>
            <a:pPr marL="133350" lvl="0" rtl="0">
              <a:spcBef>
                <a:spcPts val="0"/>
              </a:spcBef>
              <a:spcAft>
                <a:spcPts val="0"/>
              </a:spcAft>
              <a:buSzPct val="100000"/>
            </a:pPr>
            <a:r>
              <a:rPr lang="en-GB" sz="1500" dirty="0">
                <a:solidFill>
                  <a:schemeClr val="tx1"/>
                </a:solidFill>
                <a:latin typeface="Economica"/>
                <a:ea typeface="Economica"/>
                <a:cs typeface="Economica"/>
                <a:sym typeface="Economica"/>
              </a:rPr>
              <a:t> 	Munir de </a:t>
            </a:r>
            <a:r>
              <a:rPr lang="en-GB" sz="1500" dirty="0" err="1">
                <a:solidFill>
                  <a:schemeClr val="tx1"/>
                </a:solidFill>
                <a:latin typeface="Economica"/>
                <a:ea typeface="Economica"/>
                <a:cs typeface="Economica"/>
                <a:sym typeface="Economica"/>
              </a:rPr>
              <a:t>pinces</a:t>
            </a:r>
            <a:r>
              <a:rPr lang="en-GB" sz="1500" dirty="0">
                <a:solidFill>
                  <a:schemeClr val="tx1"/>
                </a:solidFill>
                <a:latin typeface="Economica"/>
                <a:ea typeface="Economica"/>
                <a:cs typeface="Economica"/>
                <a:sym typeface="Economica"/>
              </a:rPr>
              <a:t> enfants les </a:t>
            </a:r>
            <a:r>
              <a:rPr lang="en-GB" sz="1500" dirty="0" err="1">
                <a:solidFill>
                  <a:schemeClr val="tx1"/>
                </a:solidFill>
                <a:latin typeface="Economica"/>
                <a:ea typeface="Economica"/>
                <a:cs typeface="Economica"/>
                <a:sym typeface="Economica"/>
              </a:rPr>
              <a:t>élèves</a:t>
            </a:r>
            <a:r>
              <a:rPr lang="en-GB" sz="1500" dirty="0">
                <a:solidFill>
                  <a:schemeClr val="tx1"/>
                </a:solidFill>
                <a:latin typeface="Economica"/>
                <a:ea typeface="Economica"/>
                <a:cs typeface="Economica"/>
                <a:sym typeface="Economica"/>
              </a:rPr>
              <a:t> ;</a:t>
            </a:r>
          </a:p>
          <a:p>
            <a:pPr marL="133350" lvl="0" rtl="0">
              <a:spcBef>
                <a:spcPts val="0"/>
              </a:spcBef>
              <a:spcAft>
                <a:spcPts val="0"/>
              </a:spcAft>
              <a:buSzPct val="100000"/>
            </a:pPr>
            <a:r>
              <a:rPr lang="en-GB" sz="1500" dirty="0">
                <a:solidFill>
                  <a:schemeClr val="tx1"/>
                </a:solidFill>
                <a:latin typeface="Economica"/>
                <a:ea typeface="Economica"/>
                <a:cs typeface="Economica"/>
                <a:sym typeface="Economica"/>
              </a:rPr>
              <a:t>	Disposer des </a:t>
            </a:r>
            <a:r>
              <a:rPr lang="en-GB" sz="1500" dirty="0" err="1">
                <a:solidFill>
                  <a:schemeClr val="tx1"/>
                </a:solidFill>
                <a:latin typeface="Economica"/>
                <a:ea typeface="Economica"/>
                <a:cs typeface="Economica"/>
                <a:sym typeface="Economica"/>
              </a:rPr>
              <a:t>déchets</a:t>
            </a:r>
            <a:r>
              <a:rPr lang="en-GB" sz="1500" dirty="0">
                <a:solidFill>
                  <a:schemeClr val="tx1"/>
                </a:solidFill>
                <a:latin typeface="Economica"/>
                <a:ea typeface="Economica"/>
                <a:cs typeface="Economica"/>
                <a:sym typeface="Economica"/>
              </a:rPr>
              <a:t> aux sols ;</a:t>
            </a:r>
          </a:p>
          <a:p>
            <a:pPr marL="133350" lvl="0" rtl="0">
              <a:spcBef>
                <a:spcPts val="0"/>
              </a:spcBef>
              <a:spcAft>
                <a:spcPts val="0"/>
              </a:spcAft>
              <a:buSzPct val="100000"/>
            </a:pPr>
            <a:r>
              <a:rPr lang="en-GB" sz="1500" dirty="0">
                <a:solidFill>
                  <a:schemeClr val="tx1"/>
                </a:solidFill>
                <a:latin typeface="Economica"/>
                <a:ea typeface="Economica"/>
                <a:cs typeface="Economica"/>
                <a:sym typeface="Economica"/>
              </a:rPr>
              <a:t>	Les trier dans des </a:t>
            </a:r>
            <a:r>
              <a:rPr lang="en-GB" sz="1500" dirty="0" err="1">
                <a:solidFill>
                  <a:schemeClr val="tx1"/>
                </a:solidFill>
                <a:latin typeface="Economica"/>
                <a:ea typeface="Economica"/>
                <a:cs typeface="Economica"/>
                <a:sym typeface="Economica"/>
              </a:rPr>
              <a:t>contenants</a:t>
            </a:r>
            <a:r>
              <a:rPr lang="en-GB" sz="1500" dirty="0">
                <a:solidFill>
                  <a:schemeClr val="tx1"/>
                </a:solidFill>
                <a:latin typeface="Economica"/>
                <a:ea typeface="Economica"/>
                <a:cs typeface="Economica"/>
                <a:sym typeface="Economica"/>
              </a:rPr>
              <a:t> à </a:t>
            </a:r>
            <a:r>
              <a:rPr lang="en-GB" sz="1500" dirty="0" err="1">
                <a:solidFill>
                  <a:schemeClr val="tx1"/>
                </a:solidFill>
                <a:latin typeface="Economica"/>
                <a:ea typeface="Economica"/>
                <a:cs typeface="Economica"/>
                <a:sym typeface="Economica"/>
              </a:rPr>
              <a:t>l’arrivée</a:t>
            </a:r>
            <a:r>
              <a:rPr lang="en-GB" sz="1500" dirty="0">
                <a:solidFill>
                  <a:schemeClr val="tx1"/>
                </a:solidFill>
                <a:latin typeface="Economica"/>
                <a:ea typeface="Economica"/>
                <a:cs typeface="Economica"/>
                <a:sym typeface="Economica"/>
              </a:rPr>
              <a:t> ;</a:t>
            </a:r>
          </a:p>
          <a:p>
            <a:pPr marL="133350" lvl="0" rtl="0">
              <a:spcBef>
                <a:spcPts val="0"/>
              </a:spcBef>
              <a:spcAft>
                <a:spcPts val="0"/>
              </a:spcAft>
              <a:buSzPct val="100000"/>
            </a:pPr>
            <a:r>
              <a:rPr lang="en-GB" sz="1500" dirty="0">
                <a:solidFill>
                  <a:schemeClr val="tx1"/>
                </a:solidFill>
                <a:latin typeface="Economica"/>
                <a:ea typeface="Economica"/>
                <a:cs typeface="Economica"/>
                <a:sym typeface="Economica"/>
              </a:rPr>
              <a:t>	</a:t>
            </a:r>
            <a:r>
              <a:rPr lang="en-GB" sz="1500" dirty="0" err="1">
                <a:solidFill>
                  <a:schemeClr val="tx1"/>
                </a:solidFill>
                <a:latin typeface="Economica"/>
                <a:ea typeface="Economica"/>
                <a:cs typeface="Economica"/>
                <a:sym typeface="Economica"/>
              </a:rPr>
              <a:t>Interdit</a:t>
            </a:r>
            <a:r>
              <a:rPr lang="en-GB" sz="1500" dirty="0">
                <a:solidFill>
                  <a:schemeClr val="tx1"/>
                </a:solidFill>
                <a:latin typeface="Economica"/>
                <a:ea typeface="Economica"/>
                <a:cs typeface="Economica"/>
                <a:sym typeface="Economica"/>
              </a:rPr>
              <a:t> de lever les </a:t>
            </a:r>
            <a:r>
              <a:rPr lang="en-GB" sz="1500" dirty="0" err="1">
                <a:solidFill>
                  <a:schemeClr val="tx1"/>
                </a:solidFill>
                <a:latin typeface="Economica"/>
                <a:ea typeface="Economica"/>
                <a:cs typeface="Economica"/>
                <a:sym typeface="Economica"/>
              </a:rPr>
              <a:t>pinces</a:t>
            </a:r>
            <a:r>
              <a:rPr lang="en-GB" sz="1500" dirty="0">
                <a:solidFill>
                  <a:schemeClr val="tx1"/>
                </a:solidFill>
                <a:latin typeface="Economica"/>
                <a:ea typeface="Economica"/>
                <a:cs typeface="Economica"/>
                <a:sym typeface="Economica"/>
              </a:rPr>
              <a:t> </a:t>
            </a:r>
            <a:r>
              <a:rPr lang="en-GB" sz="1500" dirty="0" err="1">
                <a:solidFill>
                  <a:schemeClr val="tx1"/>
                </a:solidFill>
                <a:latin typeface="Economica"/>
                <a:ea typeface="Economica"/>
                <a:cs typeface="Economica"/>
                <a:sym typeface="Economica"/>
              </a:rPr>
              <a:t>en</a:t>
            </a:r>
            <a:r>
              <a:rPr lang="en-GB" sz="1500" dirty="0">
                <a:solidFill>
                  <a:schemeClr val="tx1"/>
                </a:solidFill>
                <a:latin typeface="Economica"/>
                <a:ea typeface="Economica"/>
                <a:cs typeface="Economica"/>
                <a:sym typeface="Economica"/>
              </a:rPr>
              <a:t> </a:t>
            </a:r>
            <a:r>
              <a:rPr lang="en-GB" sz="1500" dirty="0" err="1">
                <a:solidFill>
                  <a:schemeClr val="tx1"/>
                </a:solidFill>
                <a:latin typeface="Economica"/>
                <a:ea typeface="Economica"/>
                <a:cs typeface="Economica"/>
                <a:sym typeface="Economica"/>
              </a:rPr>
              <a:t>l’air</a:t>
            </a:r>
            <a:r>
              <a:rPr lang="en-GB" sz="1500" dirty="0">
                <a:solidFill>
                  <a:schemeClr val="tx1"/>
                </a:solidFill>
                <a:latin typeface="Economica"/>
                <a:ea typeface="Economica"/>
                <a:cs typeface="Economica"/>
                <a:sym typeface="Economica"/>
              </a:rPr>
              <a:t> et de </a:t>
            </a:r>
            <a:r>
              <a:rPr lang="en-GB" sz="1500" dirty="0" err="1">
                <a:solidFill>
                  <a:schemeClr val="tx1"/>
                </a:solidFill>
                <a:latin typeface="Economica"/>
                <a:ea typeface="Economica"/>
                <a:cs typeface="Economica"/>
                <a:sym typeface="Economica"/>
              </a:rPr>
              <a:t>courrir</a:t>
            </a:r>
            <a:r>
              <a:rPr lang="en-GB" sz="1500" dirty="0">
                <a:solidFill>
                  <a:schemeClr val="tx1"/>
                </a:solidFill>
                <a:latin typeface="Economica"/>
                <a:ea typeface="Economica"/>
                <a:cs typeface="Economica"/>
                <a:sym typeface="Economica"/>
              </a:rPr>
              <a:t>.</a:t>
            </a:r>
            <a:endParaRPr lang="en-GB" sz="1500" dirty="0">
              <a:latin typeface="Economica"/>
              <a:ea typeface="Economica"/>
              <a:cs typeface="Economica"/>
              <a:sym typeface="Economica"/>
            </a:endParaRPr>
          </a:p>
          <a:p>
            <a:pPr marL="457200" indent="-323850">
              <a:spcAft>
                <a:spcPts val="0"/>
              </a:spcAft>
            </a:pPr>
            <a:endParaRPr lang="en-GB" sz="1500" dirty="0">
              <a:latin typeface="Economica"/>
              <a:ea typeface="Economica"/>
              <a:cs typeface="Economica"/>
              <a:sym typeface="Economica"/>
            </a:endParaRPr>
          </a:p>
          <a:p>
            <a:pPr marL="457200" indent="-323850">
              <a:spcAft>
                <a:spcPts val="0"/>
              </a:spcAft>
            </a:pPr>
            <a:r>
              <a:rPr lang="en-GB" sz="1500" b="1" dirty="0" err="1">
                <a:solidFill>
                  <a:srgbClr val="00B050"/>
                </a:solidFill>
                <a:latin typeface="Economica"/>
                <a:ea typeface="Economica"/>
                <a:cs typeface="Economica"/>
                <a:sym typeface="Economica"/>
              </a:rPr>
              <a:t>Mémo-propreté</a:t>
            </a:r>
            <a:r>
              <a:rPr lang="en-GB" sz="1500" b="1" dirty="0">
                <a:solidFill>
                  <a:srgbClr val="00B050"/>
                </a:solidFill>
                <a:latin typeface="Economica"/>
                <a:ea typeface="Economica"/>
                <a:cs typeface="Economica"/>
                <a:sym typeface="Economica"/>
              </a:rPr>
              <a:t> </a:t>
            </a:r>
            <a:r>
              <a:rPr lang="en-GB" sz="1500" dirty="0">
                <a:latin typeface="Economica"/>
                <a:ea typeface="Economica"/>
                <a:cs typeface="Economica"/>
                <a:sym typeface="Economica"/>
              </a:rPr>
              <a:t>: Fixer les acquis des enfants via la memorisation.</a:t>
            </a:r>
            <a:endParaRPr lang="en-GB" sz="1500" b="1" dirty="0">
              <a:solidFill>
                <a:srgbClr val="00B050"/>
              </a:solidFill>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b="1" dirty="0">
              <a:solidFill>
                <a:srgbClr val="00B050"/>
              </a:solidFill>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b="1" dirty="0">
              <a:solidFill>
                <a:srgbClr val="00B050"/>
              </a:solidFill>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b="1" dirty="0">
              <a:solidFill>
                <a:srgbClr val="00B050"/>
              </a:solidFill>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b="1" dirty="0">
              <a:solidFill>
                <a:srgbClr val="00B050"/>
              </a:solidFill>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b="1" dirty="0">
              <a:solidFill>
                <a:srgbClr val="00B050"/>
              </a:solidFill>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b="1" dirty="0">
              <a:solidFill>
                <a:srgbClr val="00B050"/>
              </a:solidFill>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b="1" dirty="0">
              <a:solidFill>
                <a:srgbClr val="00B050"/>
              </a:solidFill>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b="1" dirty="0">
              <a:solidFill>
                <a:srgbClr val="00B050"/>
              </a:solidFill>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b="1" dirty="0">
              <a:solidFill>
                <a:srgbClr val="00B050"/>
              </a:solidFill>
              <a:latin typeface="Economica"/>
              <a:ea typeface="Economica"/>
              <a:cs typeface="Economica"/>
              <a:sym typeface="Economica"/>
            </a:endParaRPr>
          </a:p>
          <a:p>
            <a:pPr marL="457200" lvl="0" indent="-323850" rtl="0">
              <a:spcBef>
                <a:spcPts val="0"/>
              </a:spcBef>
              <a:spcAft>
                <a:spcPts val="0"/>
              </a:spcAft>
              <a:buSzPct val="100000"/>
              <a:buFont typeface="Economica"/>
            </a:pPr>
            <a:r>
              <a:rPr lang="en-GB" sz="1500" b="1" dirty="0">
                <a:solidFill>
                  <a:srgbClr val="00B050"/>
                </a:solidFill>
                <a:latin typeface="Economica"/>
                <a:ea typeface="Economica"/>
                <a:cs typeface="Economica"/>
                <a:sym typeface="Economica"/>
              </a:rPr>
              <a:t>Cocotte-</a:t>
            </a:r>
            <a:r>
              <a:rPr lang="en-GB" sz="1500" b="1" dirty="0" err="1">
                <a:solidFill>
                  <a:srgbClr val="00B050"/>
                </a:solidFill>
                <a:latin typeface="Economica"/>
                <a:ea typeface="Economica"/>
                <a:cs typeface="Economica"/>
                <a:sym typeface="Economica"/>
              </a:rPr>
              <a:t>propreté</a:t>
            </a:r>
            <a:r>
              <a:rPr lang="en-GB" sz="1500" b="1" dirty="0">
                <a:solidFill>
                  <a:srgbClr val="00B050"/>
                </a:solidFill>
                <a:latin typeface="Economica"/>
                <a:ea typeface="Economica"/>
                <a:cs typeface="Economica"/>
                <a:sym typeface="Economica"/>
              </a:rPr>
              <a:t> :  </a:t>
            </a:r>
            <a:r>
              <a:rPr lang="en-GB" sz="1500" b="1" dirty="0">
                <a:solidFill>
                  <a:schemeClr val="tx1"/>
                </a:solidFill>
                <a:latin typeface="Economica"/>
                <a:ea typeface="Economica"/>
                <a:cs typeface="Economica"/>
                <a:sym typeface="Economica"/>
              </a:rPr>
              <a:t> </a:t>
            </a:r>
            <a:r>
              <a:rPr lang="en-GB" sz="1500" dirty="0">
                <a:solidFill>
                  <a:schemeClr val="tx1"/>
                </a:solidFill>
                <a:latin typeface="Economica"/>
                <a:ea typeface="Economica"/>
                <a:cs typeface="Economica"/>
                <a:sym typeface="Economica"/>
              </a:rPr>
              <a:t>Pour le cycle I </a:t>
            </a:r>
            <a:r>
              <a:rPr lang="en-GB" sz="1500" dirty="0" err="1">
                <a:solidFill>
                  <a:schemeClr val="tx1"/>
                </a:solidFill>
                <a:latin typeface="Economica"/>
                <a:ea typeface="Economica"/>
                <a:cs typeface="Economica"/>
                <a:sym typeface="Economica"/>
              </a:rPr>
              <a:t>ou</a:t>
            </a:r>
            <a:r>
              <a:rPr lang="en-GB" sz="1500" dirty="0">
                <a:solidFill>
                  <a:schemeClr val="tx1"/>
                </a:solidFill>
                <a:latin typeface="Economica"/>
                <a:ea typeface="Economica"/>
                <a:cs typeface="Economica"/>
                <a:sym typeface="Economica"/>
              </a:rPr>
              <a:t> II.</a:t>
            </a:r>
            <a:endParaRPr lang="en-GB" sz="1500" b="1" dirty="0">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b="1" dirty="0">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b="1" dirty="0">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b="1" dirty="0">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b="1" dirty="0">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b="1" dirty="0">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b="1" dirty="0">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b="1" dirty="0">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b="1" dirty="0">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b="1" dirty="0">
              <a:solidFill>
                <a:srgbClr val="00B050"/>
              </a:solidFill>
              <a:latin typeface="Economica"/>
              <a:ea typeface="Economica"/>
              <a:cs typeface="Economica"/>
              <a:sym typeface="Economica"/>
            </a:endParaRPr>
          </a:p>
          <a:p>
            <a:pPr marL="457200" lvl="0" indent="-323850">
              <a:spcAft>
                <a:spcPts val="0"/>
              </a:spcAft>
              <a:buFont typeface="Economica"/>
            </a:pPr>
            <a:r>
              <a:rPr lang="en-GB" sz="1500" b="1" dirty="0" err="1">
                <a:solidFill>
                  <a:srgbClr val="00B050"/>
                </a:solidFill>
                <a:latin typeface="Economica"/>
                <a:ea typeface="Economica"/>
                <a:cs typeface="Economica"/>
                <a:sym typeface="Economica"/>
              </a:rPr>
              <a:t>Jeu</a:t>
            </a:r>
            <a:r>
              <a:rPr lang="en-GB" sz="1500" b="1" dirty="0">
                <a:solidFill>
                  <a:srgbClr val="00B050"/>
                </a:solidFill>
                <a:latin typeface="Economica"/>
                <a:ea typeface="Economica"/>
                <a:cs typeface="Economica"/>
                <a:sym typeface="Economica"/>
              </a:rPr>
              <a:t> de </a:t>
            </a:r>
            <a:r>
              <a:rPr lang="en-GB" sz="1500" b="1" dirty="0" err="1">
                <a:solidFill>
                  <a:srgbClr val="00B050"/>
                </a:solidFill>
                <a:latin typeface="Economica"/>
                <a:ea typeface="Economica"/>
                <a:cs typeface="Economica"/>
                <a:sym typeface="Economica"/>
              </a:rPr>
              <a:t>l’oie</a:t>
            </a:r>
            <a:r>
              <a:rPr lang="en-GB" sz="1500" b="1" dirty="0">
                <a:solidFill>
                  <a:srgbClr val="00B050"/>
                </a:solidFill>
                <a:latin typeface="Economica"/>
                <a:ea typeface="Economica"/>
                <a:cs typeface="Economica"/>
                <a:sym typeface="Economica"/>
              </a:rPr>
              <a:t> </a:t>
            </a:r>
            <a:r>
              <a:rPr lang="en-GB" sz="1500" b="1" dirty="0" err="1">
                <a:solidFill>
                  <a:srgbClr val="00B050"/>
                </a:solidFill>
                <a:latin typeface="Economica"/>
                <a:ea typeface="Economica"/>
                <a:cs typeface="Economica"/>
                <a:sym typeface="Economica"/>
              </a:rPr>
              <a:t>propreté</a:t>
            </a:r>
            <a:r>
              <a:rPr lang="en-GB" sz="1500" b="1" dirty="0">
                <a:solidFill>
                  <a:srgbClr val="00B050"/>
                </a:solidFill>
                <a:latin typeface="Economica"/>
                <a:ea typeface="Economica"/>
                <a:cs typeface="Economica"/>
                <a:sym typeface="Economica"/>
              </a:rPr>
              <a:t> :  </a:t>
            </a:r>
            <a:r>
              <a:rPr lang="en-GB" sz="1500" dirty="0">
                <a:solidFill>
                  <a:schemeClr val="tx1"/>
                </a:solidFill>
                <a:latin typeface="Economica"/>
                <a:ea typeface="Economica"/>
                <a:cs typeface="Economica"/>
                <a:sym typeface="Economica"/>
              </a:rPr>
              <a:t>Me</a:t>
            </a:r>
            <a:r>
              <a:rPr lang="fr-FR" sz="1400" dirty="0" err="1">
                <a:latin typeface="Economica" panose="020B0604020202020204" charset="0"/>
              </a:rPr>
              <a:t>ttre</a:t>
            </a:r>
            <a:r>
              <a:rPr lang="fr-FR" sz="1400" dirty="0">
                <a:latin typeface="Economica" panose="020B0604020202020204" charset="0"/>
              </a:rPr>
              <a:t> en jeu le parcours d'un enfant dans la rue et lui montrer les conséquences des 7 incivilités. Il est primordial de faire vivre le jeu lors de l'animation. Créer une histoire. Donner des exemples concrets de situations </a:t>
            </a:r>
            <a:endParaRPr lang="en-GB" sz="1500" b="1" dirty="0">
              <a:latin typeface="Economica" panose="020B0604020202020204" charset="0"/>
              <a:ea typeface="Economica"/>
              <a:cs typeface="Economica"/>
              <a:sym typeface="Economica"/>
            </a:endParaRPr>
          </a:p>
          <a:p>
            <a:pPr marL="457200" lvl="0" indent="-323850" rtl="0">
              <a:spcBef>
                <a:spcPts val="0"/>
              </a:spcBef>
              <a:spcAft>
                <a:spcPts val="0"/>
              </a:spcAft>
              <a:buSzPct val="100000"/>
              <a:buFont typeface="Economica"/>
            </a:pPr>
            <a:endParaRPr lang="en-GB" sz="1500" b="1" u="sng" dirty="0">
              <a:solidFill>
                <a:schemeClr val="tx1"/>
              </a:solidFill>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b="1" dirty="0">
              <a:latin typeface="Economica"/>
              <a:ea typeface="Economica"/>
              <a:cs typeface="Economica"/>
              <a:sym typeface="Economica"/>
            </a:endParaRPr>
          </a:p>
          <a:p>
            <a:pPr marL="457200" lvl="0" indent="-323850" rtl="0">
              <a:spcBef>
                <a:spcPts val="0"/>
              </a:spcBef>
              <a:spcAft>
                <a:spcPts val="0"/>
              </a:spcAft>
              <a:buSzPct val="100000"/>
              <a:buFont typeface="Economica"/>
            </a:pPr>
            <a:endParaRPr lang="en-GB" sz="1500" dirty="0">
              <a:solidFill>
                <a:srgbClr val="0000FF"/>
              </a:solidFill>
              <a:latin typeface="Economica"/>
              <a:ea typeface="Economica"/>
              <a:cs typeface="Economica"/>
              <a:sym typeface="Economica"/>
            </a:endParaRPr>
          </a:p>
        </p:txBody>
      </p:sp>
      <p:sp>
        <p:nvSpPr>
          <p:cNvPr id="566" name="Shape 566"/>
          <p:cNvSpPr txBox="1">
            <a:spLocks noGrp="1"/>
          </p:cNvSpPr>
          <p:nvPr>
            <p:ph type="title"/>
          </p:nvPr>
        </p:nvSpPr>
        <p:spPr>
          <a:xfrm>
            <a:off x="0" y="-112866"/>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b="1" dirty="0">
                <a:solidFill>
                  <a:schemeClr val="lt2"/>
                </a:solidFill>
              </a:rPr>
              <a:t>Animations </a:t>
            </a:r>
            <a:r>
              <a:rPr lang="en-GB" sz="3000" b="1" dirty="0" err="1">
                <a:solidFill>
                  <a:schemeClr val="lt2"/>
                </a:solidFill>
              </a:rPr>
              <a:t>destinées</a:t>
            </a:r>
            <a:r>
              <a:rPr lang="en-GB" sz="3000" b="1" dirty="0">
                <a:solidFill>
                  <a:schemeClr val="lt2"/>
                </a:solidFill>
              </a:rPr>
              <a:t> aux enfants</a:t>
            </a:r>
          </a:p>
        </p:txBody>
      </p:sp>
      <p:cxnSp>
        <p:nvCxnSpPr>
          <p:cNvPr id="567" name="Shape 567"/>
          <p:cNvCxnSpPr/>
          <p:nvPr/>
        </p:nvCxnSpPr>
        <p:spPr>
          <a:xfrm>
            <a:off x="-8700" y="555526"/>
            <a:ext cx="9152700" cy="0"/>
          </a:xfrm>
          <a:prstGeom prst="straightConnector1">
            <a:avLst/>
          </a:prstGeom>
          <a:noFill/>
          <a:ln w="9525" cap="flat" cmpd="sng">
            <a:solidFill>
              <a:schemeClr val="lt2"/>
            </a:solidFill>
            <a:prstDash val="solid"/>
            <a:round/>
            <a:headEnd type="none" w="lg" len="lg"/>
            <a:tailEnd type="none" w="lg" len="lg"/>
          </a:ln>
        </p:spPr>
      </p:cxnSp>
      <p:pic>
        <p:nvPicPr>
          <p:cNvPr id="3" name="Image 2">
            <a:extLst>
              <a:ext uri="{FF2B5EF4-FFF2-40B4-BE49-F238E27FC236}">
                <a16:creationId xmlns:a16="http://schemas.microsoft.com/office/drawing/2014/main" id="{97EC4F8A-B347-48FE-A96E-E8670CAE2F8B}"/>
              </a:ext>
            </a:extLst>
          </p:cNvPr>
          <p:cNvPicPr>
            <a:picLocks noChangeAspect="1"/>
          </p:cNvPicPr>
          <p:nvPr/>
        </p:nvPicPr>
        <p:blipFill>
          <a:blip r:embed="rId3"/>
          <a:stretch>
            <a:fillRect/>
          </a:stretch>
        </p:blipFill>
        <p:spPr>
          <a:xfrm>
            <a:off x="4572000" y="1059582"/>
            <a:ext cx="3877553" cy="2200076"/>
          </a:xfrm>
          <a:prstGeom prst="rect">
            <a:avLst/>
          </a:prstGeom>
        </p:spPr>
      </p:pic>
      <p:sp>
        <p:nvSpPr>
          <p:cNvPr id="2" name="ZoneTexte 1"/>
          <p:cNvSpPr txBox="1"/>
          <p:nvPr/>
        </p:nvSpPr>
        <p:spPr>
          <a:xfrm>
            <a:off x="1295636" y="4659982"/>
            <a:ext cx="6552728" cy="307777"/>
          </a:xfrm>
          <a:prstGeom prst="rect">
            <a:avLst/>
          </a:prstGeom>
          <a:noFill/>
        </p:spPr>
        <p:txBody>
          <a:bodyPr wrap="square" rtlCol="0">
            <a:spAutoFit/>
          </a:bodyPr>
          <a:lstStyle/>
          <a:p>
            <a:pPr algn="ctr"/>
            <a:r>
              <a:rPr lang="fr-FR" dirty="0">
                <a:hlinkClick r:id="rId4"/>
              </a:rPr>
              <a:t>https://</a:t>
            </a:r>
            <a:r>
              <a:rPr lang="fr-FR" dirty="0" smtClean="0">
                <a:hlinkClick r:id="rId4"/>
              </a:rPr>
              <a:t>www.zerodechettouraine.org/actualite/fiches-pedagogiques-zero-dechet</a:t>
            </a:r>
            <a:endParaRPr lang="fr-FR" dirty="0"/>
          </a:p>
        </p:txBody>
      </p:sp>
      <p:sp>
        <p:nvSpPr>
          <p:cNvPr id="4" name="ZoneTexte 3"/>
          <p:cNvSpPr txBox="1"/>
          <p:nvPr/>
        </p:nvSpPr>
        <p:spPr>
          <a:xfrm>
            <a:off x="107504" y="4290070"/>
            <a:ext cx="4680520" cy="307777"/>
          </a:xfrm>
          <a:prstGeom prst="rect">
            <a:avLst/>
          </a:prstGeom>
          <a:noFill/>
        </p:spPr>
        <p:txBody>
          <a:bodyPr wrap="square" rtlCol="0">
            <a:spAutoFit/>
          </a:bodyPr>
          <a:lstStyle/>
          <a:p>
            <a:r>
              <a:rPr lang="fr-FR" dirty="0" smtClean="0"/>
              <a:t>Nos fiches pédagogiques téléchargeables gratuitement:</a:t>
            </a:r>
            <a:endParaRPr lang="fr-FR" dirty="0"/>
          </a:p>
        </p:txBody>
      </p:sp>
    </p:spTree>
    <p:extLst>
      <p:ext uri="{BB962C8B-B14F-4D97-AF65-F5344CB8AC3E}">
        <p14:creationId xmlns:p14="http://schemas.microsoft.com/office/powerpoint/2010/main" val="31378543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7" name="Shape 557"/>
          <p:cNvSpPr txBox="1">
            <a:spLocks noGrp="1"/>
          </p:cNvSpPr>
          <p:nvPr>
            <p:ph type="body" idx="1"/>
          </p:nvPr>
        </p:nvSpPr>
        <p:spPr>
          <a:xfrm>
            <a:off x="136150" y="807575"/>
            <a:ext cx="4795890" cy="4220400"/>
          </a:xfrm>
          <a:prstGeom prst="rect">
            <a:avLst/>
          </a:prstGeom>
        </p:spPr>
        <p:txBody>
          <a:bodyPr lIns="91425" tIns="91425" rIns="91425" bIns="91425" anchor="ctr" anchorCtr="0">
            <a:noAutofit/>
          </a:bodyPr>
          <a:lstStyle/>
          <a:p>
            <a:pPr marL="457200" lvl="0" indent="-228600" rtl="0">
              <a:lnSpc>
                <a:spcPct val="115000"/>
              </a:lnSpc>
              <a:spcBef>
                <a:spcPts val="150"/>
              </a:spcBef>
              <a:spcAft>
                <a:spcPts val="1000"/>
              </a:spcAft>
              <a:buClr>
                <a:srgbClr val="666666"/>
              </a:buClr>
              <a:buChar char="➔"/>
            </a:pPr>
            <a:r>
              <a:rPr lang="en-GB" b="1" dirty="0">
                <a:solidFill>
                  <a:srgbClr val="666666"/>
                </a:solidFill>
                <a:latin typeface="Economica"/>
                <a:ea typeface="Economica"/>
                <a:cs typeface="Economica"/>
                <a:sym typeface="Economica"/>
              </a:rPr>
              <a:t> </a:t>
            </a:r>
            <a:r>
              <a:rPr lang="en-GB" dirty="0" err="1">
                <a:solidFill>
                  <a:srgbClr val="666666"/>
                </a:solidFill>
                <a:latin typeface="Economica"/>
                <a:ea typeface="Economica"/>
                <a:cs typeface="Economica"/>
                <a:sym typeface="Economica"/>
              </a:rPr>
              <a:t>Signaler</a:t>
            </a:r>
            <a:r>
              <a:rPr lang="en-GB" dirty="0">
                <a:solidFill>
                  <a:srgbClr val="666666"/>
                </a:solidFill>
                <a:latin typeface="Economica"/>
                <a:ea typeface="Economica"/>
                <a:cs typeface="Economica"/>
                <a:sym typeface="Economica"/>
              </a:rPr>
              <a:t> </a:t>
            </a:r>
            <a:r>
              <a:rPr lang="en-GB" dirty="0" err="1">
                <a:solidFill>
                  <a:srgbClr val="666666"/>
                </a:solidFill>
                <a:latin typeface="Economica"/>
                <a:ea typeface="Economica"/>
                <a:cs typeface="Economica"/>
                <a:sym typeface="Economica"/>
              </a:rPr>
              <a:t>individuellement</a:t>
            </a:r>
            <a:r>
              <a:rPr lang="en-GB" dirty="0">
                <a:solidFill>
                  <a:srgbClr val="666666"/>
                </a:solidFill>
                <a:latin typeface="Economica"/>
                <a:ea typeface="Economica"/>
                <a:cs typeface="Economica"/>
                <a:sym typeface="Economica"/>
              </a:rPr>
              <a:t>/</a:t>
            </a:r>
            <a:r>
              <a:rPr lang="en-GB" dirty="0" err="1">
                <a:solidFill>
                  <a:srgbClr val="666666"/>
                </a:solidFill>
                <a:latin typeface="Economica"/>
                <a:ea typeface="Economica"/>
                <a:cs typeface="Economica"/>
                <a:sym typeface="Economica"/>
              </a:rPr>
              <a:t>collectivement</a:t>
            </a:r>
            <a:r>
              <a:rPr lang="en-GB" dirty="0">
                <a:solidFill>
                  <a:srgbClr val="666666"/>
                </a:solidFill>
                <a:latin typeface="Economica"/>
                <a:ea typeface="Economica"/>
                <a:cs typeface="Economica"/>
                <a:sym typeface="Economica"/>
              </a:rPr>
              <a:t> à </a:t>
            </a:r>
            <a:r>
              <a:rPr lang="en-GB" dirty="0" err="1">
                <a:solidFill>
                  <a:srgbClr val="666666"/>
                </a:solidFill>
                <a:latin typeface="Economica"/>
                <a:ea typeface="Economica"/>
                <a:cs typeface="Economica"/>
                <a:sym typeface="Economica"/>
              </a:rPr>
              <a:t>l’autorité</a:t>
            </a:r>
            <a:r>
              <a:rPr lang="en-GB" dirty="0">
                <a:solidFill>
                  <a:srgbClr val="666666"/>
                </a:solidFill>
                <a:latin typeface="Economica"/>
                <a:ea typeface="Economica"/>
                <a:cs typeface="Economica"/>
                <a:sym typeface="Economica"/>
              </a:rPr>
              <a:t> </a:t>
            </a:r>
            <a:r>
              <a:rPr lang="en-GB" dirty="0" err="1">
                <a:solidFill>
                  <a:srgbClr val="666666"/>
                </a:solidFill>
                <a:latin typeface="Economica"/>
                <a:ea typeface="Economica"/>
                <a:cs typeface="Economica"/>
                <a:sym typeface="Economica"/>
              </a:rPr>
              <a:t>compétente</a:t>
            </a:r>
            <a:r>
              <a:rPr lang="en-GB" dirty="0">
                <a:solidFill>
                  <a:srgbClr val="666666"/>
                </a:solidFill>
                <a:latin typeface="Economica"/>
                <a:ea typeface="Economica"/>
                <a:cs typeface="Economica"/>
                <a:sym typeface="Economica"/>
              </a:rPr>
              <a:t> les </a:t>
            </a:r>
            <a:r>
              <a:rPr lang="en-GB" dirty="0" err="1">
                <a:solidFill>
                  <a:srgbClr val="666666"/>
                </a:solidFill>
                <a:latin typeface="Economica"/>
                <a:ea typeface="Economica"/>
                <a:cs typeface="Economica"/>
                <a:sym typeface="Economica"/>
              </a:rPr>
              <a:t>dépôts</a:t>
            </a:r>
            <a:r>
              <a:rPr lang="en-GB" dirty="0">
                <a:solidFill>
                  <a:srgbClr val="666666"/>
                </a:solidFill>
                <a:latin typeface="Economica"/>
                <a:ea typeface="Economica"/>
                <a:cs typeface="Economica"/>
                <a:sym typeface="Economica"/>
              </a:rPr>
              <a:t> </a:t>
            </a:r>
            <a:r>
              <a:rPr lang="en-GB" dirty="0" err="1">
                <a:solidFill>
                  <a:srgbClr val="666666"/>
                </a:solidFill>
                <a:latin typeface="Economica"/>
                <a:ea typeface="Economica"/>
                <a:cs typeface="Economica"/>
                <a:sym typeface="Economica"/>
              </a:rPr>
              <a:t>sauvages</a:t>
            </a:r>
            <a:endParaRPr lang="en-GB" dirty="0">
              <a:solidFill>
                <a:srgbClr val="B45F06"/>
              </a:solidFill>
              <a:latin typeface="Economica"/>
              <a:ea typeface="Economica"/>
              <a:cs typeface="Economica"/>
              <a:sym typeface="Economica"/>
            </a:endParaRPr>
          </a:p>
          <a:p>
            <a:pPr marL="457200" lvl="0" indent="-228600" rtl="0">
              <a:lnSpc>
                <a:spcPct val="115000"/>
              </a:lnSpc>
              <a:spcBef>
                <a:spcPts val="150"/>
              </a:spcBef>
              <a:spcAft>
                <a:spcPts val="1000"/>
              </a:spcAft>
              <a:buClr>
                <a:srgbClr val="666666"/>
              </a:buClr>
              <a:buChar char="➔"/>
            </a:pPr>
            <a:r>
              <a:rPr lang="en-GB" dirty="0">
                <a:solidFill>
                  <a:srgbClr val="666666"/>
                </a:solidFill>
                <a:latin typeface="Economica"/>
                <a:ea typeface="Economica"/>
                <a:cs typeface="Economica"/>
                <a:sym typeface="Economica"/>
              </a:rPr>
              <a:t> Organiser un </a:t>
            </a:r>
            <a:r>
              <a:rPr lang="en-GB" dirty="0" err="1">
                <a:solidFill>
                  <a:srgbClr val="666666"/>
                </a:solidFill>
                <a:latin typeface="Economica"/>
                <a:ea typeface="Economica"/>
                <a:cs typeface="Economica"/>
                <a:sym typeface="Economica"/>
              </a:rPr>
              <a:t>ramassage</a:t>
            </a:r>
            <a:r>
              <a:rPr lang="en-GB" dirty="0">
                <a:solidFill>
                  <a:srgbClr val="666666"/>
                </a:solidFill>
                <a:latin typeface="Economica"/>
                <a:ea typeface="Economica"/>
                <a:cs typeface="Economica"/>
                <a:sym typeface="Economica"/>
              </a:rPr>
              <a:t> </a:t>
            </a:r>
            <a:r>
              <a:rPr lang="en-GB" dirty="0" err="1">
                <a:solidFill>
                  <a:srgbClr val="666666"/>
                </a:solidFill>
                <a:latin typeface="Economica"/>
                <a:ea typeface="Economica"/>
                <a:cs typeface="Economica"/>
                <a:sym typeface="Economica"/>
              </a:rPr>
              <a:t>citoyen</a:t>
            </a:r>
            <a:endParaRPr lang="en-GB" dirty="0">
              <a:solidFill>
                <a:srgbClr val="666666"/>
              </a:solidFill>
              <a:latin typeface="Economica"/>
              <a:ea typeface="Economica"/>
              <a:cs typeface="Economica"/>
              <a:sym typeface="Economica"/>
            </a:endParaRPr>
          </a:p>
          <a:p>
            <a:pPr marL="457200" indent="-228600">
              <a:spcBef>
                <a:spcPts val="150"/>
              </a:spcBef>
              <a:spcAft>
                <a:spcPts val="1000"/>
              </a:spcAft>
              <a:buClr>
                <a:srgbClr val="666666"/>
              </a:buClr>
              <a:buFont typeface="Open Sans"/>
              <a:buChar char="➔"/>
            </a:pPr>
            <a:r>
              <a:rPr lang="en-GB" dirty="0">
                <a:solidFill>
                  <a:srgbClr val="666666"/>
                </a:solidFill>
                <a:latin typeface="Economica"/>
                <a:ea typeface="Economica"/>
                <a:cs typeface="Economica"/>
                <a:sym typeface="Economica"/>
              </a:rPr>
              <a:t> </a:t>
            </a:r>
            <a:r>
              <a:rPr lang="en-GB" dirty="0" err="1">
                <a:solidFill>
                  <a:srgbClr val="666666"/>
                </a:solidFill>
                <a:latin typeface="Economica"/>
                <a:ea typeface="Economica"/>
                <a:cs typeface="Economica"/>
                <a:sym typeface="Economica"/>
              </a:rPr>
              <a:t>Intégrer</a:t>
            </a:r>
            <a:r>
              <a:rPr lang="en-GB" dirty="0">
                <a:solidFill>
                  <a:srgbClr val="666666"/>
                </a:solidFill>
                <a:latin typeface="Economica"/>
                <a:ea typeface="Economica"/>
                <a:cs typeface="Economica"/>
                <a:sym typeface="Economica"/>
              </a:rPr>
              <a:t> la brigade ZD</a:t>
            </a:r>
          </a:p>
          <a:p>
            <a:pPr marL="457200" indent="-228600">
              <a:spcBef>
                <a:spcPts val="150"/>
              </a:spcBef>
              <a:spcAft>
                <a:spcPts val="1000"/>
              </a:spcAft>
              <a:buClr>
                <a:srgbClr val="666666"/>
              </a:buClr>
              <a:buFont typeface="Open Sans"/>
              <a:buChar char="➔"/>
            </a:pPr>
            <a:r>
              <a:rPr lang="en-GB" dirty="0" err="1">
                <a:solidFill>
                  <a:srgbClr val="666666"/>
                </a:solidFill>
                <a:latin typeface="Economica"/>
                <a:ea typeface="Economica"/>
                <a:cs typeface="Economica"/>
                <a:sym typeface="Economica"/>
              </a:rPr>
              <a:t>Soutenir</a:t>
            </a:r>
            <a:r>
              <a:rPr lang="en-GB" dirty="0">
                <a:solidFill>
                  <a:srgbClr val="666666"/>
                </a:solidFill>
                <a:latin typeface="Economica"/>
                <a:ea typeface="Economica"/>
                <a:cs typeface="Economica"/>
                <a:sym typeface="Economica"/>
              </a:rPr>
              <a:t>/</a:t>
            </a:r>
            <a:r>
              <a:rPr lang="en-GB" dirty="0" err="1">
                <a:solidFill>
                  <a:srgbClr val="666666"/>
                </a:solidFill>
                <a:latin typeface="Economica"/>
                <a:ea typeface="Economica"/>
                <a:cs typeface="Economica"/>
                <a:sym typeface="Economica"/>
              </a:rPr>
              <a:t>participer</a:t>
            </a:r>
            <a:r>
              <a:rPr lang="en-GB" dirty="0">
                <a:solidFill>
                  <a:srgbClr val="666666"/>
                </a:solidFill>
                <a:latin typeface="Economica"/>
                <a:ea typeface="Economica"/>
                <a:cs typeface="Economica"/>
                <a:sym typeface="Economica"/>
              </a:rPr>
              <a:t> aux actions de ZDT et/</a:t>
            </a:r>
            <a:r>
              <a:rPr lang="en-GB" dirty="0" err="1">
                <a:solidFill>
                  <a:srgbClr val="666666"/>
                </a:solidFill>
                <a:latin typeface="Economica"/>
                <a:ea typeface="Economica"/>
                <a:cs typeface="Economica"/>
                <a:sym typeface="Economica"/>
              </a:rPr>
              <a:t>ou</a:t>
            </a:r>
            <a:r>
              <a:rPr lang="en-GB" dirty="0">
                <a:solidFill>
                  <a:srgbClr val="666666"/>
                </a:solidFill>
                <a:latin typeface="Economica"/>
                <a:ea typeface="Economica"/>
                <a:cs typeface="Economica"/>
                <a:sym typeface="Economica"/>
              </a:rPr>
              <a:t> ZWF</a:t>
            </a:r>
          </a:p>
        </p:txBody>
      </p:sp>
      <p:sp>
        <p:nvSpPr>
          <p:cNvPr id="559" name="Shape 559"/>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a:solidFill>
                  <a:schemeClr val="lt2"/>
                </a:solidFill>
              </a:rPr>
              <a:t>Agir</a:t>
            </a:r>
            <a:endParaRPr lang="en-GB" sz="3000" dirty="0">
              <a:solidFill>
                <a:schemeClr val="lt2"/>
              </a:solidFill>
            </a:endParaRPr>
          </a:p>
        </p:txBody>
      </p:sp>
      <p:cxnSp>
        <p:nvCxnSpPr>
          <p:cNvPr id="560" name="Shape 560"/>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pic>
        <p:nvPicPr>
          <p:cNvPr id="6" name="Image 5">
            <a:extLst>
              <a:ext uri="{FF2B5EF4-FFF2-40B4-BE49-F238E27FC236}">
                <a16:creationId xmlns:a16="http://schemas.microsoft.com/office/drawing/2014/main" id="{10D39D9D-8B4F-49B2-AD40-E261CBAEC634}"/>
              </a:ext>
            </a:extLst>
          </p:cNvPr>
          <p:cNvPicPr>
            <a:picLocks noChangeAspect="1"/>
          </p:cNvPicPr>
          <p:nvPr/>
        </p:nvPicPr>
        <p:blipFill>
          <a:blip r:embed="rId3"/>
          <a:stretch>
            <a:fillRect/>
          </a:stretch>
        </p:blipFill>
        <p:spPr>
          <a:xfrm>
            <a:off x="4510397" y="1923678"/>
            <a:ext cx="4633603" cy="2211403"/>
          </a:xfrm>
          <a:prstGeom prst="rect">
            <a:avLst/>
          </a:prstGeom>
        </p:spPr>
      </p:pic>
      <p:sp>
        <p:nvSpPr>
          <p:cNvPr id="2" name="ZoneTexte 1"/>
          <p:cNvSpPr txBox="1"/>
          <p:nvPr/>
        </p:nvSpPr>
        <p:spPr>
          <a:xfrm>
            <a:off x="2627784" y="4496221"/>
            <a:ext cx="3960440" cy="307777"/>
          </a:xfrm>
          <a:prstGeom prst="rect">
            <a:avLst/>
          </a:prstGeom>
          <a:noFill/>
        </p:spPr>
        <p:txBody>
          <a:bodyPr wrap="square" rtlCol="0">
            <a:spAutoFit/>
          </a:bodyPr>
          <a:lstStyle/>
          <a:p>
            <a:pPr algn="ctr"/>
            <a:r>
              <a:rPr lang="fr-FR" dirty="0" smtClean="0">
                <a:hlinkClick r:id="rId4"/>
              </a:rPr>
              <a:t>contact@zerodechettouraine.org</a:t>
            </a:r>
            <a:endParaRPr lang="fr-FR" dirty="0"/>
          </a:p>
        </p:txBody>
      </p:sp>
      <p:sp>
        <p:nvSpPr>
          <p:cNvPr id="3" name="ZoneTexte 2"/>
          <p:cNvSpPr txBox="1"/>
          <p:nvPr/>
        </p:nvSpPr>
        <p:spPr>
          <a:xfrm>
            <a:off x="2433441" y="4231868"/>
            <a:ext cx="2138559" cy="307777"/>
          </a:xfrm>
          <a:prstGeom prst="rect">
            <a:avLst/>
          </a:prstGeom>
          <a:noFill/>
        </p:spPr>
        <p:txBody>
          <a:bodyPr wrap="square" rtlCol="0">
            <a:spAutoFit/>
          </a:bodyPr>
          <a:lstStyle/>
          <a:p>
            <a:r>
              <a:rPr lang="fr-FR" dirty="0" smtClean="0"/>
              <a:t>Pour nous contacter:</a:t>
            </a:r>
            <a:endParaRPr lang="fr-F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7" name="Shape 557"/>
          <p:cNvSpPr txBox="1">
            <a:spLocks noGrp="1"/>
          </p:cNvSpPr>
          <p:nvPr>
            <p:ph type="body" idx="1"/>
          </p:nvPr>
        </p:nvSpPr>
        <p:spPr>
          <a:xfrm>
            <a:off x="136150" y="807575"/>
            <a:ext cx="8540306" cy="4220400"/>
          </a:xfrm>
          <a:prstGeom prst="rect">
            <a:avLst/>
          </a:prstGeom>
        </p:spPr>
        <p:txBody>
          <a:bodyPr lIns="91425" tIns="91425" rIns="91425" bIns="91425" anchor="ctr" anchorCtr="0">
            <a:noAutofit/>
          </a:bodyPr>
          <a:lstStyle/>
          <a:p>
            <a:pPr marL="457200" lvl="0" indent="-228600">
              <a:spcBef>
                <a:spcPts val="150"/>
              </a:spcBef>
              <a:spcAft>
                <a:spcPts val="1000"/>
              </a:spcAft>
              <a:buClr>
                <a:srgbClr val="666666"/>
              </a:buClr>
              <a:buChar char="➔"/>
            </a:pPr>
            <a:r>
              <a:rPr lang="en-GB" dirty="0">
                <a:solidFill>
                  <a:srgbClr val="666666"/>
                </a:solidFill>
                <a:latin typeface="Economica"/>
                <a:ea typeface="Economica"/>
                <a:cs typeface="Economica"/>
                <a:sym typeface="Economica"/>
              </a:rPr>
              <a:t> ZDT &amp; ZWF, 2018. Les </a:t>
            </a:r>
            <a:r>
              <a:rPr lang="en-GB" dirty="0" err="1">
                <a:solidFill>
                  <a:srgbClr val="666666"/>
                </a:solidFill>
                <a:latin typeface="Economica"/>
                <a:ea typeface="Economica"/>
                <a:cs typeface="Economica"/>
                <a:sym typeface="Economica"/>
              </a:rPr>
              <a:t>dépôts</a:t>
            </a:r>
            <a:r>
              <a:rPr lang="en-GB" dirty="0">
                <a:solidFill>
                  <a:srgbClr val="666666"/>
                </a:solidFill>
                <a:latin typeface="Economica"/>
                <a:ea typeface="Economica"/>
                <a:cs typeface="Economica"/>
                <a:sym typeface="Economica"/>
              </a:rPr>
              <a:t> </a:t>
            </a:r>
            <a:r>
              <a:rPr lang="en-GB" dirty="0" err="1">
                <a:solidFill>
                  <a:srgbClr val="666666"/>
                </a:solidFill>
                <a:latin typeface="Economica"/>
                <a:ea typeface="Economica"/>
                <a:cs typeface="Economica"/>
                <a:sym typeface="Economica"/>
              </a:rPr>
              <a:t>sauvages</a:t>
            </a:r>
            <a:r>
              <a:rPr lang="en-GB" dirty="0">
                <a:solidFill>
                  <a:srgbClr val="666666"/>
                </a:solidFill>
                <a:latin typeface="Economica"/>
                <a:ea typeface="Economica"/>
                <a:cs typeface="Economica"/>
                <a:sym typeface="Economica"/>
              </a:rPr>
              <a:t> : </a:t>
            </a:r>
            <a:r>
              <a:rPr lang="en-GB" dirty="0" err="1">
                <a:solidFill>
                  <a:srgbClr val="666666"/>
                </a:solidFill>
                <a:latin typeface="Economica"/>
                <a:ea typeface="Economica"/>
                <a:cs typeface="Economica"/>
                <a:sym typeface="Economica"/>
              </a:rPr>
              <a:t>comprendre</a:t>
            </a:r>
            <a:r>
              <a:rPr lang="en-GB" dirty="0">
                <a:solidFill>
                  <a:srgbClr val="666666"/>
                </a:solidFill>
                <a:latin typeface="Economica"/>
                <a:ea typeface="Economica"/>
                <a:cs typeface="Economica"/>
                <a:sym typeface="Economica"/>
              </a:rPr>
              <a:t> et </a:t>
            </a:r>
            <a:r>
              <a:rPr lang="en-GB" dirty="0" err="1">
                <a:solidFill>
                  <a:srgbClr val="666666"/>
                </a:solidFill>
                <a:latin typeface="Economica"/>
                <a:ea typeface="Economica"/>
                <a:cs typeface="Economica"/>
                <a:sym typeface="Economica"/>
              </a:rPr>
              <a:t>lutter</a:t>
            </a:r>
            <a:r>
              <a:rPr lang="en-GB" dirty="0">
                <a:solidFill>
                  <a:srgbClr val="666666"/>
                </a:solidFill>
                <a:latin typeface="Economica"/>
                <a:ea typeface="Economica"/>
                <a:cs typeface="Economica"/>
                <a:sym typeface="Economica"/>
              </a:rPr>
              <a:t> </a:t>
            </a:r>
            <a:r>
              <a:rPr lang="en-GB" dirty="0" err="1">
                <a:solidFill>
                  <a:srgbClr val="666666"/>
                </a:solidFill>
                <a:latin typeface="Economica"/>
                <a:ea typeface="Economica"/>
                <a:cs typeface="Economica"/>
                <a:sym typeface="Economica"/>
              </a:rPr>
              <a:t>contre</a:t>
            </a:r>
            <a:r>
              <a:rPr lang="en-GB" dirty="0">
                <a:solidFill>
                  <a:srgbClr val="666666"/>
                </a:solidFill>
                <a:latin typeface="Economica"/>
                <a:ea typeface="Economica"/>
                <a:cs typeface="Economica"/>
                <a:sym typeface="Economica"/>
              </a:rPr>
              <a:t> le </a:t>
            </a:r>
            <a:r>
              <a:rPr lang="en-GB" dirty="0" err="1">
                <a:solidFill>
                  <a:srgbClr val="666666"/>
                </a:solidFill>
                <a:latin typeface="Economica"/>
                <a:ea typeface="Economica"/>
                <a:cs typeface="Economica"/>
                <a:sym typeface="Economica"/>
              </a:rPr>
              <a:t>phénomène</a:t>
            </a:r>
            <a:r>
              <a:rPr lang="en-GB" dirty="0">
                <a:solidFill>
                  <a:srgbClr val="666666"/>
                </a:solidFill>
                <a:latin typeface="Economica"/>
                <a:ea typeface="Economica"/>
                <a:cs typeface="Economica"/>
                <a:sym typeface="Economica"/>
              </a:rPr>
              <a:t>. [</a:t>
            </a:r>
            <a:r>
              <a:rPr lang="fr-FR" dirty="0">
                <a:hlinkClick r:id="rId3"/>
              </a:rPr>
              <a:t>https://bit.ly/2Zqge9w</a:t>
            </a:r>
            <a:r>
              <a:rPr lang="fr-FR" dirty="0"/>
              <a:t>].</a:t>
            </a:r>
            <a:endParaRPr lang="en-GB" dirty="0">
              <a:solidFill>
                <a:srgbClr val="666666"/>
              </a:solidFill>
              <a:latin typeface="Economica"/>
              <a:ea typeface="Economica"/>
              <a:cs typeface="Economica"/>
              <a:sym typeface="Economica"/>
            </a:endParaRPr>
          </a:p>
          <a:p>
            <a:pPr marL="457200" lvl="0" indent="-228600">
              <a:spcBef>
                <a:spcPts val="150"/>
              </a:spcBef>
              <a:spcAft>
                <a:spcPts val="1000"/>
              </a:spcAft>
              <a:buClr>
                <a:srgbClr val="666666"/>
              </a:buClr>
              <a:buChar char="➔"/>
            </a:pPr>
            <a:r>
              <a:rPr lang="en-GB" dirty="0" smtClean="0">
                <a:solidFill>
                  <a:srgbClr val="666666"/>
                </a:solidFill>
                <a:latin typeface="Economica"/>
                <a:ea typeface="Economica"/>
                <a:cs typeface="Economica"/>
                <a:sym typeface="Economica"/>
              </a:rPr>
              <a:t> </a:t>
            </a:r>
            <a:r>
              <a:rPr lang="en-GB" dirty="0" err="1" smtClean="0">
                <a:solidFill>
                  <a:srgbClr val="666666"/>
                </a:solidFill>
                <a:latin typeface="Economica"/>
                <a:ea typeface="Economica"/>
                <a:cs typeface="Economica"/>
                <a:sym typeface="Economica"/>
              </a:rPr>
              <a:t>Ademe</a:t>
            </a:r>
            <a:r>
              <a:rPr lang="en-GB" dirty="0">
                <a:solidFill>
                  <a:srgbClr val="666666"/>
                </a:solidFill>
                <a:latin typeface="Economica"/>
                <a:ea typeface="Economica"/>
                <a:cs typeface="Economica"/>
                <a:sym typeface="Economica"/>
              </a:rPr>
              <a:t>, 2019. </a:t>
            </a:r>
            <a:r>
              <a:rPr lang="en-GB" dirty="0" err="1">
                <a:solidFill>
                  <a:srgbClr val="666666"/>
                </a:solidFill>
                <a:latin typeface="Economica"/>
                <a:ea typeface="Economica"/>
                <a:cs typeface="Economica"/>
                <a:sym typeface="Economica"/>
              </a:rPr>
              <a:t>Caractérisation</a:t>
            </a:r>
            <a:r>
              <a:rPr lang="en-GB" dirty="0">
                <a:solidFill>
                  <a:srgbClr val="666666"/>
                </a:solidFill>
                <a:latin typeface="Economica"/>
                <a:ea typeface="Economica"/>
                <a:cs typeface="Economica"/>
                <a:sym typeface="Economica"/>
              </a:rPr>
              <a:t> de la </a:t>
            </a:r>
            <a:r>
              <a:rPr lang="en-GB" dirty="0" err="1">
                <a:solidFill>
                  <a:srgbClr val="666666"/>
                </a:solidFill>
                <a:latin typeface="Economica"/>
                <a:ea typeface="Economica"/>
                <a:cs typeface="Economica"/>
                <a:sym typeface="Economica"/>
              </a:rPr>
              <a:t>problématique</a:t>
            </a:r>
            <a:r>
              <a:rPr lang="en-GB" dirty="0">
                <a:solidFill>
                  <a:srgbClr val="666666"/>
                </a:solidFill>
                <a:latin typeface="Economica"/>
                <a:ea typeface="Economica"/>
                <a:cs typeface="Economica"/>
                <a:sym typeface="Economica"/>
              </a:rPr>
              <a:t> des </a:t>
            </a:r>
            <a:r>
              <a:rPr lang="en-GB" dirty="0" err="1">
                <a:solidFill>
                  <a:srgbClr val="666666"/>
                </a:solidFill>
                <a:latin typeface="Economica"/>
                <a:ea typeface="Economica"/>
                <a:cs typeface="Economica"/>
                <a:sym typeface="Economica"/>
              </a:rPr>
              <a:t>dépôts</a:t>
            </a:r>
            <a:r>
              <a:rPr lang="en-GB" dirty="0">
                <a:solidFill>
                  <a:srgbClr val="666666"/>
                </a:solidFill>
                <a:latin typeface="Economica"/>
                <a:ea typeface="Economica"/>
                <a:cs typeface="Economica"/>
                <a:sym typeface="Economica"/>
              </a:rPr>
              <a:t> </a:t>
            </a:r>
            <a:r>
              <a:rPr lang="en-GB" dirty="0" err="1">
                <a:solidFill>
                  <a:srgbClr val="666666"/>
                </a:solidFill>
                <a:latin typeface="Economica"/>
                <a:ea typeface="Economica"/>
                <a:cs typeface="Economica"/>
                <a:sym typeface="Economica"/>
              </a:rPr>
              <a:t>sauvages</a:t>
            </a:r>
            <a:r>
              <a:rPr lang="en-GB" dirty="0">
                <a:solidFill>
                  <a:srgbClr val="666666"/>
                </a:solidFill>
                <a:latin typeface="Economica"/>
                <a:ea typeface="Economica"/>
                <a:cs typeface="Economica"/>
                <a:sym typeface="Economica"/>
              </a:rPr>
              <a:t>. [</a:t>
            </a:r>
            <a:r>
              <a:rPr lang="fr-FR" dirty="0">
                <a:hlinkClick r:id="rId4"/>
              </a:rPr>
              <a:t>https://bit.ly/2XUn9XH</a:t>
            </a:r>
            <a:r>
              <a:rPr lang="fr-FR" dirty="0" smtClean="0"/>
              <a:t>].</a:t>
            </a:r>
          </a:p>
          <a:p>
            <a:pPr marL="457200" indent="-228600">
              <a:spcBef>
                <a:spcPts val="150"/>
              </a:spcBef>
              <a:spcAft>
                <a:spcPts val="1000"/>
              </a:spcAft>
              <a:buClr>
                <a:srgbClr val="666666"/>
              </a:buClr>
              <a:buFont typeface="Open Sans"/>
              <a:buChar char="➔"/>
            </a:pPr>
            <a:r>
              <a:rPr lang="en-GB" dirty="0" smtClean="0">
                <a:solidFill>
                  <a:srgbClr val="666666"/>
                </a:solidFill>
                <a:latin typeface="Economica"/>
                <a:ea typeface="Economica"/>
                <a:cs typeface="Economica"/>
                <a:sym typeface="Economica"/>
              </a:rPr>
              <a:t> </a:t>
            </a:r>
            <a:r>
              <a:rPr lang="fr-FR" dirty="0">
                <a:solidFill>
                  <a:srgbClr val="666666"/>
                </a:solidFill>
                <a:latin typeface="Economica"/>
                <a:ea typeface="Economica"/>
                <a:cs typeface="Economica"/>
                <a:sym typeface="Economica"/>
              </a:rPr>
              <a:t>ZDT, 2019. Etude des corbeilles de propreté en France et à l’international.</a:t>
            </a:r>
            <a:r>
              <a:rPr lang="en-GB" dirty="0" smtClean="0">
                <a:solidFill>
                  <a:srgbClr val="666666"/>
                </a:solidFill>
                <a:latin typeface="Economica"/>
                <a:ea typeface="Economica"/>
                <a:cs typeface="Economica"/>
                <a:sym typeface="Economica"/>
              </a:rPr>
              <a:t> [</a:t>
            </a:r>
            <a:r>
              <a:rPr lang="fr-FR" dirty="0">
                <a:hlinkClick r:id="rId5"/>
              </a:rPr>
              <a:t>https://www.zerowastefrance.org/wp-content/uploads/2019/05/dossier-corbeilles-de-proprete.pdf</a:t>
            </a:r>
            <a:r>
              <a:rPr lang="fr-FR" dirty="0"/>
              <a:t>].</a:t>
            </a:r>
          </a:p>
          <a:p>
            <a:pPr marL="228600" lvl="0">
              <a:spcBef>
                <a:spcPts val="150"/>
              </a:spcBef>
              <a:spcAft>
                <a:spcPts val="1000"/>
              </a:spcAft>
              <a:buClr>
                <a:srgbClr val="666666"/>
              </a:buClr>
            </a:pPr>
            <a:endParaRPr lang="fr-FR" dirty="0" smtClean="0">
              <a:solidFill>
                <a:srgbClr val="666666"/>
              </a:solidFill>
              <a:latin typeface="Economica"/>
              <a:ea typeface="Economica"/>
              <a:cs typeface="Economica"/>
              <a:sym typeface="Economica"/>
            </a:endParaRPr>
          </a:p>
          <a:p>
            <a:pPr marL="228600" lvl="0">
              <a:spcBef>
                <a:spcPts val="150"/>
              </a:spcBef>
              <a:spcAft>
                <a:spcPts val="1000"/>
              </a:spcAft>
              <a:buClr>
                <a:srgbClr val="666666"/>
              </a:buClr>
            </a:pPr>
            <a:endParaRPr lang="en-GB" b="1" dirty="0">
              <a:solidFill>
                <a:srgbClr val="B45F06"/>
              </a:solidFill>
              <a:latin typeface="Economica"/>
              <a:ea typeface="Economica"/>
              <a:cs typeface="Economica"/>
              <a:sym typeface="Economica"/>
            </a:endParaRPr>
          </a:p>
        </p:txBody>
      </p:sp>
      <p:sp>
        <p:nvSpPr>
          <p:cNvPr id="559" name="Shape 559"/>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err="1">
                <a:solidFill>
                  <a:schemeClr val="lt2"/>
                </a:solidFill>
              </a:rPr>
              <a:t>Bibliographie</a:t>
            </a:r>
            <a:endParaRPr lang="en-GB" sz="3000" dirty="0">
              <a:solidFill>
                <a:schemeClr val="lt2"/>
              </a:solidFill>
            </a:endParaRPr>
          </a:p>
        </p:txBody>
      </p:sp>
      <p:cxnSp>
        <p:nvCxnSpPr>
          <p:cNvPr id="560" name="Shape 560"/>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Tree>
    <p:extLst>
      <p:ext uri="{BB962C8B-B14F-4D97-AF65-F5344CB8AC3E}">
        <p14:creationId xmlns:p14="http://schemas.microsoft.com/office/powerpoint/2010/main" val="12818612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7" name="Shape 557"/>
          <p:cNvSpPr txBox="1">
            <a:spLocks noGrp="1"/>
          </p:cNvSpPr>
          <p:nvPr>
            <p:ph type="body" idx="1"/>
          </p:nvPr>
        </p:nvSpPr>
        <p:spPr>
          <a:xfrm>
            <a:off x="136150" y="740401"/>
            <a:ext cx="7532194" cy="4135606"/>
          </a:xfrm>
          <a:prstGeom prst="rect">
            <a:avLst/>
          </a:prstGeom>
        </p:spPr>
        <p:txBody>
          <a:bodyPr lIns="91425" tIns="91425" rIns="91425" bIns="91425" anchor="ctr" anchorCtr="0">
            <a:noAutofit/>
          </a:bodyPr>
          <a:lstStyle/>
          <a:p>
            <a:pPr marL="457200" lvl="0" indent="-228600">
              <a:spcBef>
                <a:spcPts val="150"/>
              </a:spcBef>
              <a:spcAft>
                <a:spcPts val="1000"/>
              </a:spcAft>
              <a:buClr>
                <a:srgbClr val="666666"/>
              </a:buClr>
              <a:buChar char="➔"/>
            </a:pPr>
            <a:r>
              <a:rPr lang="en-GB" sz="1600" dirty="0">
                <a:solidFill>
                  <a:srgbClr val="666666"/>
                </a:solidFill>
                <a:latin typeface="Economica"/>
                <a:ea typeface="Economica"/>
                <a:cs typeface="Economica"/>
                <a:sym typeface="Economica"/>
              </a:rPr>
              <a:t> </a:t>
            </a:r>
            <a:r>
              <a:rPr lang="fr-FR" sz="1600" b="1" dirty="0" err="1">
                <a:solidFill>
                  <a:schemeClr val="bg2">
                    <a:lumMod val="50000"/>
                  </a:schemeClr>
                </a:solidFill>
                <a:latin typeface="Economica"/>
                <a:ea typeface="Economica"/>
                <a:cs typeface="Economica"/>
                <a:sym typeface="Economica"/>
              </a:rPr>
              <a:t>Redesa</a:t>
            </a:r>
            <a:r>
              <a:rPr lang="fr-FR" sz="1600" b="1" dirty="0">
                <a:solidFill>
                  <a:schemeClr val="bg2">
                    <a:lumMod val="50000"/>
                  </a:schemeClr>
                </a:solidFill>
                <a:latin typeface="Economica"/>
                <a:ea typeface="Economica"/>
                <a:cs typeface="Economica"/>
                <a:sym typeface="Economica"/>
              </a:rPr>
              <a:t> (Réseaux des Déchets Sauvages) =&gt; </a:t>
            </a:r>
            <a:r>
              <a:rPr lang="fr-FR" sz="1600" dirty="0">
                <a:solidFill>
                  <a:schemeClr val="tx1"/>
                </a:solidFill>
                <a:latin typeface="Economica"/>
                <a:ea typeface="Economica"/>
                <a:cs typeface="Economica"/>
                <a:sym typeface="Economica"/>
              </a:rPr>
              <a:t>Association fédératrice national </a:t>
            </a:r>
            <a:r>
              <a:rPr lang="fr-FR" sz="1600" dirty="0">
                <a:solidFill>
                  <a:schemeClr val="tx1"/>
                </a:solidFill>
                <a:latin typeface="Economica" panose="020B0604020202020204" charset="0"/>
              </a:rPr>
              <a:t>des associations créé en </a:t>
            </a:r>
            <a:r>
              <a:rPr lang="fr-FR" sz="1600" u="sng" dirty="0">
                <a:solidFill>
                  <a:schemeClr val="tx1"/>
                </a:solidFill>
                <a:latin typeface="Economica" panose="020B0604020202020204" charset="0"/>
              </a:rPr>
              <a:t>2016</a:t>
            </a:r>
            <a:r>
              <a:rPr lang="fr-FR" sz="1600" dirty="0">
                <a:solidFill>
                  <a:schemeClr val="tx1"/>
                </a:solidFill>
                <a:latin typeface="Economica" panose="020B0604020202020204" charset="0"/>
              </a:rPr>
              <a:t>. Objectif : alerter, </a:t>
            </a:r>
            <a:r>
              <a:rPr lang="fr-FR" sz="1600" dirty="0" err="1">
                <a:solidFill>
                  <a:schemeClr val="tx1"/>
                </a:solidFill>
                <a:latin typeface="Economica" panose="020B0604020202020204" charset="0"/>
              </a:rPr>
              <a:t>dénoncer</a:t>
            </a:r>
            <a:r>
              <a:rPr lang="fr-FR" sz="1600" dirty="0">
                <a:solidFill>
                  <a:schemeClr val="tx1"/>
                </a:solidFill>
                <a:latin typeface="Economica" panose="020B0604020202020204" charset="0"/>
              </a:rPr>
              <a:t>, </a:t>
            </a:r>
            <a:r>
              <a:rPr lang="fr-FR" sz="1600" dirty="0" err="1">
                <a:solidFill>
                  <a:schemeClr val="tx1"/>
                </a:solidFill>
                <a:latin typeface="Economica" panose="020B0604020202020204" charset="0"/>
              </a:rPr>
              <a:t>réduire</a:t>
            </a:r>
            <a:r>
              <a:rPr lang="fr-FR" sz="1600" dirty="0">
                <a:solidFill>
                  <a:schemeClr val="tx1"/>
                </a:solidFill>
                <a:latin typeface="Economica" panose="020B0604020202020204" charset="0"/>
              </a:rPr>
              <a:t> la </a:t>
            </a:r>
            <a:r>
              <a:rPr lang="fr-FR" sz="1600" dirty="0" err="1">
                <a:solidFill>
                  <a:schemeClr val="tx1"/>
                </a:solidFill>
                <a:latin typeface="Economica" panose="020B0604020202020204" charset="0"/>
              </a:rPr>
              <a:t>présence</a:t>
            </a:r>
            <a:r>
              <a:rPr lang="fr-FR" sz="1600" dirty="0">
                <a:solidFill>
                  <a:schemeClr val="tx1"/>
                </a:solidFill>
                <a:latin typeface="Economica" panose="020B0604020202020204" charset="0"/>
              </a:rPr>
              <a:t> de </a:t>
            </a:r>
            <a:r>
              <a:rPr lang="fr-FR" sz="1600" dirty="0" err="1">
                <a:solidFill>
                  <a:schemeClr val="tx1"/>
                </a:solidFill>
                <a:latin typeface="Economica" panose="020B0604020202020204" charset="0"/>
              </a:rPr>
              <a:t>déchet</a:t>
            </a:r>
            <a:r>
              <a:rPr lang="fr-FR" sz="1600" dirty="0">
                <a:solidFill>
                  <a:schemeClr val="tx1"/>
                </a:solidFill>
                <a:latin typeface="Economica" panose="020B0604020202020204" charset="0"/>
              </a:rPr>
              <a:t> dans l’environnement qu’il soit terrestre, littoral ou marin.</a:t>
            </a:r>
          </a:p>
          <a:p>
            <a:pPr marL="457200" lvl="0" indent="-228600">
              <a:spcBef>
                <a:spcPts val="150"/>
              </a:spcBef>
              <a:spcAft>
                <a:spcPts val="1000"/>
              </a:spcAft>
              <a:buClr>
                <a:srgbClr val="666666"/>
              </a:buClr>
              <a:buChar char="➔"/>
            </a:pPr>
            <a:r>
              <a:rPr lang="fr-FR" sz="1600" dirty="0">
                <a:solidFill>
                  <a:schemeClr val="bg2">
                    <a:lumMod val="50000"/>
                  </a:schemeClr>
                </a:solidFill>
                <a:latin typeface="Economica" panose="020B0604020202020204" charset="0"/>
                <a:ea typeface="Economica"/>
                <a:cs typeface="Economica"/>
                <a:sym typeface="Economica"/>
              </a:rPr>
              <a:t> </a:t>
            </a:r>
            <a:r>
              <a:rPr lang="fr-FR" sz="1600" b="1" dirty="0" err="1">
                <a:solidFill>
                  <a:schemeClr val="bg2">
                    <a:lumMod val="50000"/>
                  </a:schemeClr>
                </a:solidFill>
                <a:latin typeface="Economica" panose="020B0604020202020204" charset="0"/>
                <a:ea typeface="Economica"/>
                <a:cs typeface="Economica"/>
                <a:sym typeface="Economica"/>
              </a:rPr>
              <a:t>Surfrider</a:t>
            </a:r>
            <a:r>
              <a:rPr lang="fr-FR" sz="1600" b="1" dirty="0">
                <a:solidFill>
                  <a:schemeClr val="bg2">
                    <a:lumMod val="50000"/>
                  </a:schemeClr>
                </a:solidFill>
                <a:latin typeface="Economica" panose="020B0604020202020204" charset="0"/>
                <a:ea typeface="Economica"/>
                <a:cs typeface="Economica"/>
                <a:sym typeface="Economica"/>
              </a:rPr>
              <a:t> </a:t>
            </a:r>
            <a:r>
              <a:rPr lang="fr-FR" sz="1600" b="1" dirty="0" err="1">
                <a:solidFill>
                  <a:schemeClr val="bg2">
                    <a:lumMod val="50000"/>
                  </a:schemeClr>
                </a:solidFill>
                <a:latin typeface="Economica" panose="020B0604020202020204" charset="0"/>
                <a:ea typeface="Economica"/>
                <a:cs typeface="Economica"/>
                <a:sym typeface="Economica"/>
              </a:rPr>
              <a:t>Foundation</a:t>
            </a:r>
            <a:r>
              <a:rPr lang="fr-FR" sz="1600" b="1" dirty="0">
                <a:solidFill>
                  <a:schemeClr val="bg2">
                    <a:lumMod val="50000"/>
                  </a:schemeClr>
                </a:solidFill>
                <a:latin typeface="Economica" panose="020B0604020202020204" charset="0"/>
                <a:ea typeface="Economica"/>
                <a:cs typeface="Economica"/>
                <a:sym typeface="Economica"/>
              </a:rPr>
              <a:t> </a:t>
            </a:r>
            <a:r>
              <a:rPr lang="fr-FR" sz="1600" b="1" dirty="0">
                <a:solidFill>
                  <a:schemeClr val="tx1"/>
                </a:solidFill>
                <a:latin typeface="Economica" panose="020B0604020202020204" charset="0"/>
                <a:ea typeface="Economica"/>
                <a:cs typeface="Economica"/>
                <a:sym typeface="Economica"/>
              </a:rPr>
              <a:t>=&gt; </a:t>
            </a:r>
            <a:r>
              <a:rPr lang="fr-FR" sz="1600" dirty="0">
                <a:latin typeface="Economica" panose="020B0604020202020204" charset="0"/>
              </a:rPr>
              <a:t>ONG en charge de la protection des Océans et des littoraux créée en 1990.</a:t>
            </a:r>
          </a:p>
          <a:p>
            <a:pPr marL="457200" lvl="0" indent="-228600">
              <a:spcBef>
                <a:spcPts val="150"/>
              </a:spcBef>
              <a:spcAft>
                <a:spcPts val="1000"/>
              </a:spcAft>
              <a:buClr>
                <a:srgbClr val="666666"/>
              </a:buClr>
              <a:buChar char="➔"/>
            </a:pPr>
            <a:r>
              <a:rPr lang="fr-FR" sz="1600" b="1" dirty="0" err="1">
                <a:solidFill>
                  <a:schemeClr val="bg2">
                    <a:lumMod val="50000"/>
                  </a:schemeClr>
                </a:solidFill>
                <a:latin typeface="Economica" panose="020B0604020202020204" charset="0"/>
                <a:ea typeface="Economica"/>
                <a:cs typeface="Economica"/>
                <a:sym typeface="Economica"/>
              </a:rPr>
              <a:t>Mountain</a:t>
            </a:r>
            <a:r>
              <a:rPr lang="fr-FR" sz="1600" b="1" dirty="0">
                <a:solidFill>
                  <a:schemeClr val="bg2">
                    <a:lumMod val="50000"/>
                  </a:schemeClr>
                </a:solidFill>
                <a:latin typeface="Economica" panose="020B0604020202020204" charset="0"/>
                <a:ea typeface="Economica"/>
                <a:cs typeface="Economica"/>
                <a:sym typeface="Economica"/>
              </a:rPr>
              <a:t> </a:t>
            </a:r>
            <a:r>
              <a:rPr lang="fr-FR" sz="1600" b="1" dirty="0" err="1">
                <a:solidFill>
                  <a:schemeClr val="bg2">
                    <a:lumMod val="50000"/>
                  </a:schemeClr>
                </a:solidFill>
                <a:latin typeface="Economica" panose="020B0604020202020204" charset="0"/>
                <a:ea typeface="Economica"/>
                <a:cs typeface="Economica"/>
                <a:sym typeface="Economica"/>
              </a:rPr>
              <a:t>riders</a:t>
            </a:r>
            <a:r>
              <a:rPr lang="fr-FR" sz="1600" b="1" dirty="0">
                <a:solidFill>
                  <a:schemeClr val="bg2">
                    <a:lumMod val="50000"/>
                  </a:schemeClr>
                </a:solidFill>
                <a:latin typeface="Economica" panose="020B0604020202020204" charset="0"/>
                <a:ea typeface="Economica"/>
                <a:cs typeface="Economica"/>
                <a:sym typeface="Economica"/>
              </a:rPr>
              <a:t> </a:t>
            </a:r>
            <a:r>
              <a:rPr lang="fr-FR" sz="1600" b="1" dirty="0">
                <a:solidFill>
                  <a:schemeClr val="tx1"/>
                </a:solidFill>
                <a:latin typeface="Economica" panose="020B0604020202020204" charset="0"/>
                <a:ea typeface="Economica"/>
                <a:cs typeface="Economica"/>
                <a:sym typeface="Economica"/>
              </a:rPr>
              <a:t>=&gt; </a:t>
            </a:r>
            <a:r>
              <a:rPr lang="fr-FR" sz="1600" dirty="0">
                <a:solidFill>
                  <a:schemeClr val="tx1"/>
                </a:solidFill>
                <a:latin typeface="Economica" panose="020B0604020202020204" charset="0"/>
                <a:ea typeface="Economica"/>
                <a:cs typeface="Economica"/>
                <a:sym typeface="Economica"/>
              </a:rPr>
              <a:t>Association d’éducation au développement durable créée en 2001.</a:t>
            </a:r>
            <a:endParaRPr lang="en-GB" sz="1600" dirty="0">
              <a:solidFill>
                <a:schemeClr val="tx1"/>
              </a:solidFill>
              <a:latin typeface="Economica" panose="020B0604020202020204" charset="0"/>
              <a:ea typeface="Economica"/>
              <a:cs typeface="Economica"/>
              <a:sym typeface="Economica"/>
            </a:endParaRPr>
          </a:p>
          <a:p>
            <a:pPr marL="457200" lvl="0" indent="-228600">
              <a:spcBef>
                <a:spcPts val="150"/>
              </a:spcBef>
              <a:spcAft>
                <a:spcPts val="1000"/>
              </a:spcAft>
              <a:buClr>
                <a:srgbClr val="666666"/>
              </a:buClr>
              <a:buChar char="➔"/>
            </a:pPr>
            <a:r>
              <a:rPr lang="en-GB" sz="1600" dirty="0">
                <a:solidFill>
                  <a:srgbClr val="666666"/>
                </a:solidFill>
                <a:latin typeface="Economica"/>
                <a:ea typeface="Economica"/>
                <a:cs typeface="Economica"/>
                <a:sym typeface="Economica"/>
              </a:rPr>
              <a:t> </a:t>
            </a:r>
            <a:r>
              <a:rPr lang="en-GB" sz="1600" b="1" dirty="0" err="1">
                <a:solidFill>
                  <a:schemeClr val="bg2">
                    <a:lumMod val="50000"/>
                  </a:schemeClr>
                </a:solidFill>
                <a:latin typeface="Economica"/>
                <a:ea typeface="Economica"/>
                <a:cs typeface="Economica"/>
                <a:sym typeface="Economica"/>
              </a:rPr>
              <a:t>Gestes</a:t>
            </a:r>
            <a:r>
              <a:rPr lang="en-GB" sz="1600" b="1" dirty="0">
                <a:solidFill>
                  <a:schemeClr val="bg2">
                    <a:lumMod val="50000"/>
                  </a:schemeClr>
                </a:solidFill>
                <a:latin typeface="Economica"/>
                <a:ea typeface="Economica"/>
                <a:cs typeface="Economica"/>
                <a:sym typeface="Economica"/>
              </a:rPr>
              <a:t> </a:t>
            </a:r>
            <a:r>
              <a:rPr lang="en-GB" sz="1600" b="1" dirty="0" err="1">
                <a:solidFill>
                  <a:schemeClr val="bg2">
                    <a:lumMod val="50000"/>
                  </a:schemeClr>
                </a:solidFill>
                <a:latin typeface="Economica"/>
                <a:ea typeface="Economica"/>
                <a:cs typeface="Economica"/>
                <a:sym typeface="Economica"/>
              </a:rPr>
              <a:t>Propres</a:t>
            </a:r>
            <a:r>
              <a:rPr lang="en-GB" sz="1600" b="1" dirty="0">
                <a:solidFill>
                  <a:schemeClr val="bg2">
                    <a:lumMod val="50000"/>
                  </a:schemeClr>
                </a:solidFill>
                <a:latin typeface="Economica"/>
                <a:ea typeface="Economica"/>
                <a:cs typeface="Economica"/>
                <a:sym typeface="Economica"/>
              </a:rPr>
              <a:t> (ex </a:t>
            </a:r>
            <a:r>
              <a:rPr lang="en-GB" sz="1600" b="1" dirty="0" err="1">
                <a:solidFill>
                  <a:schemeClr val="bg2">
                    <a:lumMod val="50000"/>
                  </a:schemeClr>
                </a:solidFill>
                <a:latin typeface="Economica"/>
                <a:ea typeface="Economica"/>
                <a:cs typeface="Economica"/>
                <a:sym typeface="Economica"/>
              </a:rPr>
              <a:t>vacances</a:t>
            </a:r>
            <a:r>
              <a:rPr lang="en-GB" sz="1600" b="1" dirty="0">
                <a:solidFill>
                  <a:schemeClr val="bg2">
                    <a:lumMod val="50000"/>
                  </a:schemeClr>
                </a:solidFill>
                <a:latin typeface="Economica"/>
                <a:ea typeface="Economica"/>
                <a:cs typeface="Economica"/>
                <a:sym typeface="Economica"/>
              </a:rPr>
              <a:t> </a:t>
            </a:r>
            <a:r>
              <a:rPr lang="en-GB" sz="1600" b="1" dirty="0" err="1">
                <a:solidFill>
                  <a:schemeClr val="bg2">
                    <a:lumMod val="50000"/>
                  </a:schemeClr>
                </a:solidFill>
                <a:latin typeface="Economica"/>
                <a:ea typeface="Economica"/>
                <a:cs typeface="Economica"/>
                <a:sym typeface="Economica"/>
              </a:rPr>
              <a:t>propres</a:t>
            </a:r>
            <a:r>
              <a:rPr lang="en-GB" sz="1600" b="1" dirty="0">
                <a:solidFill>
                  <a:schemeClr val="bg2">
                    <a:lumMod val="50000"/>
                  </a:schemeClr>
                </a:solidFill>
                <a:latin typeface="Economica"/>
                <a:ea typeface="Economica"/>
                <a:cs typeface="Economica"/>
                <a:sym typeface="Economica"/>
              </a:rPr>
              <a:t>) </a:t>
            </a:r>
            <a:r>
              <a:rPr lang="en-GB" sz="1600" dirty="0">
                <a:solidFill>
                  <a:schemeClr val="tx1"/>
                </a:solidFill>
                <a:latin typeface="Economica"/>
                <a:ea typeface="Economica"/>
                <a:cs typeface="Economica"/>
                <a:sym typeface="Economica"/>
              </a:rPr>
              <a:t>=&gt; </a:t>
            </a:r>
            <a:r>
              <a:rPr lang="fr-FR" sz="1600" dirty="0">
                <a:latin typeface="Economica" panose="020B0604020202020204" charset="0"/>
              </a:rPr>
              <a:t>association créée en </a:t>
            </a:r>
            <a:r>
              <a:rPr lang="fr-FR" sz="1600" u="sng" dirty="0">
                <a:latin typeface="Economica" panose="020B0604020202020204" charset="0"/>
              </a:rPr>
              <a:t>1971</a:t>
            </a:r>
            <a:r>
              <a:rPr lang="fr-FR" sz="1600" dirty="0">
                <a:latin typeface="Economica" panose="020B0604020202020204" charset="0"/>
              </a:rPr>
              <a:t> qui mobilise toutes les parties prenantes sur la prévention des déchets sauvages* et marins via des campagnes et opérations</a:t>
            </a:r>
          </a:p>
          <a:p>
            <a:pPr marL="457200" lvl="0" indent="-228600">
              <a:spcBef>
                <a:spcPts val="150"/>
              </a:spcBef>
              <a:spcAft>
                <a:spcPts val="1000"/>
              </a:spcAft>
              <a:buClr>
                <a:srgbClr val="666666"/>
              </a:buClr>
              <a:buChar char="➔"/>
            </a:pPr>
            <a:r>
              <a:rPr lang="fr-FR" sz="1600" b="1" dirty="0">
                <a:solidFill>
                  <a:schemeClr val="bg2">
                    <a:lumMod val="50000"/>
                  </a:schemeClr>
                </a:solidFill>
                <a:latin typeface="Economica" panose="020B0604020202020204" charset="0"/>
                <a:ea typeface="Economica"/>
                <a:cs typeface="Economica"/>
                <a:sym typeface="Economica"/>
              </a:rPr>
              <a:t>Run </a:t>
            </a:r>
            <a:r>
              <a:rPr lang="fr-FR" sz="1600" b="1" dirty="0" err="1">
                <a:solidFill>
                  <a:schemeClr val="bg2">
                    <a:lumMod val="50000"/>
                  </a:schemeClr>
                </a:solidFill>
                <a:latin typeface="Economica" panose="020B0604020202020204" charset="0"/>
                <a:ea typeface="Economica"/>
                <a:cs typeface="Economica"/>
                <a:sym typeface="Economica"/>
              </a:rPr>
              <a:t>eco</a:t>
            </a:r>
            <a:r>
              <a:rPr lang="fr-FR" sz="1600" b="1" dirty="0">
                <a:solidFill>
                  <a:schemeClr val="bg2">
                    <a:lumMod val="50000"/>
                  </a:schemeClr>
                </a:solidFill>
                <a:latin typeface="Economica" panose="020B0604020202020204" charset="0"/>
                <a:ea typeface="Economica"/>
                <a:cs typeface="Economica"/>
                <a:sym typeface="Economica"/>
              </a:rPr>
              <a:t> team =&gt; </a:t>
            </a:r>
            <a:r>
              <a:rPr lang="fr-FR" sz="1600" dirty="0">
                <a:solidFill>
                  <a:schemeClr val="tx1"/>
                </a:solidFill>
                <a:latin typeface="Economica" panose="020B0604020202020204" charset="0"/>
                <a:ea typeface="Economica"/>
                <a:cs typeface="Economica"/>
                <a:sym typeface="Economica"/>
              </a:rPr>
              <a:t>Initiative née en </a:t>
            </a:r>
            <a:r>
              <a:rPr lang="fr-FR" sz="1600" u="sng" dirty="0">
                <a:solidFill>
                  <a:schemeClr val="tx1"/>
                </a:solidFill>
                <a:latin typeface="Economica" panose="020B0604020202020204" charset="0"/>
                <a:ea typeface="Economica"/>
                <a:cs typeface="Economica"/>
                <a:sym typeface="Economica"/>
              </a:rPr>
              <a:t>2016</a:t>
            </a:r>
            <a:r>
              <a:rPr lang="fr-FR" sz="1600" dirty="0">
                <a:solidFill>
                  <a:schemeClr val="tx1"/>
                </a:solidFill>
                <a:latin typeface="Economica" panose="020B0604020202020204" charset="0"/>
                <a:ea typeface="Economica"/>
                <a:cs typeface="Economica"/>
                <a:sym typeface="Economica"/>
              </a:rPr>
              <a:t> sur </a:t>
            </a:r>
            <a:r>
              <a:rPr lang="fr-FR" sz="1600" dirty="0" err="1">
                <a:solidFill>
                  <a:schemeClr val="tx1"/>
                </a:solidFill>
                <a:latin typeface="Economica" panose="020B0604020202020204" charset="0"/>
                <a:ea typeface="Economica"/>
                <a:cs typeface="Economica"/>
                <a:sym typeface="Economica"/>
              </a:rPr>
              <a:t>facebook</a:t>
            </a:r>
            <a:r>
              <a:rPr lang="fr-FR" sz="1600" dirty="0">
                <a:solidFill>
                  <a:schemeClr val="tx1"/>
                </a:solidFill>
                <a:latin typeface="Economica" panose="020B0604020202020204" charset="0"/>
                <a:ea typeface="Economica"/>
                <a:cs typeface="Economica"/>
                <a:sym typeface="Economica"/>
              </a:rPr>
              <a:t> transmuée en association ayant pour but de ramasser un déchet à chaque jogging.</a:t>
            </a:r>
          </a:p>
          <a:p>
            <a:pPr marL="457200" lvl="0" indent="-228600">
              <a:spcBef>
                <a:spcPts val="150"/>
              </a:spcBef>
              <a:spcAft>
                <a:spcPts val="1000"/>
              </a:spcAft>
              <a:buClr>
                <a:srgbClr val="666666"/>
              </a:buClr>
              <a:buChar char="➔"/>
            </a:pPr>
            <a:r>
              <a:rPr lang="fr-FR" sz="1600" b="1" dirty="0">
                <a:solidFill>
                  <a:schemeClr val="tx1"/>
                </a:solidFill>
                <a:latin typeface="Economica" panose="020B0604020202020204" charset="0"/>
                <a:ea typeface="Economica"/>
                <a:cs typeface="Economica"/>
                <a:sym typeface="Economica"/>
              </a:rPr>
              <a:t> Et plein d’autres dont Zéro Déchet Touraine et </a:t>
            </a:r>
            <a:r>
              <a:rPr lang="fr-FR" sz="1600" b="1" dirty="0" err="1">
                <a:solidFill>
                  <a:schemeClr val="tx1"/>
                </a:solidFill>
                <a:latin typeface="Economica" panose="020B0604020202020204" charset="0"/>
                <a:ea typeface="Economica"/>
                <a:cs typeface="Economica"/>
                <a:sym typeface="Economica"/>
              </a:rPr>
              <a:t>Zero</a:t>
            </a:r>
            <a:r>
              <a:rPr lang="fr-FR" sz="1600" b="1" dirty="0">
                <a:solidFill>
                  <a:schemeClr val="tx1"/>
                </a:solidFill>
                <a:latin typeface="Economica" panose="020B0604020202020204" charset="0"/>
                <a:ea typeface="Economica"/>
                <a:cs typeface="Economica"/>
                <a:sym typeface="Economica"/>
              </a:rPr>
              <a:t> Waste France bien sûr !</a:t>
            </a:r>
            <a:endParaRPr lang="en-GB" sz="1600" b="1" dirty="0">
              <a:solidFill>
                <a:srgbClr val="B45F06"/>
              </a:solidFill>
              <a:latin typeface="Economica" panose="020B0604020202020204" charset="0"/>
              <a:ea typeface="Economica"/>
              <a:cs typeface="Economica"/>
              <a:sym typeface="Economica"/>
            </a:endParaRPr>
          </a:p>
        </p:txBody>
      </p:sp>
      <p:sp>
        <p:nvSpPr>
          <p:cNvPr id="559" name="Shape 559"/>
          <p:cNvSpPr txBox="1">
            <a:spLocks noGrp="1"/>
          </p:cNvSpPr>
          <p:nvPr>
            <p:ph type="title"/>
          </p:nvPr>
        </p:nvSpPr>
        <p:spPr>
          <a:xfrm>
            <a:off x="0" y="0"/>
            <a:ext cx="9144000" cy="740400"/>
          </a:xfrm>
          <a:prstGeom prst="rect">
            <a:avLst/>
          </a:prstGeom>
          <a:noFill/>
          <a:ln>
            <a:noFill/>
          </a:ln>
        </p:spPr>
        <p:txBody>
          <a:bodyPr lIns="91425" tIns="91425" rIns="91425" bIns="91425" anchor="b" anchorCtr="0">
            <a:noAutofit/>
          </a:bodyPr>
          <a:lstStyle/>
          <a:p>
            <a:pPr lvl="0" rtl="0">
              <a:spcBef>
                <a:spcPts val="0"/>
              </a:spcBef>
              <a:buNone/>
            </a:pPr>
            <a:r>
              <a:rPr lang="en-GB" sz="3000" dirty="0">
                <a:solidFill>
                  <a:schemeClr val="lt2"/>
                </a:solidFill>
              </a:rPr>
              <a:t>Les </a:t>
            </a:r>
            <a:r>
              <a:rPr lang="en-GB" sz="3000" dirty="0" err="1">
                <a:solidFill>
                  <a:schemeClr val="lt2"/>
                </a:solidFill>
              </a:rPr>
              <a:t>acteurs</a:t>
            </a:r>
            <a:r>
              <a:rPr lang="en-GB" sz="3000" dirty="0">
                <a:solidFill>
                  <a:schemeClr val="lt2"/>
                </a:solidFill>
              </a:rPr>
              <a:t> de la </a:t>
            </a:r>
            <a:r>
              <a:rPr lang="en-GB" sz="3000" smtClean="0">
                <a:solidFill>
                  <a:schemeClr val="lt2"/>
                </a:solidFill>
              </a:rPr>
              <a:t>lutte</a:t>
            </a:r>
            <a:r>
              <a:rPr lang="en-GB" sz="3000" dirty="0" smtClean="0">
                <a:solidFill>
                  <a:schemeClr val="lt2"/>
                </a:solidFill>
              </a:rPr>
              <a:t> </a:t>
            </a:r>
            <a:r>
              <a:rPr lang="en-GB" sz="3000" dirty="0" err="1">
                <a:solidFill>
                  <a:schemeClr val="lt2"/>
                </a:solidFill>
              </a:rPr>
              <a:t>contre</a:t>
            </a:r>
            <a:r>
              <a:rPr lang="en-GB" sz="3000" dirty="0">
                <a:solidFill>
                  <a:schemeClr val="lt2"/>
                </a:solidFill>
              </a:rPr>
              <a:t> les </a:t>
            </a:r>
            <a:r>
              <a:rPr lang="en-GB" sz="3000" dirty="0" err="1">
                <a:solidFill>
                  <a:schemeClr val="lt2"/>
                </a:solidFill>
              </a:rPr>
              <a:t>déchets</a:t>
            </a:r>
            <a:r>
              <a:rPr lang="en-GB" sz="3000" dirty="0">
                <a:solidFill>
                  <a:schemeClr val="lt2"/>
                </a:solidFill>
              </a:rPr>
              <a:t> </a:t>
            </a:r>
            <a:r>
              <a:rPr lang="en-GB" sz="3000" dirty="0" err="1">
                <a:solidFill>
                  <a:schemeClr val="lt2"/>
                </a:solidFill>
              </a:rPr>
              <a:t>sauvages</a:t>
            </a:r>
            <a:endParaRPr lang="en-GB" sz="3000" dirty="0">
              <a:solidFill>
                <a:schemeClr val="lt2"/>
              </a:solidFill>
            </a:endParaRPr>
          </a:p>
        </p:txBody>
      </p:sp>
      <p:cxnSp>
        <p:nvCxnSpPr>
          <p:cNvPr id="560" name="Shape 560"/>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Tree>
    <p:extLst>
      <p:ext uri="{BB962C8B-B14F-4D97-AF65-F5344CB8AC3E}">
        <p14:creationId xmlns:p14="http://schemas.microsoft.com/office/powerpoint/2010/main" val="1422458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572" name="Shape 572"/>
          <p:cNvSpPr txBox="1">
            <a:spLocks noGrp="1"/>
          </p:cNvSpPr>
          <p:nvPr>
            <p:ph type="title"/>
          </p:nvPr>
        </p:nvSpPr>
        <p:spPr>
          <a:xfrm>
            <a:off x="328468" y="687170"/>
            <a:ext cx="8520600" cy="2128800"/>
          </a:xfrm>
          <a:prstGeom prst="rect">
            <a:avLst/>
          </a:prstGeom>
        </p:spPr>
        <p:txBody>
          <a:bodyPr lIns="91425" tIns="91425" rIns="91425" bIns="91425" anchor="ctr" anchorCtr="0">
            <a:noAutofit/>
          </a:bodyPr>
          <a:lstStyle/>
          <a:p>
            <a:pPr lvl="0">
              <a:spcBef>
                <a:spcPts val="0"/>
              </a:spcBef>
              <a:buNone/>
            </a:pPr>
            <a:r>
              <a:rPr lang="en-GB" sz="7200" dirty="0" err="1"/>
              <a:t>Merci</a:t>
            </a:r>
            <a:r>
              <a:rPr lang="en-GB" sz="7200" dirty="0"/>
              <a:t> !</a:t>
            </a:r>
          </a:p>
        </p:txBody>
      </p:sp>
      <p:sp>
        <p:nvSpPr>
          <p:cNvPr id="573" name="Shape 573"/>
          <p:cNvSpPr txBox="1">
            <a:spLocks noGrp="1"/>
          </p:cNvSpPr>
          <p:nvPr>
            <p:ph type="body" idx="1"/>
          </p:nvPr>
        </p:nvSpPr>
        <p:spPr>
          <a:xfrm>
            <a:off x="307250" y="3360106"/>
            <a:ext cx="8520600" cy="1071600"/>
          </a:xfrm>
          <a:prstGeom prst="rect">
            <a:avLst/>
          </a:prstGeom>
        </p:spPr>
        <p:txBody>
          <a:bodyPr lIns="91425" tIns="91425" rIns="91425" bIns="91425" anchor="t" anchorCtr="0">
            <a:noAutofit/>
          </a:bodyPr>
          <a:lstStyle/>
          <a:p>
            <a:pPr lvl="0">
              <a:spcBef>
                <a:spcPts val="0"/>
              </a:spcBef>
              <a:buNone/>
            </a:pPr>
            <a:endParaRPr lang="en-GB" b="1" dirty="0"/>
          </a:p>
          <a:p>
            <a:pPr lvl="0">
              <a:spcBef>
                <a:spcPts val="0"/>
              </a:spcBef>
              <a:buNone/>
            </a:pPr>
            <a:r>
              <a:rPr lang="en-GB" b="1">
                <a:hlinkClick r:id="rId3"/>
              </a:rPr>
              <a:t>www.zerodechettouraine.org</a:t>
            </a:r>
            <a:r>
              <a:rPr lang="en-GB" b="1"/>
              <a:t> </a:t>
            </a:r>
            <a:endParaRPr lang="en-GB" b="1" dirty="0"/>
          </a:p>
        </p:txBody>
      </p:sp>
      <p:pic>
        <p:nvPicPr>
          <p:cNvPr id="2" name="Imag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3754" y="3486637"/>
            <a:ext cx="864096" cy="1351197"/>
          </a:xfrm>
          <a:prstGeom prst="rect">
            <a:avLst/>
          </a:prstGeom>
        </p:spPr>
      </p:pic>
      <p:pic>
        <p:nvPicPr>
          <p:cNvPr id="7" name="Imag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520" y="3486636"/>
            <a:ext cx="864096" cy="135119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87A7206F-859B-406B-A3F8-55753BFC8D69}"/>
              </a:ext>
            </a:extLst>
          </p:cNvPr>
          <p:cNvPicPr>
            <a:picLocks noChangeAspect="1"/>
          </p:cNvPicPr>
          <p:nvPr/>
        </p:nvPicPr>
        <p:blipFill>
          <a:blip r:embed="rId2"/>
          <a:stretch>
            <a:fillRect/>
          </a:stretch>
        </p:blipFill>
        <p:spPr>
          <a:xfrm>
            <a:off x="2051720" y="38745"/>
            <a:ext cx="4619822" cy="3464867"/>
          </a:xfrm>
          <a:prstGeom prst="rect">
            <a:avLst/>
          </a:prstGeom>
        </p:spPr>
      </p:pic>
      <p:sp>
        <p:nvSpPr>
          <p:cNvPr id="2" name="Titre 1"/>
          <p:cNvSpPr>
            <a:spLocks noGrp="1"/>
          </p:cNvSpPr>
          <p:nvPr>
            <p:ph type="ctrTitle"/>
          </p:nvPr>
        </p:nvSpPr>
        <p:spPr>
          <a:xfrm>
            <a:off x="251520" y="-35564"/>
            <a:ext cx="8363100" cy="1001700"/>
          </a:xfrm>
        </p:spPr>
        <p:txBody>
          <a:bodyPr/>
          <a:lstStyle/>
          <a:p>
            <a:pPr algn="ctr"/>
            <a:r>
              <a:rPr lang="fr-FR" dirty="0">
                <a:solidFill>
                  <a:schemeClr val="bg1"/>
                </a:solidFill>
              </a:rPr>
              <a:t>Définition ?</a:t>
            </a:r>
          </a:p>
        </p:txBody>
      </p:sp>
      <p:sp>
        <p:nvSpPr>
          <p:cNvPr id="3" name="Titre 1"/>
          <p:cNvSpPr txBox="1">
            <a:spLocks/>
          </p:cNvSpPr>
          <p:nvPr/>
        </p:nvSpPr>
        <p:spPr>
          <a:xfrm>
            <a:off x="323528" y="3435846"/>
            <a:ext cx="8363100" cy="1512168"/>
          </a:xfrm>
          <a:prstGeom prst="rect">
            <a:avLst/>
          </a:prstGeom>
          <a:noFill/>
          <a:ln>
            <a:noFill/>
          </a:ln>
        </p:spPr>
        <p:txBody>
          <a:bodyPr lIns="91425" tIns="91425" rIns="91425" bIns="91425" anchor="t" anchorCtr="0"/>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ct val="100000"/>
              <a:buFont typeface="Economica"/>
              <a:buNone/>
              <a:defRPr sz="3000" b="0" i="0" u="none" strike="noStrike" cap="none">
                <a:solidFill>
                  <a:schemeClr val="dk1"/>
                </a:solidFill>
                <a:latin typeface="Economica"/>
                <a:ea typeface="Economica"/>
                <a:cs typeface="Economica"/>
                <a:sym typeface="Economica"/>
              </a:defRPr>
            </a:lvl1pPr>
            <a:lvl2pPr lvl="1"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2pPr>
            <a:lvl3pPr lvl="2"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3pPr>
            <a:lvl4pPr lvl="3"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4pPr>
            <a:lvl5pPr lvl="4"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5pPr>
            <a:lvl6pPr lvl="5"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6pPr>
            <a:lvl7pPr lvl="6"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7pPr>
            <a:lvl8pPr lvl="7"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8pPr>
            <a:lvl9pPr lvl="8"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9pPr>
          </a:lstStyle>
          <a:p>
            <a:pPr algn="ctr"/>
            <a:r>
              <a:rPr lang="fr-FR" dirty="0">
                <a:solidFill>
                  <a:schemeClr val="tx1"/>
                </a:solidFill>
              </a:rPr>
              <a:t>La notion de dépôts sauvages n’est pas une notion juridique. En droit, on parlera d’abandon de déchets, de matériaux, etc. ou de dépôts illégaux de déchets.</a:t>
            </a:r>
          </a:p>
        </p:txBody>
      </p:sp>
    </p:spTree>
    <p:extLst>
      <p:ext uri="{BB962C8B-B14F-4D97-AF65-F5344CB8AC3E}">
        <p14:creationId xmlns:p14="http://schemas.microsoft.com/office/powerpoint/2010/main" val="52696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ZoneTexte 16">
            <a:extLst>
              <a:ext uri="{FF2B5EF4-FFF2-40B4-BE49-F238E27FC236}">
                <a16:creationId xmlns:a16="http://schemas.microsoft.com/office/drawing/2014/main" id="{A4A14D67-7A3F-4465-ABEC-95D17BB5CACA}"/>
              </a:ext>
            </a:extLst>
          </p:cNvPr>
          <p:cNvSpPr txBox="1"/>
          <p:nvPr/>
        </p:nvSpPr>
        <p:spPr>
          <a:xfrm>
            <a:off x="467544" y="966136"/>
            <a:ext cx="7848872" cy="3539430"/>
          </a:xfrm>
          <a:prstGeom prst="rect">
            <a:avLst/>
          </a:prstGeom>
          <a:noFill/>
        </p:spPr>
        <p:txBody>
          <a:bodyPr wrap="square" rtlCol="0">
            <a:spAutoFit/>
          </a:bodyPr>
          <a:lstStyle/>
          <a:p>
            <a:pPr marL="285750" indent="-285750">
              <a:buFont typeface="Wingdings" panose="05000000000000000000" pitchFamily="2" charset="2"/>
              <a:buChar char="§"/>
            </a:pPr>
            <a:r>
              <a:rPr lang="fr-FR" dirty="0"/>
              <a:t>Les déchets diffus (jonchement) : petits papiers d’emballages, mégots, cannettes…</a:t>
            </a:r>
          </a:p>
          <a:p>
            <a:pPr marL="285750" indent="-285750">
              <a:buFont typeface="Wingdings" panose="05000000000000000000" pitchFamily="2" charset="2"/>
              <a:buChar char="§"/>
            </a:pPr>
            <a:endParaRPr lang="fr-FR" dirty="0"/>
          </a:p>
          <a:p>
            <a:pPr marL="285750" indent="-285750">
              <a:buFont typeface="Wingdings" panose="05000000000000000000" pitchFamily="2" charset="2"/>
              <a:buChar char="§"/>
            </a:pPr>
            <a:endParaRPr lang="fr-FR" dirty="0"/>
          </a:p>
          <a:p>
            <a:pPr marL="285750" indent="-285750">
              <a:buFont typeface="Wingdings" panose="05000000000000000000" pitchFamily="2" charset="2"/>
              <a:buChar char="§"/>
            </a:pPr>
            <a:endParaRPr lang="fr-FR" dirty="0"/>
          </a:p>
          <a:p>
            <a:pPr marL="285750" indent="-285750">
              <a:buFont typeface="Wingdings" panose="05000000000000000000" pitchFamily="2" charset="2"/>
              <a:buChar char="§"/>
            </a:pPr>
            <a:endParaRPr lang="fr-FR" dirty="0"/>
          </a:p>
          <a:p>
            <a:pPr marL="285750" indent="-285750">
              <a:buFont typeface="Wingdings" panose="05000000000000000000" pitchFamily="2" charset="2"/>
              <a:buChar char="§"/>
            </a:pPr>
            <a:endParaRPr lang="fr-FR" dirty="0"/>
          </a:p>
          <a:p>
            <a:pPr marL="285750" indent="-285750">
              <a:buFont typeface="Wingdings" panose="05000000000000000000" pitchFamily="2" charset="2"/>
              <a:buChar char="§"/>
            </a:pPr>
            <a:r>
              <a:rPr lang="fr-FR" dirty="0"/>
              <a:t>Les « dépôts sauvages » : sacs de déchets, ou encombrants déposés en dehors des règles de collecte et traitement des déchets.</a:t>
            </a:r>
          </a:p>
          <a:p>
            <a:pPr marL="285750" indent="-285750">
              <a:buFont typeface="Wingdings" panose="05000000000000000000" pitchFamily="2" charset="2"/>
              <a:buChar char="§"/>
            </a:pPr>
            <a:endParaRPr lang="fr-FR" dirty="0"/>
          </a:p>
          <a:p>
            <a:pPr marL="285750" indent="-285750">
              <a:buFont typeface="Wingdings" panose="05000000000000000000" pitchFamily="2" charset="2"/>
              <a:buChar char="§"/>
            </a:pPr>
            <a:endParaRPr lang="fr-FR" dirty="0"/>
          </a:p>
          <a:p>
            <a:pPr marL="285750" indent="-285750">
              <a:buFont typeface="Wingdings" panose="05000000000000000000" pitchFamily="2" charset="2"/>
              <a:buChar char="§"/>
            </a:pPr>
            <a:endParaRPr lang="fr-FR" dirty="0"/>
          </a:p>
          <a:p>
            <a:pPr marL="285750" indent="-285750">
              <a:buFont typeface="Wingdings" panose="05000000000000000000" pitchFamily="2" charset="2"/>
              <a:buChar char="§"/>
            </a:pPr>
            <a:endParaRPr lang="fr-FR" dirty="0"/>
          </a:p>
          <a:p>
            <a:pPr marL="285750" indent="-285750">
              <a:buFont typeface="Wingdings" panose="05000000000000000000" pitchFamily="2" charset="2"/>
              <a:buChar char="§"/>
            </a:pPr>
            <a:endParaRPr lang="fr-FR" dirty="0"/>
          </a:p>
          <a:p>
            <a:pPr marL="285750" indent="-285750">
              <a:buFont typeface="Wingdings" panose="05000000000000000000" pitchFamily="2" charset="2"/>
              <a:buChar char="§"/>
            </a:pPr>
            <a:r>
              <a:rPr lang="fr-FR" dirty="0"/>
              <a:t>Décharges brutes : « </a:t>
            </a:r>
            <a:r>
              <a:rPr lang="fr-FR" i="1" dirty="0"/>
              <a:t>Les décharges brutes municipales sont des décharges qui font l'objet d'apports réguliers d'ordures ménagères par des communes qui les exploitent sans autorisation préfectorale</a:t>
            </a:r>
            <a:r>
              <a:rPr lang="fr-FR" dirty="0"/>
              <a:t> » circulaire ministérielle du 26 juin 1987</a:t>
            </a:r>
          </a:p>
        </p:txBody>
      </p:sp>
      <p:sp>
        <p:nvSpPr>
          <p:cNvPr id="6" name="Shape 87">
            <a:extLst>
              <a:ext uri="{FF2B5EF4-FFF2-40B4-BE49-F238E27FC236}">
                <a16:creationId xmlns:a16="http://schemas.microsoft.com/office/drawing/2014/main" id="{BA19CA64-BEC0-42CB-BC5E-1C52C9A1486B}"/>
              </a:ext>
            </a:extLst>
          </p:cNvPr>
          <p:cNvSpPr txBox="1">
            <a:spLocks/>
          </p:cNvSpPr>
          <p:nvPr/>
        </p:nvSpPr>
        <p:spPr>
          <a:xfrm>
            <a:off x="0" y="0"/>
            <a:ext cx="9144000" cy="740400"/>
          </a:xfrm>
          <a:prstGeom prst="rect">
            <a:avLst/>
          </a:prstGeom>
          <a:noFill/>
          <a:ln>
            <a:noFill/>
          </a:ln>
        </p:spPr>
        <p:txBody>
          <a:bodyPr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ct val="100000"/>
              <a:buFont typeface="Economica"/>
              <a:buNone/>
              <a:defRPr sz="4200" b="0" i="0" u="none" strike="noStrike" cap="none">
                <a:solidFill>
                  <a:schemeClr val="dk1"/>
                </a:solidFill>
                <a:latin typeface="Economica"/>
                <a:ea typeface="Economica"/>
                <a:cs typeface="Economica"/>
                <a:sym typeface="Economica"/>
              </a:defRPr>
            </a:lvl1pPr>
            <a:lvl2pPr lvl="1">
              <a:spcBef>
                <a:spcPts val="0"/>
              </a:spcBef>
              <a:buClr>
                <a:schemeClr val="dk1"/>
              </a:buClr>
              <a:buSzPct val="100000"/>
              <a:buFont typeface="Economica"/>
              <a:buNone/>
              <a:defRPr sz="4200">
                <a:solidFill>
                  <a:schemeClr val="dk1"/>
                </a:solidFill>
                <a:latin typeface="Economica"/>
                <a:ea typeface="Economica"/>
                <a:cs typeface="Economica"/>
                <a:sym typeface="Economica"/>
              </a:defRPr>
            </a:lvl2pPr>
            <a:lvl3pPr lvl="2">
              <a:spcBef>
                <a:spcPts val="0"/>
              </a:spcBef>
              <a:buClr>
                <a:schemeClr val="dk1"/>
              </a:buClr>
              <a:buSzPct val="100000"/>
              <a:buFont typeface="Economica"/>
              <a:buNone/>
              <a:defRPr sz="4200">
                <a:solidFill>
                  <a:schemeClr val="dk1"/>
                </a:solidFill>
                <a:latin typeface="Economica"/>
                <a:ea typeface="Economica"/>
                <a:cs typeface="Economica"/>
                <a:sym typeface="Economica"/>
              </a:defRPr>
            </a:lvl3pPr>
            <a:lvl4pPr lvl="3">
              <a:spcBef>
                <a:spcPts val="0"/>
              </a:spcBef>
              <a:buClr>
                <a:schemeClr val="dk1"/>
              </a:buClr>
              <a:buSzPct val="100000"/>
              <a:buFont typeface="Economica"/>
              <a:buNone/>
              <a:defRPr sz="4200">
                <a:solidFill>
                  <a:schemeClr val="dk1"/>
                </a:solidFill>
                <a:latin typeface="Economica"/>
                <a:ea typeface="Economica"/>
                <a:cs typeface="Economica"/>
                <a:sym typeface="Economica"/>
              </a:defRPr>
            </a:lvl4pPr>
            <a:lvl5pPr lvl="4">
              <a:spcBef>
                <a:spcPts val="0"/>
              </a:spcBef>
              <a:buClr>
                <a:schemeClr val="dk1"/>
              </a:buClr>
              <a:buSzPct val="100000"/>
              <a:buFont typeface="Economica"/>
              <a:buNone/>
              <a:defRPr sz="4200">
                <a:solidFill>
                  <a:schemeClr val="dk1"/>
                </a:solidFill>
                <a:latin typeface="Economica"/>
                <a:ea typeface="Economica"/>
                <a:cs typeface="Economica"/>
                <a:sym typeface="Economica"/>
              </a:defRPr>
            </a:lvl5pPr>
            <a:lvl6pPr lvl="5">
              <a:spcBef>
                <a:spcPts val="0"/>
              </a:spcBef>
              <a:buClr>
                <a:schemeClr val="dk1"/>
              </a:buClr>
              <a:buSzPct val="100000"/>
              <a:buFont typeface="Economica"/>
              <a:buNone/>
              <a:defRPr sz="4200">
                <a:solidFill>
                  <a:schemeClr val="dk1"/>
                </a:solidFill>
                <a:latin typeface="Economica"/>
                <a:ea typeface="Economica"/>
                <a:cs typeface="Economica"/>
                <a:sym typeface="Economica"/>
              </a:defRPr>
            </a:lvl6pPr>
            <a:lvl7pPr lvl="6">
              <a:spcBef>
                <a:spcPts val="0"/>
              </a:spcBef>
              <a:buClr>
                <a:schemeClr val="dk1"/>
              </a:buClr>
              <a:buSzPct val="100000"/>
              <a:buFont typeface="Economica"/>
              <a:buNone/>
              <a:defRPr sz="4200">
                <a:solidFill>
                  <a:schemeClr val="dk1"/>
                </a:solidFill>
                <a:latin typeface="Economica"/>
                <a:ea typeface="Economica"/>
                <a:cs typeface="Economica"/>
                <a:sym typeface="Economica"/>
              </a:defRPr>
            </a:lvl7pPr>
            <a:lvl8pPr lvl="7">
              <a:spcBef>
                <a:spcPts val="0"/>
              </a:spcBef>
              <a:buClr>
                <a:schemeClr val="dk1"/>
              </a:buClr>
              <a:buSzPct val="100000"/>
              <a:buFont typeface="Economica"/>
              <a:buNone/>
              <a:defRPr sz="4200">
                <a:solidFill>
                  <a:schemeClr val="dk1"/>
                </a:solidFill>
                <a:latin typeface="Economica"/>
                <a:ea typeface="Economica"/>
                <a:cs typeface="Economica"/>
                <a:sym typeface="Economica"/>
              </a:defRPr>
            </a:lvl8pPr>
            <a:lvl9pPr lvl="8">
              <a:spcBef>
                <a:spcPts val="0"/>
              </a:spcBef>
              <a:buClr>
                <a:schemeClr val="dk1"/>
              </a:buClr>
              <a:buSzPct val="100000"/>
              <a:buFont typeface="Economica"/>
              <a:buNone/>
              <a:defRPr sz="4200">
                <a:solidFill>
                  <a:schemeClr val="dk1"/>
                </a:solidFill>
                <a:latin typeface="Economica"/>
                <a:ea typeface="Economica"/>
                <a:cs typeface="Economica"/>
                <a:sym typeface="Economica"/>
              </a:defRPr>
            </a:lvl9pPr>
          </a:lstStyle>
          <a:p>
            <a:r>
              <a:rPr lang="en-GB" sz="3000" dirty="0">
                <a:solidFill>
                  <a:schemeClr val="lt2"/>
                </a:solidFill>
              </a:rPr>
              <a:t>Les </a:t>
            </a:r>
            <a:r>
              <a:rPr lang="en-GB" sz="3000" dirty="0" err="1">
                <a:solidFill>
                  <a:schemeClr val="lt2"/>
                </a:solidFill>
              </a:rPr>
              <a:t>grandes</a:t>
            </a:r>
            <a:r>
              <a:rPr lang="en-GB" sz="3000" dirty="0">
                <a:solidFill>
                  <a:schemeClr val="lt2"/>
                </a:solidFill>
              </a:rPr>
              <a:t> categories de </a:t>
            </a:r>
            <a:r>
              <a:rPr lang="en-GB" sz="3000" dirty="0" err="1">
                <a:solidFill>
                  <a:schemeClr val="lt2"/>
                </a:solidFill>
              </a:rPr>
              <a:t>déchets</a:t>
            </a:r>
            <a:r>
              <a:rPr lang="en-GB" sz="3000" dirty="0">
                <a:solidFill>
                  <a:schemeClr val="lt2"/>
                </a:solidFill>
              </a:rPr>
              <a:t> </a:t>
            </a:r>
            <a:r>
              <a:rPr lang="en-GB" sz="3000" dirty="0" err="1">
                <a:solidFill>
                  <a:schemeClr val="lt2"/>
                </a:solidFill>
              </a:rPr>
              <a:t>sauvages</a:t>
            </a:r>
            <a:endParaRPr lang="en-GB" sz="3000" dirty="0">
              <a:solidFill>
                <a:schemeClr val="lt2"/>
              </a:solidFill>
            </a:endParaRPr>
          </a:p>
        </p:txBody>
      </p:sp>
      <p:cxnSp>
        <p:nvCxnSpPr>
          <p:cNvPr id="7" name="Shape 88">
            <a:extLst>
              <a:ext uri="{FF2B5EF4-FFF2-40B4-BE49-F238E27FC236}">
                <a16:creationId xmlns:a16="http://schemas.microsoft.com/office/drawing/2014/main" id="{8E5B7FB3-DF1A-47BD-9CF7-B02C10F4CB91}"/>
              </a:ext>
            </a:extLst>
          </p:cNvPr>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Tree>
    <p:extLst>
      <p:ext uri="{BB962C8B-B14F-4D97-AF65-F5344CB8AC3E}">
        <p14:creationId xmlns:p14="http://schemas.microsoft.com/office/powerpoint/2010/main" val="19944838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txBox="1">
            <a:spLocks/>
          </p:cNvSpPr>
          <p:nvPr/>
        </p:nvSpPr>
        <p:spPr>
          <a:xfrm>
            <a:off x="2807804" y="843558"/>
            <a:ext cx="3250532" cy="648072"/>
          </a:xfrm>
          <a:prstGeom prst="rect">
            <a:avLst/>
          </a:prstGeom>
          <a:noFill/>
          <a:ln>
            <a:noFill/>
          </a:ln>
        </p:spPr>
        <p:txBody>
          <a:bodyPr lIns="91425" tIns="91425" rIns="91425" bIns="91425" anchor="t" anchorCtr="0"/>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ct val="100000"/>
              <a:buFont typeface="Economica"/>
              <a:buNone/>
              <a:defRPr sz="3000" b="0" i="0" u="none" strike="noStrike" cap="none">
                <a:solidFill>
                  <a:schemeClr val="dk1"/>
                </a:solidFill>
                <a:latin typeface="Economica"/>
                <a:ea typeface="Economica"/>
                <a:cs typeface="Economica"/>
                <a:sym typeface="Economica"/>
              </a:defRPr>
            </a:lvl1pPr>
            <a:lvl2pPr lvl="1"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2pPr>
            <a:lvl3pPr lvl="2"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3pPr>
            <a:lvl4pPr lvl="3"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4pPr>
            <a:lvl5pPr lvl="4"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5pPr>
            <a:lvl6pPr lvl="5"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6pPr>
            <a:lvl7pPr lvl="6"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7pPr>
            <a:lvl8pPr lvl="7"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8pPr>
            <a:lvl9pPr lvl="8"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9pPr>
          </a:lstStyle>
          <a:p>
            <a:pPr algn="ctr"/>
            <a:r>
              <a:rPr lang="fr-FR" b="1" dirty="0">
                <a:solidFill>
                  <a:schemeClr val="tx1"/>
                </a:solidFill>
              </a:rPr>
              <a:t>Partout</a:t>
            </a:r>
          </a:p>
        </p:txBody>
      </p:sp>
      <p:graphicFrame>
        <p:nvGraphicFramePr>
          <p:cNvPr id="4" name="Diagramme 3">
            <a:extLst>
              <a:ext uri="{FF2B5EF4-FFF2-40B4-BE49-F238E27FC236}">
                <a16:creationId xmlns:a16="http://schemas.microsoft.com/office/drawing/2014/main" id="{87C3E3EA-BE57-43CC-9ABE-DD6844C63105}"/>
              </a:ext>
            </a:extLst>
          </p:cNvPr>
          <p:cNvGraphicFramePr/>
          <p:nvPr>
            <p:extLst>
              <p:ext uri="{D42A27DB-BD31-4B8C-83A1-F6EECF244321}">
                <p14:modId xmlns:p14="http://schemas.microsoft.com/office/powerpoint/2010/main" val="2696453985"/>
              </p:ext>
            </p:extLst>
          </p:nvPr>
        </p:nvGraphicFramePr>
        <p:xfrm>
          <a:off x="1524000" y="96563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hape 87">
            <a:extLst>
              <a:ext uri="{FF2B5EF4-FFF2-40B4-BE49-F238E27FC236}">
                <a16:creationId xmlns:a16="http://schemas.microsoft.com/office/drawing/2014/main" id="{F99D201D-8E16-4CD6-ADB0-BC74ADF8665E}"/>
              </a:ext>
            </a:extLst>
          </p:cNvPr>
          <p:cNvSpPr txBox="1">
            <a:spLocks/>
          </p:cNvSpPr>
          <p:nvPr/>
        </p:nvSpPr>
        <p:spPr>
          <a:xfrm>
            <a:off x="0" y="0"/>
            <a:ext cx="9144000" cy="740400"/>
          </a:xfrm>
          <a:prstGeom prst="rect">
            <a:avLst/>
          </a:prstGeom>
          <a:noFill/>
          <a:ln>
            <a:noFill/>
          </a:ln>
        </p:spPr>
        <p:txBody>
          <a:bodyPr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ct val="100000"/>
              <a:buFont typeface="Economica"/>
              <a:buNone/>
              <a:defRPr sz="4200" b="0" i="0" u="none" strike="noStrike" cap="none">
                <a:solidFill>
                  <a:schemeClr val="dk1"/>
                </a:solidFill>
                <a:latin typeface="Economica"/>
                <a:ea typeface="Economica"/>
                <a:cs typeface="Economica"/>
                <a:sym typeface="Economica"/>
              </a:defRPr>
            </a:lvl1pPr>
            <a:lvl2pPr lvl="1">
              <a:spcBef>
                <a:spcPts val="0"/>
              </a:spcBef>
              <a:buClr>
                <a:schemeClr val="dk1"/>
              </a:buClr>
              <a:buSzPct val="100000"/>
              <a:buFont typeface="Economica"/>
              <a:buNone/>
              <a:defRPr sz="4200">
                <a:solidFill>
                  <a:schemeClr val="dk1"/>
                </a:solidFill>
                <a:latin typeface="Economica"/>
                <a:ea typeface="Economica"/>
                <a:cs typeface="Economica"/>
                <a:sym typeface="Economica"/>
              </a:defRPr>
            </a:lvl2pPr>
            <a:lvl3pPr lvl="2">
              <a:spcBef>
                <a:spcPts val="0"/>
              </a:spcBef>
              <a:buClr>
                <a:schemeClr val="dk1"/>
              </a:buClr>
              <a:buSzPct val="100000"/>
              <a:buFont typeface="Economica"/>
              <a:buNone/>
              <a:defRPr sz="4200">
                <a:solidFill>
                  <a:schemeClr val="dk1"/>
                </a:solidFill>
                <a:latin typeface="Economica"/>
                <a:ea typeface="Economica"/>
                <a:cs typeface="Economica"/>
                <a:sym typeface="Economica"/>
              </a:defRPr>
            </a:lvl3pPr>
            <a:lvl4pPr lvl="3">
              <a:spcBef>
                <a:spcPts val="0"/>
              </a:spcBef>
              <a:buClr>
                <a:schemeClr val="dk1"/>
              </a:buClr>
              <a:buSzPct val="100000"/>
              <a:buFont typeface="Economica"/>
              <a:buNone/>
              <a:defRPr sz="4200">
                <a:solidFill>
                  <a:schemeClr val="dk1"/>
                </a:solidFill>
                <a:latin typeface="Economica"/>
                <a:ea typeface="Economica"/>
                <a:cs typeface="Economica"/>
                <a:sym typeface="Economica"/>
              </a:defRPr>
            </a:lvl4pPr>
            <a:lvl5pPr lvl="4">
              <a:spcBef>
                <a:spcPts val="0"/>
              </a:spcBef>
              <a:buClr>
                <a:schemeClr val="dk1"/>
              </a:buClr>
              <a:buSzPct val="100000"/>
              <a:buFont typeface="Economica"/>
              <a:buNone/>
              <a:defRPr sz="4200">
                <a:solidFill>
                  <a:schemeClr val="dk1"/>
                </a:solidFill>
                <a:latin typeface="Economica"/>
                <a:ea typeface="Economica"/>
                <a:cs typeface="Economica"/>
                <a:sym typeface="Economica"/>
              </a:defRPr>
            </a:lvl5pPr>
            <a:lvl6pPr lvl="5">
              <a:spcBef>
                <a:spcPts val="0"/>
              </a:spcBef>
              <a:buClr>
                <a:schemeClr val="dk1"/>
              </a:buClr>
              <a:buSzPct val="100000"/>
              <a:buFont typeface="Economica"/>
              <a:buNone/>
              <a:defRPr sz="4200">
                <a:solidFill>
                  <a:schemeClr val="dk1"/>
                </a:solidFill>
                <a:latin typeface="Economica"/>
                <a:ea typeface="Economica"/>
                <a:cs typeface="Economica"/>
                <a:sym typeface="Economica"/>
              </a:defRPr>
            </a:lvl6pPr>
            <a:lvl7pPr lvl="6">
              <a:spcBef>
                <a:spcPts val="0"/>
              </a:spcBef>
              <a:buClr>
                <a:schemeClr val="dk1"/>
              </a:buClr>
              <a:buSzPct val="100000"/>
              <a:buFont typeface="Economica"/>
              <a:buNone/>
              <a:defRPr sz="4200">
                <a:solidFill>
                  <a:schemeClr val="dk1"/>
                </a:solidFill>
                <a:latin typeface="Economica"/>
                <a:ea typeface="Economica"/>
                <a:cs typeface="Economica"/>
                <a:sym typeface="Economica"/>
              </a:defRPr>
            </a:lvl7pPr>
            <a:lvl8pPr lvl="7">
              <a:spcBef>
                <a:spcPts val="0"/>
              </a:spcBef>
              <a:buClr>
                <a:schemeClr val="dk1"/>
              </a:buClr>
              <a:buSzPct val="100000"/>
              <a:buFont typeface="Economica"/>
              <a:buNone/>
              <a:defRPr sz="4200">
                <a:solidFill>
                  <a:schemeClr val="dk1"/>
                </a:solidFill>
                <a:latin typeface="Economica"/>
                <a:ea typeface="Economica"/>
                <a:cs typeface="Economica"/>
                <a:sym typeface="Economica"/>
              </a:defRPr>
            </a:lvl8pPr>
            <a:lvl9pPr lvl="8">
              <a:spcBef>
                <a:spcPts val="0"/>
              </a:spcBef>
              <a:buClr>
                <a:schemeClr val="dk1"/>
              </a:buClr>
              <a:buSzPct val="100000"/>
              <a:buFont typeface="Economica"/>
              <a:buNone/>
              <a:defRPr sz="4200">
                <a:solidFill>
                  <a:schemeClr val="dk1"/>
                </a:solidFill>
                <a:latin typeface="Economica"/>
                <a:ea typeface="Economica"/>
                <a:cs typeface="Economica"/>
                <a:sym typeface="Economica"/>
              </a:defRPr>
            </a:lvl9pPr>
          </a:lstStyle>
          <a:p>
            <a:r>
              <a:rPr lang="en-GB" sz="3000" dirty="0" err="1">
                <a:solidFill>
                  <a:schemeClr val="lt2"/>
                </a:solidFill>
              </a:rPr>
              <a:t>Où</a:t>
            </a:r>
            <a:r>
              <a:rPr lang="en-GB" sz="3000" dirty="0">
                <a:solidFill>
                  <a:schemeClr val="lt2"/>
                </a:solidFill>
              </a:rPr>
              <a:t> </a:t>
            </a:r>
            <a:r>
              <a:rPr lang="en-GB" sz="3000" dirty="0" err="1">
                <a:solidFill>
                  <a:schemeClr val="lt2"/>
                </a:solidFill>
              </a:rPr>
              <a:t>sont-ils</a:t>
            </a:r>
            <a:r>
              <a:rPr lang="en-GB" sz="3000" dirty="0">
                <a:solidFill>
                  <a:schemeClr val="lt2"/>
                </a:solidFill>
              </a:rPr>
              <a:t> </a:t>
            </a:r>
            <a:r>
              <a:rPr lang="en-GB" sz="3000" dirty="0" err="1">
                <a:solidFill>
                  <a:schemeClr val="lt2"/>
                </a:solidFill>
              </a:rPr>
              <a:t>ces</a:t>
            </a:r>
            <a:r>
              <a:rPr lang="en-GB" sz="3000" dirty="0">
                <a:solidFill>
                  <a:schemeClr val="lt2"/>
                </a:solidFill>
              </a:rPr>
              <a:t> </a:t>
            </a:r>
            <a:r>
              <a:rPr lang="en-GB" sz="3000" dirty="0" err="1">
                <a:solidFill>
                  <a:schemeClr val="lt2"/>
                </a:solidFill>
              </a:rPr>
              <a:t>déchets</a:t>
            </a:r>
            <a:r>
              <a:rPr lang="en-GB" sz="3000" dirty="0">
                <a:solidFill>
                  <a:schemeClr val="lt2"/>
                </a:solidFill>
              </a:rPr>
              <a:t> </a:t>
            </a:r>
            <a:r>
              <a:rPr lang="en-GB" sz="3000" dirty="0" err="1">
                <a:solidFill>
                  <a:schemeClr val="lt2"/>
                </a:solidFill>
              </a:rPr>
              <a:t>sauvages</a:t>
            </a:r>
            <a:r>
              <a:rPr lang="en-GB" sz="3000" dirty="0">
                <a:solidFill>
                  <a:schemeClr val="lt2"/>
                </a:solidFill>
              </a:rPr>
              <a:t> ?</a:t>
            </a:r>
          </a:p>
        </p:txBody>
      </p:sp>
      <p:cxnSp>
        <p:nvCxnSpPr>
          <p:cNvPr id="8" name="Shape 88">
            <a:extLst>
              <a:ext uri="{FF2B5EF4-FFF2-40B4-BE49-F238E27FC236}">
                <a16:creationId xmlns:a16="http://schemas.microsoft.com/office/drawing/2014/main" id="{80410B75-3DFF-4243-B7B6-D00BBCFE333B}"/>
              </a:ext>
            </a:extLst>
          </p:cNvPr>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Tree>
    <p:extLst>
      <p:ext uri="{BB962C8B-B14F-4D97-AF65-F5344CB8AC3E}">
        <p14:creationId xmlns:p14="http://schemas.microsoft.com/office/powerpoint/2010/main" val="675764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87">
            <a:extLst>
              <a:ext uri="{FF2B5EF4-FFF2-40B4-BE49-F238E27FC236}">
                <a16:creationId xmlns:a16="http://schemas.microsoft.com/office/drawing/2014/main" id="{BA19CA64-BEC0-42CB-BC5E-1C52C9A1486B}"/>
              </a:ext>
            </a:extLst>
          </p:cNvPr>
          <p:cNvSpPr txBox="1">
            <a:spLocks/>
          </p:cNvSpPr>
          <p:nvPr/>
        </p:nvSpPr>
        <p:spPr>
          <a:xfrm>
            <a:off x="0" y="0"/>
            <a:ext cx="9144000" cy="740400"/>
          </a:xfrm>
          <a:prstGeom prst="rect">
            <a:avLst/>
          </a:prstGeom>
          <a:noFill/>
          <a:ln>
            <a:noFill/>
          </a:ln>
        </p:spPr>
        <p:txBody>
          <a:bodyPr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ct val="100000"/>
              <a:buFont typeface="Economica"/>
              <a:buNone/>
              <a:defRPr sz="4200" b="0" i="0" u="none" strike="noStrike" cap="none">
                <a:solidFill>
                  <a:schemeClr val="dk1"/>
                </a:solidFill>
                <a:latin typeface="Economica"/>
                <a:ea typeface="Economica"/>
                <a:cs typeface="Economica"/>
                <a:sym typeface="Economica"/>
              </a:defRPr>
            </a:lvl1pPr>
            <a:lvl2pPr lvl="1">
              <a:spcBef>
                <a:spcPts val="0"/>
              </a:spcBef>
              <a:buClr>
                <a:schemeClr val="dk1"/>
              </a:buClr>
              <a:buSzPct val="100000"/>
              <a:buFont typeface="Economica"/>
              <a:buNone/>
              <a:defRPr sz="4200">
                <a:solidFill>
                  <a:schemeClr val="dk1"/>
                </a:solidFill>
                <a:latin typeface="Economica"/>
                <a:ea typeface="Economica"/>
                <a:cs typeface="Economica"/>
                <a:sym typeface="Economica"/>
              </a:defRPr>
            </a:lvl2pPr>
            <a:lvl3pPr lvl="2">
              <a:spcBef>
                <a:spcPts val="0"/>
              </a:spcBef>
              <a:buClr>
                <a:schemeClr val="dk1"/>
              </a:buClr>
              <a:buSzPct val="100000"/>
              <a:buFont typeface="Economica"/>
              <a:buNone/>
              <a:defRPr sz="4200">
                <a:solidFill>
                  <a:schemeClr val="dk1"/>
                </a:solidFill>
                <a:latin typeface="Economica"/>
                <a:ea typeface="Economica"/>
                <a:cs typeface="Economica"/>
                <a:sym typeface="Economica"/>
              </a:defRPr>
            </a:lvl3pPr>
            <a:lvl4pPr lvl="3">
              <a:spcBef>
                <a:spcPts val="0"/>
              </a:spcBef>
              <a:buClr>
                <a:schemeClr val="dk1"/>
              </a:buClr>
              <a:buSzPct val="100000"/>
              <a:buFont typeface="Economica"/>
              <a:buNone/>
              <a:defRPr sz="4200">
                <a:solidFill>
                  <a:schemeClr val="dk1"/>
                </a:solidFill>
                <a:latin typeface="Economica"/>
                <a:ea typeface="Economica"/>
                <a:cs typeface="Economica"/>
                <a:sym typeface="Economica"/>
              </a:defRPr>
            </a:lvl4pPr>
            <a:lvl5pPr lvl="4">
              <a:spcBef>
                <a:spcPts val="0"/>
              </a:spcBef>
              <a:buClr>
                <a:schemeClr val="dk1"/>
              </a:buClr>
              <a:buSzPct val="100000"/>
              <a:buFont typeface="Economica"/>
              <a:buNone/>
              <a:defRPr sz="4200">
                <a:solidFill>
                  <a:schemeClr val="dk1"/>
                </a:solidFill>
                <a:latin typeface="Economica"/>
                <a:ea typeface="Economica"/>
                <a:cs typeface="Economica"/>
                <a:sym typeface="Economica"/>
              </a:defRPr>
            </a:lvl5pPr>
            <a:lvl6pPr lvl="5">
              <a:spcBef>
                <a:spcPts val="0"/>
              </a:spcBef>
              <a:buClr>
                <a:schemeClr val="dk1"/>
              </a:buClr>
              <a:buSzPct val="100000"/>
              <a:buFont typeface="Economica"/>
              <a:buNone/>
              <a:defRPr sz="4200">
                <a:solidFill>
                  <a:schemeClr val="dk1"/>
                </a:solidFill>
                <a:latin typeface="Economica"/>
                <a:ea typeface="Economica"/>
                <a:cs typeface="Economica"/>
                <a:sym typeface="Economica"/>
              </a:defRPr>
            </a:lvl6pPr>
            <a:lvl7pPr lvl="6">
              <a:spcBef>
                <a:spcPts val="0"/>
              </a:spcBef>
              <a:buClr>
                <a:schemeClr val="dk1"/>
              </a:buClr>
              <a:buSzPct val="100000"/>
              <a:buFont typeface="Economica"/>
              <a:buNone/>
              <a:defRPr sz="4200">
                <a:solidFill>
                  <a:schemeClr val="dk1"/>
                </a:solidFill>
                <a:latin typeface="Economica"/>
                <a:ea typeface="Economica"/>
                <a:cs typeface="Economica"/>
                <a:sym typeface="Economica"/>
              </a:defRPr>
            </a:lvl7pPr>
            <a:lvl8pPr lvl="7">
              <a:spcBef>
                <a:spcPts val="0"/>
              </a:spcBef>
              <a:buClr>
                <a:schemeClr val="dk1"/>
              </a:buClr>
              <a:buSzPct val="100000"/>
              <a:buFont typeface="Economica"/>
              <a:buNone/>
              <a:defRPr sz="4200">
                <a:solidFill>
                  <a:schemeClr val="dk1"/>
                </a:solidFill>
                <a:latin typeface="Economica"/>
                <a:ea typeface="Economica"/>
                <a:cs typeface="Economica"/>
                <a:sym typeface="Economica"/>
              </a:defRPr>
            </a:lvl8pPr>
            <a:lvl9pPr lvl="8">
              <a:spcBef>
                <a:spcPts val="0"/>
              </a:spcBef>
              <a:buClr>
                <a:schemeClr val="dk1"/>
              </a:buClr>
              <a:buSzPct val="100000"/>
              <a:buFont typeface="Economica"/>
              <a:buNone/>
              <a:defRPr sz="4200">
                <a:solidFill>
                  <a:schemeClr val="dk1"/>
                </a:solidFill>
                <a:latin typeface="Economica"/>
                <a:ea typeface="Economica"/>
                <a:cs typeface="Economica"/>
                <a:sym typeface="Economica"/>
              </a:defRPr>
            </a:lvl9pPr>
          </a:lstStyle>
          <a:p>
            <a:r>
              <a:rPr lang="en-GB" sz="3000" dirty="0">
                <a:solidFill>
                  <a:schemeClr val="lt2"/>
                </a:solidFill>
              </a:rPr>
              <a:t>Un </a:t>
            </a:r>
            <a:r>
              <a:rPr lang="en-GB" sz="3000" dirty="0" err="1">
                <a:solidFill>
                  <a:schemeClr val="lt2"/>
                </a:solidFill>
              </a:rPr>
              <a:t>embrouillamini</a:t>
            </a:r>
            <a:r>
              <a:rPr lang="en-GB" sz="3000" dirty="0">
                <a:solidFill>
                  <a:schemeClr val="lt2"/>
                </a:solidFill>
              </a:rPr>
              <a:t> </a:t>
            </a:r>
            <a:r>
              <a:rPr lang="en-GB" sz="3000" dirty="0" err="1">
                <a:solidFill>
                  <a:schemeClr val="lt2"/>
                </a:solidFill>
              </a:rPr>
              <a:t>administrativo-juridique</a:t>
            </a:r>
            <a:endParaRPr lang="en-GB" sz="3000" dirty="0">
              <a:solidFill>
                <a:schemeClr val="lt2"/>
              </a:solidFill>
            </a:endParaRPr>
          </a:p>
        </p:txBody>
      </p:sp>
      <p:cxnSp>
        <p:nvCxnSpPr>
          <p:cNvPr id="7" name="Shape 88">
            <a:extLst>
              <a:ext uri="{FF2B5EF4-FFF2-40B4-BE49-F238E27FC236}">
                <a16:creationId xmlns:a16="http://schemas.microsoft.com/office/drawing/2014/main" id="{8E5B7FB3-DF1A-47BD-9CF7-B02C10F4CB91}"/>
              </a:ext>
            </a:extLst>
          </p:cNvPr>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
        <p:nvSpPr>
          <p:cNvPr id="3" name="Rectangle 2">
            <a:extLst>
              <a:ext uri="{FF2B5EF4-FFF2-40B4-BE49-F238E27FC236}">
                <a16:creationId xmlns:a16="http://schemas.microsoft.com/office/drawing/2014/main" id="{DBD8E03F-3746-4A77-9F1C-FAA4F1A4B8AD}"/>
              </a:ext>
            </a:extLst>
          </p:cNvPr>
          <p:cNvSpPr/>
          <p:nvPr/>
        </p:nvSpPr>
        <p:spPr>
          <a:xfrm>
            <a:off x="0" y="1437750"/>
            <a:ext cx="9036496" cy="3600986"/>
          </a:xfrm>
          <a:prstGeom prst="rect">
            <a:avLst/>
          </a:prstGeom>
        </p:spPr>
        <p:txBody>
          <a:bodyPr wrap="square">
            <a:spAutoFit/>
          </a:bodyPr>
          <a:lstStyle/>
          <a:p>
            <a:r>
              <a:rPr lang="fr-FR" sz="2000" dirty="0">
                <a:latin typeface="Arial" panose="020B0604020202020204" pitchFamily="34" charset="0"/>
              </a:rPr>
              <a:t>S’agissant des dépôts sauvages, la qualification des infractions dépend en grande partie : </a:t>
            </a:r>
          </a:p>
          <a:p>
            <a:endParaRPr lang="fr-FR" sz="2000" dirty="0">
              <a:latin typeface="Arial" panose="020B0604020202020204" pitchFamily="34" charset="0"/>
            </a:endParaRPr>
          </a:p>
          <a:p>
            <a:r>
              <a:rPr lang="fr-FR" sz="2000" dirty="0">
                <a:latin typeface="Arial" panose="020B0604020202020204" pitchFamily="34" charset="0"/>
              </a:rPr>
              <a:t>• du lieu de dépôt (domaine public, terrain privé...) ; </a:t>
            </a:r>
          </a:p>
          <a:p>
            <a:endParaRPr lang="fr-FR" sz="800" dirty="0">
              <a:latin typeface="Arial" panose="020B0604020202020204" pitchFamily="34" charset="0"/>
            </a:endParaRPr>
          </a:p>
          <a:p>
            <a:r>
              <a:rPr lang="fr-FR" sz="2000" dirty="0">
                <a:latin typeface="Arial" panose="020B0604020202020204" pitchFamily="34" charset="0"/>
              </a:rPr>
              <a:t>• de la qualité du contrevenant (particulier, puissance publique, entreprise…) ; </a:t>
            </a:r>
          </a:p>
          <a:p>
            <a:r>
              <a:rPr lang="fr-FR" sz="2000" dirty="0">
                <a:latin typeface="Arial" panose="020B0604020202020204" pitchFamily="34" charset="0"/>
              </a:rPr>
              <a:t> </a:t>
            </a:r>
          </a:p>
          <a:p>
            <a:r>
              <a:rPr lang="fr-FR" sz="2000" dirty="0">
                <a:latin typeface="Arial" panose="020B0604020202020204" pitchFamily="34" charset="0"/>
              </a:rPr>
              <a:t>• de la nature des désordres occasionnés. </a:t>
            </a:r>
          </a:p>
          <a:p>
            <a:endParaRPr lang="fr-FR" sz="2000" dirty="0">
              <a:latin typeface="Arial" panose="020B0604020202020204" pitchFamily="34" charset="0"/>
            </a:endParaRPr>
          </a:p>
          <a:p>
            <a:endParaRPr lang="fr-FR" sz="2000" dirty="0">
              <a:latin typeface="Arial" panose="020B0604020202020204" pitchFamily="34" charset="0"/>
            </a:endParaRPr>
          </a:p>
          <a:p>
            <a:r>
              <a:rPr lang="fr-FR" sz="2000" dirty="0">
                <a:latin typeface="Arial" panose="020B0604020202020204" pitchFamily="34" charset="0"/>
              </a:rPr>
              <a:t>En fonction de ces critères, l’infraction est constatée et les sanctions correspondantes peuvent dès lors être appliquées.</a:t>
            </a:r>
            <a:endParaRPr lang="fr-FR" sz="2000" dirty="0"/>
          </a:p>
        </p:txBody>
      </p:sp>
    </p:spTree>
    <p:extLst>
      <p:ext uri="{BB962C8B-B14F-4D97-AF65-F5344CB8AC3E}">
        <p14:creationId xmlns:p14="http://schemas.microsoft.com/office/powerpoint/2010/main" val="2206386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87">
            <a:extLst>
              <a:ext uri="{FF2B5EF4-FFF2-40B4-BE49-F238E27FC236}">
                <a16:creationId xmlns:a16="http://schemas.microsoft.com/office/drawing/2014/main" id="{BA19CA64-BEC0-42CB-BC5E-1C52C9A1486B}"/>
              </a:ext>
            </a:extLst>
          </p:cNvPr>
          <p:cNvSpPr txBox="1">
            <a:spLocks/>
          </p:cNvSpPr>
          <p:nvPr/>
        </p:nvSpPr>
        <p:spPr>
          <a:xfrm>
            <a:off x="0" y="0"/>
            <a:ext cx="9144000" cy="740400"/>
          </a:xfrm>
          <a:prstGeom prst="rect">
            <a:avLst/>
          </a:prstGeom>
          <a:noFill/>
          <a:ln>
            <a:noFill/>
          </a:ln>
        </p:spPr>
        <p:txBody>
          <a:bodyPr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ct val="100000"/>
              <a:buFont typeface="Economica"/>
              <a:buNone/>
              <a:defRPr sz="4200" b="0" i="0" u="none" strike="noStrike" cap="none">
                <a:solidFill>
                  <a:schemeClr val="dk1"/>
                </a:solidFill>
                <a:latin typeface="Economica"/>
                <a:ea typeface="Economica"/>
                <a:cs typeface="Economica"/>
                <a:sym typeface="Economica"/>
              </a:defRPr>
            </a:lvl1pPr>
            <a:lvl2pPr lvl="1">
              <a:spcBef>
                <a:spcPts val="0"/>
              </a:spcBef>
              <a:buClr>
                <a:schemeClr val="dk1"/>
              </a:buClr>
              <a:buSzPct val="100000"/>
              <a:buFont typeface="Economica"/>
              <a:buNone/>
              <a:defRPr sz="4200">
                <a:solidFill>
                  <a:schemeClr val="dk1"/>
                </a:solidFill>
                <a:latin typeface="Economica"/>
                <a:ea typeface="Economica"/>
                <a:cs typeface="Economica"/>
                <a:sym typeface="Economica"/>
              </a:defRPr>
            </a:lvl2pPr>
            <a:lvl3pPr lvl="2">
              <a:spcBef>
                <a:spcPts val="0"/>
              </a:spcBef>
              <a:buClr>
                <a:schemeClr val="dk1"/>
              </a:buClr>
              <a:buSzPct val="100000"/>
              <a:buFont typeface="Economica"/>
              <a:buNone/>
              <a:defRPr sz="4200">
                <a:solidFill>
                  <a:schemeClr val="dk1"/>
                </a:solidFill>
                <a:latin typeface="Economica"/>
                <a:ea typeface="Economica"/>
                <a:cs typeface="Economica"/>
                <a:sym typeface="Economica"/>
              </a:defRPr>
            </a:lvl3pPr>
            <a:lvl4pPr lvl="3">
              <a:spcBef>
                <a:spcPts val="0"/>
              </a:spcBef>
              <a:buClr>
                <a:schemeClr val="dk1"/>
              </a:buClr>
              <a:buSzPct val="100000"/>
              <a:buFont typeface="Economica"/>
              <a:buNone/>
              <a:defRPr sz="4200">
                <a:solidFill>
                  <a:schemeClr val="dk1"/>
                </a:solidFill>
                <a:latin typeface="Economica"/>
                <a:ea typeface="Economica"/>
                <a:cs typeface="Economica"/>
                <a:sym typeface="Economica"/>
              </a:defRPr>
            </a:lvl4pPr>
            <a:lvl5pPr lvl="4">
              <a:spcBef>
                <a:spcPts val="0"/>
              </a:spcBef>
              <a:buClr>
                <a:schemeClr val="dk1"/>
              </a:buClr>
              <a:buSzPct val="100000"/>
              <a:buFont typeface="Economica"/>
              <a:buNone/>
              <a:defRPr sz="4200">
                <a:solidFill>
                  <a:schemeClr val="dk1"/>
                </a:solidFill>
                <a:latin typeface="Economica"/>
                <a:ea typeface="Economica"/>
                <a:cs typeface="Economica"/>
                <a:sym typeface="Economica"/>
              </a:defRPr>
            </a:lvl5pPr>
            <a:lvl6pPr lvl="5">
              <a:spcBef>
                <a:spcPts val="0"/>
              </a:spcBef>
              <a:buClr>
                <a:schemeClr val="dk1"/>
              </a:buClr>
              <a:buSzPct val="100000"/>
              <a:buFont typeface="Economica"/>
              <a:buNone/>
              <a:defRPr sz="4200">
                <a:solidFill>
                  <a:schemeClr val="dk1"/>
                </a:solidFill>
                <a:latin typeface="Economica"/>
                <a:ea typeface="Economica"/>
                <a:cs typeface="Economica"/>
                <a:sym typeface="Economica"/>
              </a:defRPr>
            </a:lvl6pPr>
            <a:lvl7pPr lvl="6">
              <a:spcBef>
                <a:spcPts val="0"/>
              </a:spcBef>
              <a:buClr>
                <a:schemeClr val="dk1"/>
              </a:buClr>
              <a:buSzPct val="100000"/>
              <a:buFont typeface="Economica"/>
              <a:buNone/>
              <a:defRPr sz="4200">
                <a:solidFill>
                  <a:schemeClr val="dk1"/>
                </a:solidFill>
                <a:latin typeface="Economica"/>
                <a:ea typeface="Economica"/>
                <a:cs typeface="Economica"/>
                <a:sym typeface="Economica"/>
              </a:defRPr>
            </a:lvl7pPr>
            <a:lvl8pPr lvl="7">
              <a:spcBef>
                <a:spcPts val="0"/>
              </a:spcBef>
              <a:buClr>
                <a:schemeClr val="dk1"/>
              </a:buClr>
              <a:buSzPct val="100000"/>
              <a:buFont typeface="Economica"/>
              <a:buNone/>
              <a:defRPr sz="4200">
                <a:solidFill>
                  <a:schemeClr val="dk1"/>
                </a:solidFill>
                <a:latin typeface="Economica"/>
                <a:ea typeface="Economica"/>
                <a:cs typeface="Economica"/>
                <a:sym typeface="Economica"/>
              </a:defRPr>
            </a:lvl8pPr>
            <a:lvl9pPr lvl="8">
              <a:spcBef>
                <a:spcPts val="0"/>
              </a:spcBef>
              <a:buClr>
                <a:schemeClr val="dk1"/>
              </a:buClr>
              <a:buSzPct val="100000"/>
              <a:buFont typeface="Economica"/>
              <a:buNone/>
              <a:defRPr sz="4200">
                <a:solidFill>
                  <a:schemeClr val="dk1"/>
                </a:solidFill>
                <a:latin typeface="Economica"/>
                <a:ea typeface="Economica"/>
                <a:cs typeface="Economica"/>
                <a:sym typeface="Economica"/>
              </a:defRPr>
            </a:lvl9pPr>
          </a:lstStyle>
          <a:p>
            <a:r>
              <a:rPr lang="en-GB" sz="3000" dirty="0">
                <a:solidFill>
                  <a:schemeClr val="lt2"/>
                </a:solidFill>
              </a:rPr>
              <a:t>Un </a:t>
            </a:r>
            <a:r>
              <a:rPr lang="en-GB" sz="3000" dirty="0" err="1">
                <a:solidFill>
                  <a:schemeClr val="lt2"/>
                </a:solidFill>
              </a:rPr>
              <a:t>embrouillamini</a:t>
            </a:r>
            <a:r>
              <a:rPr lang="en-GB" sz="3000" dirty="0">
                <a:solidFill>
                  <a:schemeClr val="lt2"/>
                </a:solidFill>
              </a:rPr>
              <a:t> </a:t>
            </a:r>
            <a:r>
              <a:rPr lang="en-GB" sz="3000" dirty="0" err="1">
                <a:solidFill>
                  <a:schemeClr val="lt2"/>
                </a:solidFill>
              </a:rPr>
              <a:t>administrativo-juridique</a:t>
            </a:r>
            <a:endParaRPr lang="en-GB" sz="3000" dirty="0">
              <a:solidFill>
                <a:schemeClr val="lt2"/>
              </a:solidFill>
            </a:endParaRPr>
          </a:p>
        </p:txBody>
      </p:sp>
      <p:cxnSp>
        <p:nvCxnSpPr>
          <p:cNvPr id="7" name="Shape 88">
            <a:extLst>
              <a:ext uri="{FF2B5EF4-FFF2-40B4-BE49-F238E27FC236}">
                <a16:creationId xmlns:a16="http://schemas.microsoft.com/office/drawing/2014/main" id="{8E5B7FB3-DF1A-47BD-9CF7-B02C10F4CB91}"/>
              </a:ext>
            </a:extLst>
          </p:cNvPr>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graphicFrame>
        <p:nvGraphicFramePr>
          <p:cNvPr id="2" name="Diagramme 1">
            <a:extLst>
              <a:ext uri="{FF2B5EF4-FFF2-40B4-BE49-F238E27FC236}">
                <a16:creationId xmlns:a16="http://schemas.microsoft.com/office/drawing/2014/main" id="{1A79BB4F-7492-44C4-B61A-60B1C5F8DF85}"/>
              </a:ext>
            </a:extLst>
          </p:cNvPr>
          <p:cNvGraphicFramePr/>
          <p:nvPr>
            <p:extLst>
              <p:ext uri="{D42A27DB-BD31-4B8C-83A1-F6EECF244321}">
                <p14:modId xmlns:p14="http://schemas.microsoft.com/office/powerpoint/2010/main" val="684223619"/>
              </p:ext>
            </p:extLst>
          </p:nvPr>
        </p:nvGraphicFramePr>
        <p:xfrm>
          <a:off x="1763688" y="740400"/>
          <a:ext cx="5856312" cy="21913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5" name="Connecteur droit avec flèche 4">
            <a:extLst>
              <a:ext uri="{FF2B5EF4-FFF2-40B4-BE49-F238E27FC236}">
                <a16:creationId xmlns:a16="http://schemas.microsoft.com/office/drawing/2014/main" id="{B6E63DF8-771D-4050-80B1-54F587A80E16}"/>
              </a:ext>
            </a:extLst>
          </p:cNvPr>
          <p:cNvCxnSpPr/>
          <p:nvPr/>
        </p:nvCxnSpPr>
        <p:spPr>
          <a:xfrm>
            <a:off x="4716016" y="2931732"/>
            <a:ext cx="0" cy="86409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8" name="ZoneTexte 7">
            <a:extLst>
              <a:ext uri="{FF2B5EF4-FFF2-40B4-BE49-F238E27FC236}">
                <a16:creationId xmlns:a16="http://schemas.microsoft.com/office/drawing/2014/main" id="{3440E170-E673-4F3F-8017-61FEF5CB5CD0}"/>
              </a:ext>
            </a:extLst>
          </p:cNvPr>
          <p:cNvSpPr txBox="1"/>
          <p:nvPr/>
        </p:nvSpPr>
        <p:spPr>
          <a:xfrm>
            <a:off x="2339752" y="3867894"/>
            <a:ext cx="4896539" cy="523220"/>
          </a:xfrm>
          <a:prstGeom prst="rect">
            <a:avLst/>
          </a:prstGeom>
          <a:noFill/>
        </p:spPr>
        <p:txBody>
          <a:bodyPr wrap="square" rtlCol="0">
            <a:spAutoFit/>
          </a:bodyPr>
          <a:lstStyle/>
          <a:p>
            <a:pPr algn="ctr"/>
            <a:r>
              <a:rPr lang="fr-FR" dirty="0"/>
              <a:t>Simplification à venir avec la Feuille de Route Economie Circulaire (FREC = mesure 27)</a:t>
            </a:r>
          </a:p>
        </p:txBody>
      </p:sp>
    </p:spTree>
    <p:extLst>
      <p:ext uri="{BB962C8B-B14F-4D97-AF65-F5344CB8AC3E}">
        <p14:creationId xmlns:p14="http://schemas.microsoft.com/office/powerpoint/2010/main" val="3015315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51520" y="-35564"/>
            <a:ext cx="8363100" cy="1001700"/>
          </a:xfrm>
        </p:spPr>
        <p:txBody>
          <a:bodyPr/>
          <a:lstStyle/>
          <a:p>
            <a:pPr algn="ctr"/>
            <a:r>
              <a:rPr lang="fr-FR" dirty="0">
                <a:solidFill>
                  <a:schemeClr val="tx1"/>
                </a:solidFill>
              </a:rPr>
              <a:t/>
            </a:r>
            <a:br>
              <a:rPr lang="fr-FR" dirty="0">
                <a:solidFill>
                  <a:schemeClr val="tx1"/>
                </a:solidFill>
              </a:rPr>
            </a:br>
            <a:r>
              <a:rPr lang="fr-FR" dirty="0">
                <a:solidFill>
                  <a:schemeClr val="tx1"/>
                </a:solidFill>
              </a:rPr>
              <a:t/>
            </a:r>
            <a:br>
              <a:rPr lang="fr-FR" dirty="0">
                <a:solidFill>
                  <a:schemeClr val="tx1"/>
                </a:solidFill>
              </a:rPr>
            </a:br>
            <a:r>
              <a:rPr lang="fr-FR" dirty="0">
                <a:solidFill>
                  <a:schemeClr val="tx1"/>
                </a:solidFill>
              </a:rPr>
              <a:t>C’est variable selon le type, la quantité et la circonstance des dépôts</a:t>
            </a:r>
            <a:br>
              <a:rPr lang="fr-FR" dirty="0">
                <a:solidFill>
                  <a:schemeClr val="tx1"/>
                </a:solidFill>
              </a:rPr>
            </a:br>
            <a:endParaRPr lang="fr-FR" dirty="0">
              <a:solidFill>
                <a:schemeClr val="tx1"/>
              </a:solidFill>
            </a:endParaRPr>
          </a:p>
        </p:txBody>
      </p:sp>
      <p:sp>
        <p:nvSpPr>
          <p:cNvPr id="3" name="Titre 1"/>
          <p:cNvSpPr txBox="1">
            <a:spLocks/>
          </p:cNvSpPr>
          <p:nvPr/>
        </p:nvSpPr>
        <p:spPr>
          <a:xfrm>
            <a:off x="277543" y="2211710"/>
            <a:ext cx="8363100" cy="1512168"/>
          </a:xfrm>
          <a:prstGeom prst="rect">
            <a:avLst/>
          </a:prstGeom>
          <a:noFill/>
          <a:ln>
            <a:noFill/>
          </a:ln>
        </p:spPr>
        <p:txBody>
          <a:bodyPr lIns="91425" tIns="91425" rIns="91425" bIns="91425" anchor="t" anchorCtr="0"/>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ct val="100000"/>
              <a:buFont typeface="Economica"/>
              <a:buNone/>
              <a:defRPr sz="3000" b="0" i="0" u="none" strike="noStrike" cap="none">
                <a:solidFill>
                  <a:schemeClr val="dk1"/>
                </a:solidFill>
                <a:latin typeface="Economica"/>
                <a:ea typeface="Economica"/>
                <a:cs typeface="Economica"/>
                <a:sym typeface="Economica"/>
              </a:defRPr>
            </a:lvl1pPr>
            <a:lvl2pPr lvl="1"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2pPr>
            <a:lvl3pPr lvl="2"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3pPr>
            <a:lvl4pPr lvl="3"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4pPr>
            <a:lvl5pPr lvl="4"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5pPr>
            <a:lvl6pPr lvl="5"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6pPr>
            <a:lvl7pPr lvl="6"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7pPr>
            <a:lvl8pPr lvl="7"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8pPr>
            <a:lvl9pPr lvl="8" algn="l">
              <a:lnSpc>
                <a:spcPct val="100000"/>
              </a:lnSpc>
              <a:spcBef>
                <a:spcPts val="0"/>
              </a:spcBef>
              <a:spcAft>
                <a:spcPts val="0"/>
              </a:spcAft>
              <a:buClr>
                <a:schemeClr val="dk1"/>
              </a:buClr>
              <a:buSzPct val="100000"/>
              <a:buFont typeface="Economica"/>
              <a:buNone/>
              <a:defRPr sz="3000">
                <a:solidFill>
                  <a:schemeClr val="dk1"/>
                </a:solidFill>
                <a:latin typeface="Economica"/>
                <a:ea typeface="Economica"/>
                <a:cs typeface="Economica"/>
                <a:sym typeface="Economica"/>
              </a:defRPr>
            </a:lvl9pPr>
          </a:lstStyle>
          <a:p>
            <a:pPr marL="457200" indent="-457200" algn="ctr">
              <a:buFont typeface="Arial" panose="020B0604020202020204" pitchFamily="34" charset="0"/>
              <a:buChar char="•"/>
            </a:pPr>
            <a:r>
              <a:rPr lang="fr-FR" sz="2400" dirty="0">
                <a:solidFill>
                  <a:schemeClr val="tx1"/>
                </a:solidFill>
              </a:rPr>
              <a:t>La police du Maire ou préfet en cas de défaillance pour la salubrité publique</a:t>
            </a:r>
          </a:p>
          <a:p>
            <a:pPr marL="457200" indent="-457200" algn="ctr">
              <a:buFont typeface="Arial" panose="020B0604020202020204" pitchFamily="34" charset="0"/>
              <a:buChar char="•"/>
            </a:pPr>
            <a:r>
              <a:rPr lang="fr-FR" sz="2400" dirty="0">
                <a:solidFill>
                  <a:schemeClr val="tx1"/>
                </a:solidFill>
              </a:rPr>
              <a:t>La collectivité en cas de dépôt contraire au règlement de collecte</a:t>
            </a:r>
          </a:p>
          <a:p>
            <a:pPr marL="457200" indent="-457200" algn="ctr">
              <a:buFont typeface="Arial" panose="020B0604020202020204" pitchFamily="34" charset="0"/>
              <a:buChar char="•"/>
            </a:pPr>
            <a:r>
              <a:rPr lang="fr-FR" sz="2400" dirty="0" smtClean="0">
                <a:solidFill>
                  <a:schemeClr val="tx1"/>
                </a:solidFill>
              </a:rPr>
              <a:t>Préfet/DREAL </a:t>
            </a:r>
            <a:r>
              <a:rPr lang="fr-FR" sz="2400" dirty="0">
                <a:solidFill>
                  <a:schemeClr val="tx1"/>
                </a:solidFill>
              </a:rPr>
              <a:t>(service de l’Etat) en cas de décharge illégale</a:t>
            </a:r>
          </a:p>
          <a:p>
            <a:pPr marL="457200" indent="-457200" algn="ctr">
              <a:buFont typeface="Arial" panose="020B0604020202020204" pitchFamily="34" charset="0"/>
              <a:buChar char="•"/>
            </a:pPr>
            <a:endParaRPr lang="fr-FR" sz="2400" dirty="0">
              <a:solidFill>
                <a:schemeClr val="tx1"/>
              </a:solidFill>
            </a:endParaRPr>
          </a:p>
          <a:p>
            <a:pPr marL="457200" indent="-457200" algn="ctr">
              <a:buFont typeface="Arial" panose="020B0604020202020204" pitchFamily="34" charset="0"/>
              <a:buChar char="•"/>
            </a:pPr>
            <a:endParaRPr lang="fr-FR" sz="2400" dirty="0">
              <a:solidFill>
                <a:schemeClr val="tx1"/>
              </a:solidFill>
            </a:endParaRPr>
          </a:p>
          <a:p>
            <a:pPr algn="ctr"/>
            <a:r>
              <a:rPr lang="fr-FR" sz="2400" dirty="0">
                <a:solidFill>
                  <a:schemeClr val="tx1"/>
                </a:solidFill>
              </a:rPr>
              <a:t>Sanctions administratives ou pénales</a:t>
            </a:r>
          </a:p>
        </p:txBody>
      </p:sp>
      <p:cxnSp>
        <p:nvCxnSpPr>
          <p:cNvPr id="6" name="Connecteur droit avec flèche 5">
            <a:extLst>
              <a:ext uri="{FF2B5EF4-FFF2-40B4-BE49-F238E27FC236}">
                <a16:creationId xmlns:a16="http://schemas.microsoft.com/office/drawing/2014/main" id="{4DE8F5D1-E8BC-4BA8-A9C7-D949D7291D98}"/>
              </a:ext>
            </a:extLst>
          </p:cNvPr>
          <p:cNvCxnSpPr>
            <a:cxnSpLocks/>
          </p:cNvCxnSpPr>
          <p:nvPr/>
        </p:nvCxnSpPr>
        <p:spPr>
          <a:xfrm flipH="1">
            <a:off x="4414560" y="3507854"/>
            <a:ext cx="1" cy="5040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Shape 87">
            <a:extLst>
              <a:ext uri="{FF2B5EF4-FFF2-40B4-BE49-F238E27FC236}">
                <a16:creationId xmlns:a16="http://schemas.microsoft.com/office/drawing/2014/main" id="{3710434F-C61D-4746-8121-EAD75446B57A}"/>
              </a:ext>
            </a:extLst>
          </p:cNvPr>
          <p:cNvSpPr txBox="1">
            <a:spLocks/>
          </p:cNvSpPr>
          <p:nvPr/>
        </p:nvSpPr>
        <p:spPr>
          <a:xfrm>
            <a:off x="0" y="0"/>
            <a:ext cx="9144000" cy="740400"/>
          </a:xfrm>
          <a:prstGeom prst="rect">
            <a:avLst/>
          </a:prstGeom>
          <a:noFill/>
          <a:ln>
            <a:noFill/>
          </a:ln>
        </p:spPr>
        <p:txBody>
          <a:bodyPr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ct val="100000"/>
              <a:buFont typeface="Economica"/>
              <a:buNone/>
              <a:defRPr sz="4200" b="0" i="0" u="none" strike="noStrike" cap="none">
                <a:solidFill>
                  <a:schemeClr val="dk1"/>
                </a:solidFill>
                <a:latin typeface="Economica"/>
                <a:ea typeface="Economica"/>
                <a:cs typeface="Economica"/>
                <a:sym typeface="Economica"/>
              </a:defRPr>
            </a:lvl1pPr>
            <a:lvl2pPr lvl="1">
              <a:spcBef>
                <a:spcPts val="0"/>
              </a:spcBef>
              <a:buClr>
                <a:schemeClr val="dk1"/>
              </a:buClr>
              <a:buSzPct val="100000"/>
              <a:buFont typeface="Economica"/>
              <a:buNone/>
              <a:defRPr sz="4200">
                <a:solidFill>
                  <a:schemeClr val="dk1"/>
                </a:solidFill>
                <a:latin typeface="Economica"/>
                <a:ea typeface="Economica"/>
                <a:cs typeface="Economica"/>
                <a:sym typeface="Economica"/>
              </a:defRPr>
            </a:lvl2pPr>
            <a:lvl3pPr lvl="2">
              <a:spcBef>
                <a:spcPts val="0"/>
              </a:spcBef>
              <a:buClr>
                <a:schemeClr val="dk1"/>
              </a:buClr>
              <a:buSzPct val="100000"/>
              <a:buFont typeface="Economica"/>
              <a:buNone/>
              <a:defRPr sz="4200">
                <a:solidFill>
                  <a:schemeClr val="dk1"/>
                </a:solidFill>
                <a:latin typeface="Economica"/>
                <a:ea typeface="Economica"/>
                <a:cs typeface="Economica"/>
                <a:sym typeface="Economica"/>
              </a:defRPr>
            </a:lvl3pPr>
            <a:lvl4pPr lvl="3">
              <a:spcBef>
                <a:spcPts val="0"/>
              </a:spcBef>
              <a:buClr>
                <a:schemeClr val="dk1"/>
              </a:buClr>
              <a:buSzPct val="100000"/>
              <a:buFont typeface="Economica"/>
              <a:buNone/>
              <a:defRPr sz="4200">
                <a:solidFill>
                  <a:schemeClr val="dk1"/>
                </a:solidFill>
                <a:latin typeface="Economica"/>
                <a:ea typeface="Economica"/>
                <a:cs typeface="Economica"/>
                <a:sym typeface="Economica"/>
              </a:defRPr>
            </a:lvl4pPr>
            <a:lvl5pPr lvl="4">
              <a:spcBef>
                <a:spcPts val="0"/>
              </a:spcBef>
              <a:buClr>
                <a:schemeClr val="dk1"/>
              </a:buClr>
              <a:buSzPct val="100000"/>
              <a:buFont typeface="Economica"/>
              <a:buNone/>
              <a:defRPr sz="4200">
                <a:solidFill>
                  <a:schemeClr val="dk1"/>
                </a:solidFill>
                <a:latin typeface="Economica"/>
                <a:ea typeface="Economica"/>
                <a:cs typeface="Economica"/>
                <a:sym typeface="Economica"/>
              </a:defRPr>
            </a:lvl5pPr>
            <a:lvl6pPr lvl="5">
              <a:spcBef>
                <a:spcPts val="0"/>
              </a:spcBef>
              <a:buClr>
                <a:schemeClr val="dk1"/>
              </a:buClr>
              <a:buSzPct val="100000"/>
              <a:buFont typeface="Economica"/>
              <a:buNone/>
              <a:defRPr sz="4200">
                <a:solidFill>
                  <a:schemeClr val="dk1"/>
                </a:solidFill>
                <a:latin typeface="Economica"/>
                <a:ea typeface="Economica"/>
                <a:cs typeface="Economica"/>
                <a:sym typeface="Economica"/>
              </a:defRPr>
            </a:lvl6pPr>
            <a:lvl7pPr lvl="6">
              <a:spcBef>
                <a:spcPts val="0"/>
              </a:spcBef>
              <a:buClr>
                <a:schemeClr val="dk1"/>
              </a:buClr>
              <a:buSzPct val="100000"/>
              <a:buFont typeface="Economica"/>
              <a:buNone/>
              <a:defRPr sz="4200">
                <a:solidFill>
                  <a:schemeClr val="dk1"/>
                </a:solidFill>
                <a:latin typeface="Economica"/>
                <a:ea typeface="Economica"/>
                <a:cs typeface="Economica"/>
                <a:sym typeface="Economica"/>
              </a:defRPr>
            </a:lvl7pPr>
            <a:lvl8pPr lvl="7">
              <a:spcBef>
                <a:spcPts val="0"/>
              </a:spcBef>
              <a:buClr>
                <a:schemeClr val="dk1"/>
              </a:buClr>
              <a:buSzPct val="100000"/>
              <a:buFont typeface="Economica"/>
              <a:buNone/>
              <a:defRPr sz="4200">
                <a:solidFill>
                  <a:schemeClr val="dk1"/>
                </a:solidFill>
                <a:latin typeface="Economica"/>
                <a:ea typeface="Economica"/>
                <a:cs typeface="Economica"/>
                <a:sym typeface="Economica"/>
              </a:defRPr>
            </a:lvl8pPr>
            <a:lvl9pPr lvl="8">
              <a:spcBef>
                <a:spcPts val="0"/>
              </a:spcBef>
              <a:buClr>
                <a:schemeClr val="dk1"/>
              </a:buClr>
              <a:buSzPct val="100000"/>
              <a:buFont typeface="Economica"/>
              <a:buNone/>
              <a:defRPr sz="4200">
                <a:solidFill>
                  <a:schemeClr val="dk1"/>
                </a:solidFill>
                <a:latin typeface="Economica"/>
                <a:ea typeface="Economica"/>
                <a:cs typeface="Economica"/>
                <a:sym typeface="Economica"/>
              </a:defRPr>
            </a:lvl9pPr>
          </a:lstStyle>
          <a:p>
            <a:r>
              <a:rPr lang="en-GB" sz="3000" dirty="0">
                <a:solidFill>
                  <a:schemeClr val="lt2"/>
                </a:solidFill>
              </a:rPr>
              <a:t>Qui a la competence </a:t>
            </a:r>
            <a:r>
              <a:rPr lang="en-GB" sz="3000" dirty="0" err="1">
                <a:solidFill>
                  <a:schemeClr val="lt2"/>
                </a:solidFill>
              </a:rPr>
              <a:t>en</a:t>
            </a:r>
            <a:r>
              <a:rPr lang="en-GB" sz="3000" dirty="0">
                <a:solidFill>
                  <a:schemeClr val="lt2"/>
                </a:solidFill>
              </a:rPr>
              <a:t> matière de </a:t>
            </a:r>
            <a:r>
              <a:rPr lang="en-GB" sz="3000" dirty="0" err="1">
                <a:solidFill>
                  <a:schemeClr val="lt2"/>
                </a:solidFill>
              </a:rPr>
              <a:t>déchets</a:t>
            </a:r>
            <a:r>
              <a:rPr lang="en-GB" sz="3000" dirty="0">
                <a:solidFill>
                  <a:schemeClr val="lt2"/>
                </a:solidFill>
              </a:rPr>
              <a:t> </a:t>
            </a:r>
            <a:r>
              <a:rPr lang="en-GB" sz="3000" dirty="0" err="1">
                <a:solidFill>
                  <a:schemeClr val="lt2"/>
                </a:solidFill>
              </a:rPr>
              <a:t>sauvages</a:t>
            </a:r>
            <a:r>
              <a:rPr lang="en-GB" sz="3000" dirty="0">
                <a:solidFill>
                  <a:schemeClr val="lt2"/>
                </a:solidFill>
              </a:rPr>
              <a:t> ?</a:t>
            </a:r>
          </a:p>
        </p:txBody>
      </p:sp>
      <p:cxnSp>
        <p:nvCxnSpPr>
          <p:cNvPr id="12" name="Shape 88">
            <a:extLst>
              <a:ext uri="{FF2B5EF4-FFF2-40B4-BE49-F238E27FC236}">
                <a16:creationId xmlns:a16="http://schemas.microsoft.com/office/drawing/2014/main" id="{637D4B61-F494-4514-A0E1-4E7CAB56D73A}"/>
              </a:ext>
            </a:extLst>
          </p:cNvPr>
          <p:cNvCxnSpPr/>
          <p:nvPr/>
        </p:nvCxnSpPr>
        <p:spPr>
          <a:xfrm>
            <a:off x="0" y="684025"/>
            <a:ext cx="9152700" cy="0"/>
          </a:xfrm>
          <a:prstGeom prst="straightConnector1">
            <a:avLst/>
          </a:prstGeom>
          <a:noFill/>
          <a:ln w="9525" cap="flat" cmpd="sng">
            <a:solidFill>
              <a:schemeClr val="lt2"/>
            </a:solidFill>
            <a:prstDash val="solid"/>
            <a:round/>
            <a:headEnd type="none" w="lg" len="lg"/>
            <a:tailEnd type="none" w="lg" len="lg"/>
          </a:ln>
        </p:spPr>
      </p:cxnSp>
    </p:spTree>
    <p:extLst>
      <p:ext uri="{BB962C8B-B14F-4D97-AF65-F5344CB8AC3E}">
        <p14:creationId xmlns:p14="http://schemas.microsoft.com/office/powerpoint/2010/main" val="7841030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8.0&quot;&gt;&lt;object type=&quot;1&quot; unique_id=&quot;10001&quot;&gt;&lt;object type=&quot;2&quot; unique_id=&quot;10002&quot;&gt;&lt;object type=&quot;3&quot; unique_id=&quot;10003&quot;&gt;&lt;property id=&quot;20148&quot; value=&quot;5&quot;/&gt;&lt;property id=&quot;20300&quot; value=&quot;Diapositive 1 - &amp;quot;Le&amp;#x0D;ZERO DECHET&amp;quot;&quot;/&gt;&lt;property id=&quot;20307&quot; value=&quot;256&quot;/&gt;&lt;/object&gt;&lt;object type=&quot;3&quot; unique_id=&quot;10005&quot;&gt;&lt;property id=&quot;20148&quot; value=&quot;5&quot;/&gt;&lt;property id=&quot;20300&quot; value=&quot;Diapositive 4 - &amp;quot;Quelques lectures&amp;quot;&quot;/&gt;&lt;property id=&quot;20307&quot; value=&quot;258&quot;/&gt;&lt;/object&gt;&lt;object type=&quot;3&quot; unique_id=&quot;10006&quot;&gt;&lt;property id=&quot;20148&quot; value=&quot;5&quot;/&gt;&lt;property id=&quot;20300&quot; value=&quot;Diapositive 3 - &amp;quot;La Règle des 5 R&amp;quot;&quot;/&gt;&lt;property id=&quot;20307&quot; value=&quot;259&quot;/&gt;&lt;/object&gt;&lt;object type=&quot;3&quot; unique_id=&quot;10007&quot;&gt;&lt;property id=&quot;20148&quot; value=&quot;5&quot;/&gt;&lt;property id=&quot;20300&quot; value=&quot;Diapositive 14 - &amp;quot;Le plastique, ce n’est pas fantastique!&amp;quot;&quot;/&gt;&lt;property id=&quot;20307&quot; value=&quot;260&quot;/&gt;&lt;/object&gt;&lt;object type=&quot;3&quot; unique_id=&quot;10008&quot;&gt;&lt;property id=&quot;20148&quot; value=&quot;5&quot;/&gt;&lt;property id=&quot;20300&quot; value=&quot;Diapositive 15 - &amp;quot;365 Unpacked - Antoine Repessé&amp;quot;&quot;/&gt;&lt;property id=&quot;20307&quot; value=&quot;261&quot;/&gt;&lt;/object&gt;&lt;object type=&quot;3&quot; unique_id=&quot;10009&quot;&gt;&lt;property id=&quot;20148&quot; value=&quot;5&quot;/&gt;&lt;property id=&quot;20300&quot; value=&quot;Diapositive 16 - &amp;quot;Trashme - Rob Greenfield&amp;quot;&quot;/&gt;&lt;property id=&quot;20307&quot; value=&quot;262&quot;/&gt;&lt;/object&gt;&lt;object type=&quot;3&quot; unique_id=&quot;10010&quot;&gt;&lt;property id=&quot;20148&quot; value=&quot;5&quot;/&gt;&lt;property id=&quot;20300&quot; value=&quot;Diapositive 17 - &amp;quot;Midway - Chris Jordan&amp;quot;&quot;/&gt;&lt;property id=&quot;20307&quot; value=&quot;263&quot;/&gt;&lt;/object&gt;&lt;object type=&quot;3&quot; unique_id=&quot;10011&quot;&gt;&lt;property id=&quot;20148&quot; value=&quot;5&quot;/&gt;&lt;property id=&quot;20300&quot; value=&quot;Diapositive 20 - &amp;quot;Les essentiels&amp;quot;&quot;/&gt;&lt;property id=&quot;20307&quot; value=&quot;264&quot;/&gt;&lt;/object&gt;&lt;object type=&quot;3&quot; unique_id=&quot;10012&quot;&gt;&lt;property id=&quot;20148&quot; value=&quot;5&quot;/&gt;&lt;property id=&quot;20300&quot; value=&quot;Diapositive 22 - &amp;quot;Action #1 : s’abonner à un panier bio ou faire ses courses sur un marché&amp;quot;&quot;/&gt;&lt;property id=&quot;20307&quot; value=&quot;265&quot;/&gt;&lt;/object&gt;&lt;object type=&quot;3&quot; unique_id=&quot;10013&quot;&gt;&lt;property id=&quot;20148&quot; value=&quot;5&quot;/&gt;&lt;property id=&quot;20300&quot; value=&quot;Diapositive 23 - &amp;quot;Action #2&amp;#x0D;Le composteur&amp;quot;&quot;/&gt;&lt;property id=&quot;20307&quot; value=&quot;266&quot;/&gt;&lt;/object&gt;&lt;object type=&quot;3&quot; unique_id=&quot;10014&quot;&gt;&lt;property id=&quot;20148&quot; value=&quot;5&quot;/&gt;&lt;property id=&quot;20300&quot; value=&quot;Diapositive 24 - &amp;quot;Action #3&amp;#x0D;Faire les courses&amp;#x0D;en vrac&amp;quot;&quot;/&gt;&lt;property id=&quot;20307&quot; value=&quot;267&quot;/&gt;&lt;/object&gt;&lt;object type=&quot;3&quot; unique_id=&quot;10015&quot;&gt;&lt;property id=&quot;20148&quot; value=&quot;5&quot;/&gt;&lt;property id=&quot;20300&quot; value=&quot;Diapositive 25 - &amp;quot;Les courses en vrac&amp;quot;&quot;/&gt;&lt;property id=&quot;20307&quot; value=&quot;268&quot;/&gt;&lt;/object&gt;&lt;object type=&quot;3&quot; unique_id=&quot;10016&quot;&gt;&lt;property id=&quot;20148&quot; value=&quot;5&quot;/&gt;&lt;property id=&quot;20300&quot; value=&quot;Diapositive 26&quot;/&gt;&lt;property id=&quot;20307&quot; value=&quot;269&quot;/&gt;&lt;/object&gt;&lt;object type=&quot;3&quot; unique_id=&quot;10017&quot;&gt;&lt;property id=&quot;20148&quot; value=&quot;5&quot;/&gt;&lt;property id=&quot;20300&quot; value=&quot;Diapositive 27 - &amp;quot;Des courses Zéro Déchet&amp;quot;&quot;/&gt;&lt;property id=&quot;20307&quot; value=&quot;270&quot;/&gt;&lt;/object&gt;&lt;object type=&quot;3&quot; unique_id=&quot;10018&quot;&gt;&lt;property id=&quot;20148&quot; value=&quot;5&quot;/&gt;&lt;property id=&quot;20300&quot; value=&quot;Diapositive 28 - &amp;quot;Des courses Zéro Déchet&amp;quot;&quot;/&gt;&lt;property id=&quot;20307&quot; value=&quot;271&quot;/&gt;&lt;/object&gt;&lt;object type=&quot;3&quot; unique_id=&quot;10020&quot;&gt;&lt;property id=&quot;20148&quot; value=&quot;5&quot;/&gt;&lt;property id=&quot;20300&quot; value=&quot;Diapositive 30 - &amp;quot;Un apéritif Zéro Déchet&amp;quot;&quot;/&gt;&lt;property id=&quot;20307&quot; value=&quot;273&quot;/&gt;&lt;/object&gt;&lt;object type=&quot;3&quot; unique_id=&quot;10022&quot;&gt;&lt;property id=&quot;20148&quot; value=&quot;5&quot;/&gt;&lt;property id=&quot;20300&quot; value=&quot;Diapositive 31 - &amp;quot;Des plats Zéro Déchet&amp;quot;&quot;/&gt;&lt;property id=&quot;20307&quot; value=&quot;275&quot;/&gt;&lt;/object&gt;&lt;object type=&quot;3&quot; unique_id=&quot;10023&quot;&gt;&lt;property id=&quot;20148&quot; value=&quot;5&quot;/&gt;&lt;property id=&quot;20300&quot; value=&quot;Diapositive 32 - &amp;quot;Des barres de céréales Zéro Déchet&amp;quot;&quot;/&gt;&lt;property id=&quot;20307&quot; value=&quot;276&quot;/&gt;&lt;/object&gt;&lt;object type=&quot;3&quot; unique_id=&quot;10024&quot;&gt;&lt;property id=&quot;20148&quot; value=&quot;5&quot;/&gt;&lt;property id=&quot;20300&quot; value=&quot;Diapositive 33 - &amp;quot;Un jus de fruits Zéro Déchet&amp;quot;&quot;/&gt;&lt;property id=&quot;20307&quot; value=&quot;277&quot;/&gt;&lt;/object&gt;&lt;object type=&quot;3&quot; unique_id=&quot;10026&quot;&gt;&lt;property id=&quot;20148&quot; value=&quot;5&quot;/&gt;&lt;property id=&quot;20300&quot; value=&quot;Diapositive 39 - &amp;quot;Réduire ses déchets dans la salle de bain &amp;quot;&quot;/&gt;&lt;property id=&quot;20307&quot; value=&quot;279&quot;/&gt;&lt;/object&gt;&lt;object type=&quot;3&quot; unique_id=&quot;10027&quot;&gt;&lt;property id=&quot;20148&quot; value=&quot;5&quot;/&gt;&lt;property id=&quot;20300&quot; value=&quot;Diapositive 40 - &amp;quot;Réduire ses déchets dans la salle de bain : les cosmétiques &amp;quot;&quot;/&gt;&lt;property id=&quot;20307&quot; value=&quot;280&quot;/&gt;&lt;/object&gt;&lt;object type=&quot;3&quot; unique_id=&quot;10035&quot;&gt;&lt;property id=&quot;20148&quot; value=&quot;5&quot;/&gt;&lt;property id=&quot;20300&quot; value=&quot;Diapositive 34 - &amp;quot;Réduire ses déchets dans la cuisine&amp;quot;&quot;/&gt;&lt;property id=&quot;20307&quot; value=&quot;288&quot;/&gt;&lt;/object&gt;&lt;object type=&quot;3&quot; unique_id=&quot;10036&quot;&gt;&lt;property id=&quot;20148&quot; value=&quot;5&quot;/&gt;&lt;property id=&quot;20300&quot; value=&quot;Diapositive 35 - &amp;quot;Réduire ses déchets dans la cuisine&amp;quot;&quot;/&gt;&lt;property id=&quot;20307&quot; value=&quot;289&quot;/&gt;&lt;/object&gt;&lt;object type=&quot;3&quot; unique_id=&quot;10039&quot;&gt;&lt;property id=&quot;20148&quot; value=&quot;5&quot;/&gt;&lt;property id=&quot;20300&quot; value=&quot;Diapositive 41 - &amp;quot;Aller plus loin&amp;quot;&quot;/&gt;&lt;property id=&quot;20307&quot; value=&quot;292&quot;/&gt;&lt;/object&gt;&lt;object type=&quot;3&quot; unique_id=&quot;10040&quot;&gt;&lt;property id=&quot;20148&quot; value=&quot;5&quot;/&gt;&lt;property id=&quot;20300&quot; value=&quot;Diapositive 42 - &amp;quot;Les bonnes adresses/infos Zéro Déchet à Tours: zerodechettouraine.org&amp;quot;&quot;/&gt;&lt;property id=&quot;20307&quot; value=&quot;293&quot;/&gt;&lt;/object&gt;&lt;object type=&quot;3&quot; unique_id=&quot;10041&quot;&gt;&lt;property id=&quot;20148&quot; value=&quot;5&quot;/&gt;&lt;property id=&quot;20300&quot; value=&quot;Diapositive 48 - &amp;quot;Merci !&amp;quot;&quot;/&gt;&lt;property id=&quot;20307&quot; value=&quot;294&quot;/&gt;&lt;/object&gt;&lt;object type=&quot;3&quot; unique_id=&quot;10452&quot;&gt;&lt;property id=&quot;20148&quot; value=&quot;5&quot;/&gt;&lt;property id=&quot;20300&quot; value=&quot;Diapositive 29 - &amp;quot;Des courses Zéro Déchet&amp;quot;&quot;/&gt;&lt;property id=&quot;20307&quot; value=&quot;295&quot;/&gt;&lt;/object&gt;&lt;object type=&quot;3&quot; unique_id=&quot;11112&quot;&gt;&lt;property id=&quot;20148&quot; value=&quot;5&quot;/&gt;&lt;property id=&quot;20300&quot; value=&quot;Diapositive 36 - &amp;quot;Réduire ses déchets dans la cuisine : Liquide pour les mains&amp;quot;&quot;/&gt;&lt;property id=&quot;20307&quot; value=&quot;301&quot;/&gt;&lt;/object&gt;&lt;object type=&quot;3&quot; unique_id=&quot;11113&quot;&gt;&lt;property id=&quot;20148&quot; value=&quot;5&quot;/&gt;&lt;property id=&quot;20300&quot; value=&quot;Diapositive 37 - &amp;quot;Réduire ses déchets dans la cuisine : les produits ménagers&amp;quot;&quot;/&gt;&lt;property id=&quot;20307&quot; value=&quot;299&quot;/&gt;&lt;/object&gt;&lt;object type=&quot;3&quot; unique_id=&quot;11114&quot;&gt;&lt;property id=&quot;20148&quot; value=&quot;5&quot;/&gt;&lt;property id=&quot;20300&quot; value=&quot;Diapositive 38 - &amp;quot;Réduire ses déchets dans la salle de bain : Machine à laver&amp;quot;&quot;/&gt;&lt;property id=&quot;20307&quot; value=&quot;300&quot;/&gt;&lt;/object&gt;&lt;object type=&quot;3&quot; unique_id=&quot;11404&quot;&gt;&lt;property id=&quot;20148&quot; value=&quot;5&quot;/&gt;&lt;property id=&quot;20300&quot; value=&quot;Diapositive 2 - &amp;quot;Qu’est-ce que le Zéro déchet?&amp;quot;&quot;/&gt;&lt;property id=&quot;20307&quot; value=&quot;303&quot;/&gt;&lt;/object&gt;&lt;object type=&quot;3&quot; unique_id=&quot;11405&quot;&gt;&lt;property id=&quot;20148&quot; value=&quot;5&quot;/&gt;&lt;property id=&quot;20300&quot; value=&quot;Diapositive 5 - &amp;quot;Les associations zéro déchet&amp;quot;&quot;/&gt;&lt;property id=&quot;20307&quot; value=&quot;304&quot;/&gt;&lt;/object&gt;&lt;object type=&quot;3&quot; unique_id=&quot;11406&quot;&gt;&lt;property id=&quot;20148&quot; value=&quot;5&quot;/&gt;&lt;property id=&quot;20300&quot; value=&quot;Diapositive 9 - &amp;quot;La mission de ZWF&amp;quot;&quot;/&gt;&lt;property id=&quot;20307&quot; value=&quot;306&quot;/&gt;&lt;/object&gt;&lt;object type=&quot;3&quot; unique_id=&quot;11407&quot;&gt;&lt;property id=&quot;20148&quot; value=&quot;5&quot;/&gt;&lt;property id=&quot;20300&quot; value=&quot;Diapositive 11 - &amp;quot;A quels besoins le zéro déchet répond-il?&amp;quot;&quot;/&gt;&lt;property id=&quot;20307&quot; value=&quot;305&quot;/&gt;&lt;/object&gt;&lt;object type=&quot;3&quot; unique_id=&quot;11690&quot;&gt;&lt;property id=&quot;20148&quot; value=&quot;5&quot;/&gt;&lt;property id=&quot;20300&quot; value=&quot;Diapositive 7 - &amp;quot;L’équipe permanente de ZWF&amp;quot;&quot;/&gt;&lt;property id=&quot;20307&quot; value=&quot;307&quot;/&gt;&lt;/object&gt;&lt;object type=&quot;3&quot; unique_id=&quot;11691&quot;&gt;&lt;property id=&quot;20148&quot; value=&quot;5&quot;/&gt;&lt;property id=&quot;20300&quot; value=&quot;Diapositive 8 - &amp;quot;Accompagner les acteurs de terrains&amp;quot;&quot;/&gt;&lt;property id=&quot;20307&quot; value=&quot;308&quot;/&gt;&lt;/object&gt;&lt;object type=&quot;3&quot; unique_id=&quot;11692&quot;&gt;&lt;property id=&quot;20148&quot; value=&quot;5&quot;/&gt;&lt;property id=&quot;20300&quot; value=&quot;Diapositive 10 - &amp;quot;A quels besoins le zéro déchet répond-il?&amp;quot;&quot;/&gt;&lt;property id=&quot;20307&quot; value=&quot;309&quot;/&gt;&lt;/object&gt;&lt;object type=&quot;3&quot; unique_id=&quot;11693&quot;&gt;&lt;property id=&quot;20148&quot; value=&quot;5&quot;/&gt;&lt;property id=&quot;20300&quot; value=&quot;Diapositive 12 - &amp;quot;A quels besoins le zéro déchet répond-il?&amp;quot;&quot;/&gt;&lt;property id=&quot;20307&quot; value=&quot;310&quot;/&gt;&lt;/object&gt;&lt;object type=&quot;3&quot; unique_id=&quot;11958&quot;&gt;&lt;property id=&quot;20148&quot; value=&quot;5&quot;/&gt;&lt;property id=&quot;20300&quot; value=&quot;Diapositive 6 - &amp;quot;Le réseau des groupes locaux zero waste&amp;quot;&quot;/&gt;&lt;property id=&quot;20307&quot; value=&quot;313&quot;/&gt;&lt;/object&gt;&lt;object type=&quot;3&quot; unique_id=&quot;11959&quot;&gt;&lt;property id=&quot;20148&quot; value=&quot;5&quot;/&gt;&lt;property id=&quot;20300&quot; value=&quot;Diapositive 13 - &amp;quot;A quels besoins le zéro déchet répond-il?&amp;quot;&quot;/&gt;&lt;property id=&quot;20307&quot; value=&quot;311&quot;/&gt;&lt;/object&gt;&lt;object type=&quot;3&quot; unique_id=&quot;11960&quot;&gt;&lt;property id=&quot;20148&quot; value=&quot;5&quot;/&gt;&lt;property id=&quot;20300&quot; value=&quot;Diapositive 18 - &amp;quot;Comment commencer?&amp;quot;&quot;/&gt;&lt;property id=&quot;20307&quot; value=&quot;312&quot;/&gt;&lt;/object&gt;&lt;object type=&quot;3&quot; unique_id=&quot;12434&quot;&gt;&lt;property id=&quot;20148&quot; value=&quot;5&quot;/&gt;&lt;property id=&quot;20300&quot; value=&quot;Diapositive 19&quot;/&gt;&lt;property id=&quot;20307&quot; value=&quot;314&quot;/&gt;&lt;/object&gt;&lt;object type=&quot;3&quot; unique_id=&quot;12435&quot;&gt;&lt;property id=&quot;20148&quot; value=&quot;5&quot;/&gt;&lt;property id=&quot;20300&quot; value=&quot;Diapositive 21&quot;/&gt;&lt;property id=&quot;20307&quot; value=&quot;315&quot;/&gt;&lt;/object&gt;&lt;object type=&quot;3&quot; unique_id=&quot;12436&quot;&gt;&lt;property id=&quot;20148&quot; value=&quot;5&quot;/&gt;&lt;property id=&quot;20300&quot; value=&quot;Diapositive 43&quot;/&gt;&lt;property id=&quot;20307&quot; value=&quot;316&quot;/&gt;&lt;/object&gt;&lt;object type=&quot;3&quot; unique_id=&quot;12437&quot;&gt;&lt;property id=&quot;20148&quot; value=&quot;5&quot;/&gt;&lt;property id=&quot;20300&quot; value=&quot;Diapositive 44 - &amp;quot;Les 3 pôles de Zéro Déchet  Touraine&amp;quot;&quot;/&gt;&lt;property id=&quot;20307&quot; value=&quot;317&quot;/&gt;&lt;/object&gt;&lt;object type=&quot;3&quot; unique_id=&quot;12438&quot;&gt;&lt;property id=&quot;20148&quot; value=&quot;5&quot;/&gt;&lt;property id=&quot;20300&quot; value=&quot;Diapositive 45 - &amp;quot;Pôle Sensibilisation&amp;quot;&quot;/&gt;&lt;property id=&quot;20307&quot; value=&quot;318&quot;/&gt;&lt;/object&gt;&lt;object type=&quot;3&quot; unique_id=&quot;12439&quot;&gt;&lt;property id=&quot;20148&quot; value=&quot;5&quot;/&gt;&lt;property id=&quot;20300&quot; value=&quot;Diapositive 46 - &amp;quot;Pôle Formation&amp;quot;&quot;/&gt;&lt;property id=&quot;20307&quot; value=&quot;319&quot;/&gt;&lt;/object&gt;&lt;object type=&quot;3&quot; unique_id=&quot;12440&quot;&gt;&lt;property id=&quot;20148&quot; value=&quot;5&quot;/&gt;&lt;property id=&quot;20300&quot; value=&quot;Diapositive 47 - &amp;quot;Pôle Accompagnement&amp;quot;&quot;/&gt;&lt;property id=&quot;20307&quot; value=&quot;320&quot;/&gt;&lt;/object&gt;&lt;/object&gt;&lt;object type=&quot;8&quot; unique_id=&quot;10082&quot;&gt;&lt;/object&gt;&lt;/object&gt;&lt;/database&gt;"/>
  <p:tag name="SECTOMILLISECCONVERTED" val="1"/>
</p:tagLst>
</file>

<file path=ppt/theme/theme1.xml><?xml version="1.0" encoding="utf-8"?>
<a:theme xmlns:a="http://schemas.openxmlformats.org/drawingml/2006/main"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7436</TotalTime>
  <Words>2285</Words>
  <Application>Microsoft Office PowerPoint</Application>
  <PresentationFormat>Affichage à l'écran (16:9)</PresentationFormat>
  <Paragraphs>286</Paragraphs>
  <Slides>36</Slides>
  <Notes>29</Notes>
  <HiddenSlides>1</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36</vt:i4>
      </vt:variant>
    </vt:vector>
  </HeadingPairs>
  <TitlesOfParts>
    <vt:vector size="42" baseType="lpstr">
      <vt:lpstr>Arial</vt:lpstr>
      <vt:lpstr>Wingdings</vt:lpstr>
      <vt:lpstr>Kaushan Script</vt:lpstr>
      <vt:lpstr>Open Sans</vt:lpstr>
      <vt:lpstr>Economica</vt:lpstr>
      <vt:lpstr>luxe</vt:lpstr>
      <vt:lpstr>Présentation PowerPoint</vt:lpstr>
      <vt:lpstr>Le déroulé</vt:lpstr>
      <vt:lpstr>Découvrir la question des déchets sauvages en France</vt:lpstr>
      <vt:lpstr>Définition ?</vt:lpstr>
      <vt:lpstr>Présentation PowerPoint</vt:lpstr>
      <vt:lpstr>Présentation PowerPoint</vt:lpstr>
      <vt:lpstr>Présentation PowerPoint</vt:lpstr>
      <vt:lpstr>Présentation PowerPoint</vt:lpstr>
      <vt:lpstr>  C’est variable selon le type, la quantité et la circonstance des dépôts </vt:lpstr>
      <vt:lpstr>Présentation PowerPoint</vt:lpstr>
      <vt:lpstr>Présentation PowerPoint</vt:lpstr>
      <vt:lpstr>Comprendre le passé pour éclairer le présent</vt:lpstr>
      <vt:lpstr>Comprendre le passé pour éclairer le présent</vt:lpstr>
      <vt:lpstr>Quelques chiffres </vt:lpstr>
      <vt:lpstr>Quelques chiffres </vt:lpstr>
      <vt:lpstr>Prévenir les dégâts</vt:lpstr>
      <vt:lpstr>Prévenir les dégâts</vt:lpstr>
      <vt:lpstr>Prévenir les dégâts</vt:lpstr>
      <vt:lpstr>Prévenir les dégâts</vt:lpstr>
      <vt:lpstr>Prévenir les dégâts</vt:lpstr>
      <vt:lpstr>Prévenir les dégâts</vt:lpstr>
      <vt:lpstr>Prévenir les dégâts</vt:lpstr>
      <vt:lpstr>Prévenir les dégâts</vt:lpstr>
      <vt:lpstr>Prévenir les dégâts</vt:lpstr>
      <vt:lpstr>Prévenir les dégâts</vt:lpstr>
      <vt:lpstr>Prévenir les dégâts</vt:lpstr>
      <vt:lpstr>Prévenir les dégâts</vt:lpstr>
      <vt:lpstr>Prévenir les dégâts</vt:lpstr>
      <vt:lpstr>Financement d’une operation de nettoyage</vt:lpstr>
      <vt:lpstr>Peut-on tout recycler ?</vt:lpstr>
      <vt:lpstr>Aller plus loin</vt:lpstr>
      <vt:lpstr>Animations destinées aux enfants</vt:lpstr>
      <vt:lpstr>Agir</vt:lpstr>
      <vt:lpstr>Bibliographie</vt:lpstr>
      <vt:lpstr>Les acteurs de la lutte contre les déchets sauvages</vt:lpstr>
      <vt:lpstr>Merci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Découvrez le ZERO DECHET</dc:title>
  <dc:creator>s.moreau</dc:creator>
  <cp:lastModifiedBy>Sébastien Moreau</cp:lastModifiedBy>
  <cp:revision>226</cp:revision>
  <dcterms:modified xsi:type="dcterms:W3CDTF">2019-06-28T09:06:31Z</dcterms:modified>
</cp:coreProperties>
</file>