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6" r:id="rId2"/>
    <p:sldId id="295" r:id="rId3"/>
    <p:sldId id="286" r:id="rId4"/>
    <p:sldId id="274" r:id="rId5"/>
    <p:sldId id="275" r:id="rId6"/>
    <p:sldId id="276" r:id="rId7"/>
    <p:sldId id="259" r:id="rId8"/>
    <p:sldId id="284" r:id="rId9"/>
    <p:sldId id="266" r:id="rId10"/>
    <p:sldId id="283" r:id="rId11"/>
    <p:sldId id="282" r:id="rId12"/>
    <p:sldId id="285" r:id="rId13"/>
    <p:sldId id="280" r:id="rId14"/>
    <p:sldId id="278" r:id="rId15"/>
    <p:sldId id="279" r:id="rId16"/>
    <p:sldId id="287" r:id="rId17"/>
    <p:sldId id="277" r:id="rId18"/>
    <p:sldId id="260" r:id="rId19"/>
    <p:sldId id="261" r:id="rId20"/>
    <p:sldId id="262" r:id="rId21"/>
    <p:sldId id="263" r:id="rId22"/>
    <p:sldId id="265" r:id="rId23"/>
    <p:sldId id="291" r:id="rId24"/>
    <p:sldId id="292" r:id="rId25"/>
    <p:sldId id="312" r:id="rId26"/>
    <p:sldId id="311" r:id="rId27"/>
    <p:sldId id="293" r:id="rId28"/>
    <p:sldId id="288" r:id="rId29"/>
    <p:sldId id="294" r:id="rId30"/>
    <p:sldId id="296" r:id="rId31"/>
    <p:sldId id="268" r:id="rId32"/>
    <p:sldId id="297" r:id="rId33"/>
    <p:sldId id="289" r:id="rId34"/>
    <p:sldId id="298" r:id="rId35"/>
    <p:sldId id="301" r:id="rId36"/>
    <p:sldId id="269" r:id="rId37"/>
    <p:sldId id="270" r:id="rId38"/>
    <p:sldId id="271" r:id="rId39"/>
    <p:sldId id="272" r:id="rId40"/>
    <p:sldId id="299" r:id="rId41"/>
    <p:sldId id="300" r:id="rId42"/>
    <p:sldId id="302" r:id="rId43"/>
    <p:sldId id="273" r:id="rId44"/>
    <p:sldId id="290" r:id="rId45"/>
    <p:sldId id="305" r:id="rId46"/>
    <p:sldId id="306" r:id="rId47"/>
    <p:sldId id="309" r:id="rId48"/>
    <p:sldId id="310" r:id="rId49"/>
    <p:sldId id="304" r:id="rId50"/>
    <p:sldId id="303" r:id="rId51"/>
    <p:sldId id="307" r:id="rId52"/>
    <p:sldId id="308" r:id="rId53"/>
    <p:sldId id="313" r:id="rId5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33" autoAdjust="0"/>
    <p:restoredTop sz="94660"/>
  </p:normalViewPr>
  <p:slideViewPr>
    <p:cSldViewPr snapToGrid="0" showGuides="1">
      <p:cViewPr varScale="1">
        <p:scale>
          <a:sx n="69" d="100"/>
          <a:sy n="69" d="100"/>
        </p:scale>
        <p:origin x="101" y="101"/>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0C5D5F-1016-4A78-9EF7-641BD67F3098}" type="doc">
      <dgm:prSet loTypeId="urn:microsoft.com/office/officeart/2005/8/layout/process2" loCatId="process" qsTypeId="urn:microsoft.com/office/officeart/2005/8/quickstyle/3d2" qsCatId="3D" csTypeId="urn:microsoft.com/office/officeart/2005/8/colors/accent1_2" csCatId="accent1" phldr="1"/>
      <dgm:spPr/>
      <dgm:t>
        <a:bodyPr/>
        <a:lstStyle/>
        <a:p>
          <a:endParaRPr lang="fr-FR"/>
        </a:p>
      </dgm:t>
    </dgm:pt>
    <dgm:pt modelId="{2A46456D-FF92-4F36-BB05-904C0A46C706}">
      <dgm:prSet phldrT="[Texte]"/>
      <dgm:spPr/>
      <dgm:t>
        <a:bodyPr/>
        <a:lstStyle/>
        <a:p>
          <a:r>
            <a:rPr lang="fr-FR" dirty="0" smtClean="0"/>
            <a:t>Décembre 2015: adoption par la Commission Européenne d'une série de mesures visant à faciliter la transition de l'Europe vers une Economie Circulaire</a:t>
          </a:r>
          <a:endParaRPr lang="fr-FR" dirty="0"/>
        </a:p>
      </dgm:t>
    </dgm:pt>
    <dgm:pt modelId="{8E3BD09E-7744-4E36-82C8-9A467692228F}" type="parTrans" cxnId="{36455926-D9CA-4811-8C09-B2E39C9E833C}">
      <dgm:prSet/>
      <dgm:spPr/>
      <dgm:t>
        <a:bodyPr/>
        <a:lstStyle/>
        <a:p>
          <a:endParaRPr lang="fr-FR"/>
        </a:p>
      </dgm:t>
    </dgm:pt>
    <dgm:pt modelId="{2F842DB6-FC41-4EFF-A16A-260914D426B0}" type="sibTrans" cxnId="{36455926-D9CA-4811-8C09-B2E39C9E833C}">
      <dgm:prSet/>
      <dgm:spPr/>
      <dgm:t>
        <a:bodyPr/>
        <a:lstStyle/>
        <a:p>
          <a:endParaRPr lang="fr-FR"/>
        </a:p>
      </dgm:t>
    </dgm:pt>
    <dgm:pt modelId="{5F04338F-5B91-45F7-910F-1F9D9920789C}">
      <dgm:prSet phldrT="[Texte]"/>
      <dgm:spPr/>
      <dgm:t>
        <a:bodyPr/>
        <a:lstStyle/>
        <a:p>
          <a:r>
            <a:rPr lang="fr-FR" dirty="0" smtClean="0"/>
            <a:t>Courant 2019: LOI de transposition du paquet économie circulaire </a:t>
          </a:r>
          <a:endParaRPr lang="fr-FR" dirty="0"/>
        </a:p>
      </dgm:t>
    </dgm:pt>
    <dgm:pt modelId="{3A42D19C-3091-49DD-BAFB-FB6A814E5514}" type="parTrans" cxnId="{F30F9FC5-8C11-410A-9F35-E45916F26486}">
      <dgm:prSet/>
      <dgm:spPr/>
      <dgm:t>
        <a:bodyPr/>
        <a:lstStyle/>
        <a:p>
          <a:endParaRPr lang="fr-FR"/>
        </a:p>
      </dgm:t>
    </dgm:pt>
    <dgm:pt modelId="{01CB60CD-DC9D-49B7-A7F7-07311AB9A885}" type="sibTrans" cxnId="{F30F9FC5-8C11-410A-9F35-E45916F26486}">
      <dgm:prSet/>
      <dgm:spPr/>
      <dgm:t>
        <a:bodyPr/>
        <a:lstStyle/>
        <a:p>
          <a:endParaRPr lang="fr-FR"/>
        </a:p>
      </dgm:t>
    </dgm:pt>
    <dgm:pt modelId="{DA17C7CE-F065-4043-A1F4-920E7EFE796D}">
      <dgm:prSet phldrT="[Texte]"/>
      <dgm:spPr/>
      <dgm:t>
        <a:bodyPr/>
        <a:lstStyle/>
        <a:p>
          <a:r>
            <a:rPr lang="fr-FR" dirty="0" smtClean="0"/>
            <a:t> Mai 2018: Paquet « Economie Circulaire »  adopté par le parlement européen</a:t>
          </a:r>
          <a:endParaRPr lang="fr-FR" dirty="0"/>
        </a:p>
      </dgm:t>
    </dgm:pt>
    <dgm:pt modelId="{FF85C8AE-71AF-4C4F-979F-D529FFE368D9}" type="parTrans" cxnId="{7F3F4983-9410-4ABA-8FFD-9FAFFD9518E9}">
      <dgm:prSet/>
      <dgm:spPr/>
      <dgm:t>
        <a:bodyPr/>
        <a:lstStyle/>
        <a:p>
          <a:endParaRPr lang="fr-FR"/>
        </a:p>
      </dgm:t>
    </dgm:pt>
    <dgm:pt modelId="{E4BD4DB5-4B0A-4621-8789-A907F93CA314}" type="sibTrans" cxnId="{7F3F4983-9410-4ABA-8FFD-9FAFFD9518E9}">
      <dgm:prSet/>
      <dgm:spPr/>
      <dgm:t>
        <a:bodyPr/>
        <a:lstStyle/>
        <a:p>
          <a:endParaRPr lang="fr-FR"/>
        </a:p>
      </dgm:t>
    </dgm:pt>
    <dgm:pt modelId="{C81ECD70-33F2-474D-86FF-D7791FBB5647}">
      <dgm:prSet/>
      <dgm:spPr/>
      <dgm:t>
        <a:bodyPr/>
        <a:lstStyle/>
        <a:p>
          <a:r>
            <a:rPr lang="fr-FR" dirty="0" smtClean="0"/>
            <a:t>Avril 2018: Feuille de route nationale pour l'Economie Circulaire (FRAEC)</a:t>
          </a:r>
        </a:p>
      </dgm:t>
    </dgm:pt>
    <dgm:pt modelId="{E0045368-DAE0-4C56-93C9-CA904ABFBAD7}" type="parTrans" cxnId="{E0AD57FA-3EB7-4173-AA40-F71111D98BFC}">
      <dgm:prSet/>
      <dgm:spPr/>
      <dgm:t>
        <a:bodyPr/>
        <a:lstStyle/>
        <a:p>
          <a:endParaRPr lang="fr-FR"/>
        </a:p>
      </dgm:t>
    </dgm:pt>
    <dgm:pt modelId="{87561375-5C9F-416E-8D0E-C1ACE8267230}" type="sibTrans" cxnId="{E0AD57FA-3EB7-4173-AA40-F71111D98BFC}">
      <dgm:prSet/>
      <dgm:spPr/>
      <dgm:t>
        <a:bodyPr/>
        <a:lstStyle/>
        <a:p>
          <a:endParaRPr lang="fr-FR"/>
        </a:p>
      </dgm:t>
    </dgm:pt>
    <dgm:pt modelId="{E7889246-E555-436C-A0D3-EB8A088BF2F8}" type="pres">
      <dgm:prSet presAssocID="{C00C5D5F-1016-4A78-9EF7-641BD67F3098}" presName="linearFlow" presStyleCnt="0">
        <dgm:presLayoutVars>
          <dgm:resizeHandles val="exact"/>
        </dgm:presLayoutVars>
      </dgm:prSet>
      <dgm:spPr/>
      <dgm:t>
        <a:bodyPr/>
        <a:lstStyle/>
        <a:p>
          <a:endParaRPr lang="fr-FR"/>
        </a:p>
      </dgm:t>
    </dgm:pt>
    <dgm:pt modelId="{C6C51D0A-49D0-43C0-988D-F9F761D095BC}" type="pres">
      <dgm:prSet presAssocID="{2A46456D-FF92-4F36-BB05-904C0A46C706}" presName="node" presStyleLbl="node1" presStyleIdx="0" presStyleCnt="4" custScaleX="242729">
        <dgm:presLayoutVars>
          <dgm:bulletEnabled val="1"/>
        </dgm:presLayoutVars>
      </dgm:prSet>
      <dgm:spPr/>
      <dgm:t>
        <a:bodyPr/>
        <a:lstStyle/>
        <a:p>
          <a:endParaRPr lang="fr-FR"/>
        </a:p>
      </dgm:t>
    </dgm:pt>
    <dgm:pt modelId="{51E23AC1-74C8-46C7-BD93-878B93D03D98}" type="pres">
      <dgm:prSet presAssocID="{2F842DB6-FC41-4EFF-A16A-260914D426B0}" presName="sibTrans" presStyleLbl="sibTrans2D1" presStyleIdx="0" presStyleCnt="3"/>
      <dgm:spPr/>
      <dgm:t>
        <a:bodyPr/>
        <a:lstStyle/>
        <a:p>
          <a:endParaRPr lang="fr-FR"/>
        </a:p>
      </dgm:t>
    </dgm:pt>
    <dgm:pt modelId="{BB38118C-E1B7-4C56-A2E7-3D1E62E83B05}" type="pres">
      <dgm:prSet presAssocID="{2F842DB6-FC41-4EFF-A16A-260914D426B0}" presName="connectorText" presStyleLbl="sibTrans2D1" presStyleIdx="0" presStyleCnt="3"/>
      <dgm:spPr/>
      <dgm:t>
        <a:bodyPr/>
        <a:lstStyle/>
        <a:p>
          <a:endParaRPr lang="fr-FR"/>
        </a:p>
      </dgm:t>
    </dgm:pt>
    <dgm:pt modelId="{1402DE86-3F37-4A8C-9BD1-4BAAFB6F5602}" type="pres">
      <dgm:prSet presAssocID="{DA17C7CE-F065-4043-A1F4-920E7EFE796D}" presName="node" presStyleLbl="node1" presStyleIdx="1" presStyleCnt="4" custScaleX="144205">
        <dgm:presLayoutVars>
          <dgm:bulletEnabled val="1"/>
        </dgm:presLayoutVars>
      </dgm:prSet>
      <dgm:spPr/>
      <dgm:t>
        <a:bodyPr/>
        <a:lstStyle/>
        <a:p>
          <a:endParaRPr lang="fr-FR"/>
        </a:p>
      </dgm:t>
    </dgm:pt>
    <dgm:pt modelId="{61A3EB48-825F-4EE0-8892-47186AF58C80}" type="pres">
      <dgm:prSet presAssocID="{E4BD4DB5-4B0A-4621-8789-A907F93CA314}" presName="sibTrans" presStyleLbl="sibTrans2D1" presStyleIdx="1" presStyleCnt="3"/>
      <dgm:spPr/>
      <dgm:t>
        <a:bodyPr/>
        <a:lstStyle/>
        <a:p>
          <a:endParaRPr lang="fr-FR"/>
        </a:p>
      </dgm:t>
    </dgm:pt>
    <dgm:pt modelId="{61C31D09-F8C1-4B69-9112-64BB61E33539}" type="pres">
      <dgm:prSet presAssocID="{E4BD4DB5-4B0A-4621-8789-A907F93CA314}" presName="connectorText" presStyleLbl="sibTrans2D1" presStyleIdx="1" presStyleCnt="3"/>
      <dgm:spPr/>
      <dgm:t>
        <a:bodyPr/>
        <a:lstStyle/>
        <a:p>
          <a:endParaRPr lang="fr-FR"/>
        </a:p>
      </dgm:t>
    </dgm:pt>
    <dgm:pt modelId="{4A052D77-D4A7-44CF-B5F3-6FEB386715F6}" type="pres">
      <dgm:prSet presAssocID="{C81ECD70-33F2-474D-86FF-D7791FBB5647}" presName="node" presStyleLbl="node1" presStyleIdx="2" presStyleCnt="4">
        <dgm:presLayoutVars>
          <dgm:bulletEnabled val="1"/>
        </dgm:presLayoutVars>
      </dgm:prSet>
      <dgm:spPr/>
      <dgm:t>
        <a:bodyPr/>
        <a:lstStyle/>
        <a:p>
          <a:endParaRPr lang="fr-FR"/>
        </a:p>
      </dgm:t>
    </dgm:pt>
    <dgm:pt modelId="{41808C90-7D5A-4216-BF0E-6D20B3F73C62}" type="pres">
      <dgm:prSet presAssocID="{87561375-5C9F-416E-8D0E-C1ACE8267230}" presName="sibTrans" presStyleLbl="sibTrans2D1" presStyleIdx="2" presStyleCnt="3"/>
      <dgm:spPr/>
      <dgm:t>
        <a:bodyPr/>
        <a:lstStyle/>
        <a:p>
          <a:endParaRPr lang="fr-FR"/>
        </a:p>
      </dgm:t>
    </dgm:pt>
    <dgm:pt modelId="{03B8DB95-9AB3-4E2E-B8A3-00E1B3A65CE3}" type="pres">
      <dgm:prSet presAssocID="{87561375-5C9F-416E-8D0E-C1ACE8267230}" presName="connectorText" presStyleLbl="sibTrans2D1" presStyleIdx="2" presStyleCnt="3"/>
      <dgm:spPr/>
      <dgm:t>
        <a:bodyPr/>
        <a:lstStyle/>
        <a:p>
          <a:endParaRPr lang="fr-FR"/>
        </a:p>
      </dgm:t>
    </dgm:pt>
    <dgm:pt modelId="{F5745571-3334-4EA8-AC5A-FE7B272CD3B9}" type="pres">
      <dgm:prSet presAssocID="{5F04338F-5B91-45F7-910F-1F9D9920789C}" presName="node" presStyleLbl="node1" presStyleIdx="3" presStyleCnt="4">
        <dgm:presLayoutVars>
          <dgm:bulletEnabled val="1"/>
        </dgm:presLayoutVars>
      </dgm:prSet>
      <dgm:spPr/>
      <dgm:t>
        <a:bodyPr/>
        <a:lstStyle/>
        <a:p>
          <a:endParaRPr lang="fr-FR"/>
        </a:p>
      </dgm:t>
    </dgm:pt>
  </dgm:ptLst>
  <dgm:cxnLst>
    <dgm:cxn modelId="{98251A8C-3EAE-4B95-B6FF-061C1A11343F}" type="presOf" srcId="{87561375-5C9F-416E-8D0E-C1ACE8267230}" destId="{41808C90-7D5A-4216-BF0E-6D20B3F73C62}" srcOrd="0" destOrd="0" presId="urn:microsoft.com/office/officeart/2005/8/layout/process2"/>
    <dgm:cxn modelId="{B0D417FE-57EE-4EB4-B38D-B5D778482D48}" type="presOf" srcId="{E4BD4DB5-4B0A-4621-8789-A907F93CA314}" destId="{61A3EB48-825F-4EE0-8892-47186AF58C80}" srcOrd="0" destOrd="0" presId="urn:microsoft.com/office/officeart/2005/8/layout/process2"/>
    <dgm:cxn modelId="{F30F9FC5-8C11-410A-9F35-E45916F26486}" srcId="{C00C5D5F-1016-4A78-9EF7-641BD67F3098}" destId="{5F04338F-5B91-45F7-910F-1F9D9920789C}" srcOrd="3" destOrd="0" parTransId="{3A42D19C-3091-49DD-BAFB-FB6A814E5514}" sibTransId="{01CB60CD-DC9D-49B7-A7F7-07311AB9A885}"/>
    <dgm:cxn modelId="{845EA2C6-4BCA-4D62-9683-0B703BF69EA9}" type="presOf" srcId="{C00C5D5F-1016-4A78-9EF7-641BD67F3098}" destId="{E7889246-E555-436C-A0D3-EB8A088BF2F8}" srcOrd="0" destOrd="0" presId="urn:microsoft.com/office/officeart/2005/8/layout/process2"/>
    <dgm:cxn modelId="{E0AD57FA-3EB7-4173-AA40-F71111D98BFC}" srcId="{C00C5D5F-1016-4A78-9EF7-641BD67F3098}" destId="{C81ECD70-33F2-474D-86FF-D7791FBB5647}" srcOrd="2" destOrd="0" parTransId="{E0045368-DAE0-4C56-93C9-CA904ABFBAD7}" sibTransId="{87561375-5C9F-416E-8D0E-C1ACE8267230}"/>
    <dgm:cxn modelId="{36455926-D9CA-4811-8C09-B2E39C9E833C}" srcId="{C00C5D5F-1016-4A78-9EF7-641BD67F3098}" destId="{2A46456D-FF92-4F36-BB05-904C0A46C706}" srcOrd="0" destOrd="0" parTransId="{8E3BD09E-7744-4E36-82C8-9A467692228F}" sibTransId="{2F842DB6-FC41-4EFF-A16A-260914D426B0}"/>
    <dgm:cxn modelId="{F25294FC-58E8-4766-A460-15E6317E4913}" type="presOf" srcId="{C81ECD70-33F2-474D-86FF-D7791FBB5647}" destId="{4A052D77-D4A7-44CF-B5F3-6FEB386715F6}" srcOrd="0" destOrd="0" presId="urn:microsoft.com/office/officeart/2005/8/layout/process2"/>
    <dgm:cxn modelId="{C37D3DCE-4DF1-4F54-99BB-EB6C106D79BD}" type="presOf" srcId="{E4BD4DB5-4B0A-4621-8789-A907F93CA314}" destId="{61C31D09-F8C1-4B69-9112-64BB61E33539}" srcOrd="1" destOrd="0" presId="urn:microsoft.com/office/officeart/2005/8/layout/process2"/>
    <dgm:cxn modelId="{7F3F4983-9410-4ABA-8FFD-9FAFFD9518E9}" srcId="{C00C5D5F-1016-4A78-9EF7-641BD67F3098}" destId="{DA17C7CE-F065-4043-A1F4-920E7EFE796D}" srcOrd="1" destOrd="0" parTransId="{FF85C8AE-71AF-4C4F-979F-D529FFE368D9}" sibTransId="{E4BD4DB5-4B0A-4621-8789-A907F93CA314}"/>
    <dgm:cxn modelId="{9FEE295D-A5C2-494D-A03C-92012EEFA95F}" type="presOf" srcId="{5F04338F-5B91-45F7-910F-1F9D9920789C}" destId="{F5745571-3334-4EA8-AC5A-FE7B272CD3B9}" srcOrd="0" destOrd="0" presId="urn:microsoft.com/office/officeart/2005/8/layout/process2"/>
    <dgm:cxn modelId="{CFAE6254-107B-4BFF-873F-180B96D08AF9}" type="presOf" srcId="{2F842DB6-FC41-4EFF-A16A-260914D426B0}" destId="{BB38118C-E1B7-4C56-A2E7-3D1E62E83B05}" srcOrd="1" destOrd="0" presId="urn:microsoft.com/office/officeart/2005/8/layout/process2"/>
    <dgm:cxn modelId="{5FEEF3CD-506C-45ED-8BA7-0E80D61A07E9}" type="presOf" srcId="{87561375-5C9F-416E-8D0E-C1ACE8267230}" destId="{03B8DB95-9AB3-4E2E-B8A3-00E1B3A65CE3}" srcOrd="1" destOrd="0" presId="urn:microsoft.com/office/officeart/2005/8/layout/process2"/>
    <dgm:cxn modelId="{CD80BF3F-21BF-44B9-9BF0-8369CB223911}" type="presOf" srcId="{2A46456D-FF92-4F36-BB05-904C0A46C706}" destId="{C6C51D0A-49D0-43C0-988D-F9F761D095BC}" srcOrd="0" destOrd="0" presId="urn:microsoft.com/office/officeart/2005/8/layout/process2"/>
    <dgm:cxn modelId="{A284EC7D-0CF9-4518-8DEB-5909ADD1E283}" type="presOf" srcId="{DA17C7CE-F065-4043-A1F4-920E7EFE796D}" destId="{1402DE86-3F37-4A8C-9BD1-4BAAFB6F5602}" srcOrd="0" destOrd="0" presId="urn:microsoft.com/office/officeart/2005/8/layout/process2"/>
    <dgm:cxn modelId="{3155DCDE-91CA-44BF-B0FB-4520DDB429F3}" type="presOf" srcId="{2F842DB6-FC41-4EFF-A16A-260914D426B0}" destId="{51E23AC1-74C8-46C7-BD93-878B93D03D98}" srcOrd="0" destOrd="0" presId="urn:microsoft.com/office/officeart/2005/8/layout/process2"/>
    <dgm:cxn modelId="{091B290D-14CB-4BB2-8F0E-24CDD1C5876E}" type="presParOf" srcId="{E7889246-E555-436C-A0D3-EB8A088BF2F8}" destId="{C6C51D0A-49D0-43C0-988D-F9F761D095BC}" srcOrd="0" destOrd="0" presId="urn:microsoft.com/office/officeart/2005/8/layout/process2"/>
    <dgm:cxn modelId="{F877831E-1C27-40B1-8AFB-683E6CEE36AE}" type="presParOf" srcId="{E7889246-E555-436C-A0D3-EB8A088BF2F8}" destId="{51E23AC1-74C8-46C7-BD93-878B93D03D98}" srcOrd="1" destOrd="0" presId="urn:microsoft.com/office/officeart/2005/8/layout/process2"/>
    <dgm:cxn modelId="{34CCB114-2E98-4882-AB11-102FB0812643}" type="presParOf" srcId="{51E23AC1-74C8-46C7-BD93-878B93D03D98}" destId="{BB38118C-E1B7-4C56-A2E7-3D1E62E83B05}" srcOrd="0" destOrd="0" presId="urn:microsoft.com/office/officeart/2005/8/layout/process2"/>
    <dgm:cxn modelId="{766ECDC2-AC39-4974-B27D-DF58890472E7}" type="presParOf" srcId="{E7889246-E555-436C-A0D3-EB8A088BF2F8}" destId="{1402DE86-3F37-4A8C-9BD1-4BAAFB6F5602}" srcOrd="2" destOrd="0" presId="urn:microsoft.com/office/officeart/2005/8/layout/process2"/>
    <dgm:cxn modelId="{AFA1908C-232B-49C8-A5F7-89F000294024}" type="presParOf" srcId="{E7889246-E555-436C-A0D3-EB8A088BF2F8}" destId="{61A3EB48-825F-4EE0-8892-47186AF58C80}" srcOrd="3" destOrd="0" presId="urn:microsoft.com/office/officeart/2005/8/layout/process2"/>
    <dgm:cxn modelId="{2CB22089-9638-487C-AE09-AA4087C61240}" type="presParOf" srcId="{61A3EB48-825F-4EE0-8892-47186AF58C80}" destId="{61C31D09-F8C1-4B69-9112-64BB61E33539}" srcOrd="0" destOrd="0" presId="urn:microsoft.com/office/officeart/2005/8/layout/process2"/>
    <dgm:cxn modelId="{105F4BE7-F62E-44F8-A146-42FBE4E887C7}" type="presParOf" srcId="{E7889246-E555-436C-A0D3-EB8A088BF2F8}" destId="{4A052D77-D4A7-44CF-B5F3-6FEB386715F6}" srcOrd="4" destOrd="0" presId="urn:microsoft.com/office/officeart/2005/8/layout/process2"/>
    <dgm:cxn modelId="{66C540D7-8DF9-43CE-A486-C4D440F92141}" type="presParOf" srcId="{E7889246-E555-436C-A0D3-EB8A088BF2F8}" destId="{41808C90-7D5A-4216-BF0E-6D20B3F73C62}" srcOrd="5" destOrd="0" presId="urn:microsoft.com/office/officeart/2005/8/layout/process2"/>
    <dgm:cxn modelId="{EE6ADF3C-85FE-4A0C-BB18-5DE1785987B2}" type="presParOf" srcId="{41808C90-7D5A-4216-BF0E-6D20B3F73C62}" destId="{03B8DB95-9AB3-4E2E-B8A3-00E1B3A65CE3}" srcOrd="0" destOrd="0" presId="urn:microsoft.com/office/officeart/2005/8/layout/process2"/>
    <dgm:cxn modelId="{9EF4AA23-3A71-4DC1-859C-BA0D8C53E56F}" type="presParOf" srcId="{E7889246-E555-436C-A0D3-EB8A088BF2F8}" destId="{F5745571-3334-4EA8-AC5A-FE7B272CD3B9}" srcOrd="6"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C51D0A-49D0-43C0-988D-F9F761D095BC}">
      <dsp:nvSpPr>
        <dsp:cNvPr id="0" name=""/>
        <dsp:cNvSpPr/>
      </dsp:nvSpPr>
      <dsp:spPr>
        <a:xfrm>
          <a:off x="0" y="2194"/>
          <a:ext cx="6961529" cy="81642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kern="1200" dirty="0" smtClean="0"/>
            <a:t>Décembre 2015: adoption par la Commission Européenne d'une série de mesures visant à faciliter la transition de l'Europe vers une Economie Circulaire</a:t>
          </a:r>
          <a:endParaRPr lang="fr-FR" sz="1400" kern="1200" dirty="0"/>
        </a:p>
      </dsp:txBody>
      <dsp:txXfrm>
        <a:off x="23912" y="26106"/>
        <a:ext cx="6913705" cy="768601"/>
      </dsp:txXfrm>
    </dsp:sp>
    <dsp:sp modelId="{51E23AC1-74C8-46C7-BD93-878B93D03D98}">
      <dsp:nvSpPr>
        <dsp:cNvPr id="0" name=""/>
        <dsp:cNvSpPr/>
      </dsp:nvSpPr>
      <dsp:spPr>
        <a:xfrm rot="5400000">
          <a:off x="3327684" y="839030"/>
          <a:ext cx="306159" cy="367391"/>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fr-FR" sz="1200" kern="1200"/>
        </a:p>
      </dsp:txBody>
      <dsp:txXfrm rot="-5400000">
        <a:off x="3370546" y="869646"/>
        <a:ext cx="220435" cy="214311"/>
      </dsp:txXfrm>
    </dsp:sp>
    <dsp:sp modelId="{1402DE86-3F37-4A8C-9BD1-4BAAFB6F5602}">
      <dsp:nvSpPr>
        <dsp:cNvPr id="0" name=""/>
        <dsp:cNvSpPr/>
      </dsp:nvSpPr>
      <dsp:spPr>
        <a:xfrm>
          <a:off x="1412846" y="1226832"/>
          <a:ext cx="4135835" cy="81642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kern="1200" dirty="0" smtClean="0"/>
            <a:t> Mai 2018: Paquet « Economie Circulaire »  adopté par le parlement européen</a:t>
          </a:r>
          <a:endParaRPr lang="fr-FR" sz="1400" kern="1200" dirty="0"/>
        </a:p>
      </dsp:txBody>
      <dsp:txXfrm>
        <a:off x="1436758" y="1250744"/>
        <a:ext cx="4088011" cy="768601"/>
      </dsp:txXfrm>
    </dsp:sp>
    <dsp:sp modelId="{61A3EB48-825F-4EE0-8892-47186AF58C80}">
      <dsp:nvSpPr>
        <dsp:cNvPr id="0" name=""/>
        <dsp:cNvSpPr/>
      </dsp:nvSpPr>
      <dsp:spPr>
        <a:xfrm rot="5400000">
          <a:off x="3327684" y="2063668"/>
          <a:ext cx="306159" cy="367391"/>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fr-FR" sz="1200" kern="1200"/>
        </a:p>
      </dsp:txBody>
      <dsp:txXfrm rot="-5400000">
        <a:off x="3370546" y="2094284"/>
        <a:ext cx="220435" cy="214311"/>
      </dsp:txXfrm>
    </dsp:sp>
    <dsp:sp modelId="{4A052D77-D4A7-44CF-B5F3-6FEB386715F6}">
      <dsp:nvSpPr>
        <dsp:cNvPr id="0" name=""/>
        <dsp:cNvSpPr/>
      </dsp:nvSpPr>
      <dsp:spPr>
        <a:xfrm>
          <a:off x="2046751" y="2451470"/>
          <a:ext cx="2868025" cy="81642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kern="1200" dirty="0" smtClean="0"/>
            <a:t>Avril 2018: Feuille de route nationale pour l'Economie Circulaire (FRAEC)</a:t>
          </a:r>
        </a:p>
      </dsp:txBody>
      <dsp:txXfrm>
        <a:off x="2070663" y="2475382"/>
        <a:ext cx="2820201" cy="768601"/>
      </dsp:txXfrm>
    </dsp:sp>
    <dsp:sp modelId="{41808C90-7D5A-4216-BF0E-6D20B3F73C62}">
      <dsp:nvSpPr>
        <dsp:cNvPr id="0" name=""/>
        <dsp:cNvSpPr/>
      </dsp:nvSpPr>
      <dsp:spPr>
        <a:xfrm rot="5400000">
          <a:off x="3327684" y="3288306"/>
          <a:ext cx="306159" cy="367391"/>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fr-FR" sz="1200" kern="1200"/>
        </a:p>
      </dsp:txBody>
      <dsp:txXfrm rot="-5400000">
        <a:off x="3370546" y="3318922"/>
        <a:ext cx="220435" cy="214311"/>
      </dsp:txXfrm>
    </dsp:sp>
    <dsp:sp modelId="{F5745571-3334-4EA8-AC5A-FE7B272CD3B9}">
      <dsp:nvSpPr>
        <dsp:cNvPr id="0" name=""/>
        <dsp:cNvSpPr/>
      </dsp:nvSpPr>
      <dsp:spPr>
        <a:xfrm>
          <a:off x="2046751" y="3676108"/>
          <a:ext cx="2868025" cy="81642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kern="1200" dirty="0" smtClean="0"/>
            <a:t>Courant 2019: LOI de transposition du paquet économie circulaire </a:t>
          </a:r>
          <a:endParaRPr lang="fr-FR" sz="1400" kern="1200" dirty="0"/>
        </a:p>
      </dsp:txBody>
      <dsp:txXfrm>
        <a:off x="2070663" y="3700020"/>
        <a:ext cx="2820201" cy="768601"/>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A003A0-AF44-4C8F-8F45-20108F8F221D}" type="datetimeFigureOut">
              <a:rPr lang="fr-FR" smtClean="0"/>
              <a:t>24/05/2019</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4FA1CF-1665-4F93-A8D0-D23738AB1218}" type="slidenum">
              <a:rPr lang="fr-FR" smtClean="0"/>
              <a:t>‹N°›</a:t>
            </a:fld>
            <a:endParaRPr lang="fr-FR"/>
          </a:p>
        </p:txBody>
      </p:sp>
    </p:spTree>
    <p:extLst>
      <p:ext uri="{BB962C8B-B14F-4D97-AF65-F5344CB8AC3E}">
        <p14:creationId xmlns:p14="http://schemas.microsoft.com/office/powerpoint/2010/main" val="2699876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3</a:t>
            </a:fld>
            <a:endParaRPr lang="fr-FR"/>
          </a:p>
        </p:txBody>
      </p:sp>
    </p:spTree>
    <p:extLst>
      <p:ext uri="{BB962C8B-B14F-4D97-AF65-F5344CB8AC3E}">
        <p14:creationId xmlns:p14="http://schemas.microsoft.com/office/powerpoint/2010/main" val="2711252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15</a:t>
            </a:fld>
            <a:endParaRPr lang="fr-FR"/>
          </a:p>
        </p:txBody>
      </p:sp>
    </p:spTree>
    <p:extLst>
      <p:ext uri="{BB962C8B-B14F-4D97-AF65-F5344CB8AC3E}">
        <p14:creationId xmlns:p14="http://schemas.microsoft.com/office/powerpoint/2010/main" val="2701017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16</a:t>
            </a:fld>
            <a:endParaRPr lang="fr-FR"/>
          </a:p>
        </p:txBody>
      </p:sp>
    </p:spTree>
    <p:extLst>
      <p:ext uri="{BB962C8B-B14F-4D97-AF65-F5344CB8AC3E}">
        <p14:creationId xmlns:p14="http://schemas.microsoft.com/office/powerpoint/2010/main" val="30981868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17</a:t>
            </a:fld>
            <a:endParaRPr lang="fr-FR"/>
          </a:p>
        </p:txBody>
      </p:sp>
    </p:spTree>
    <p:extLst>
      <p:ext uri="{BB962C8B-B14F-4D97-AF65-F5344CB8AC3E}">
        <p14:creationId xmlns:p14="http://schemas.microsoft.com/office/powerpoint/2010/main" val="19277535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18</a:t>
            </a:fld>
            <a:endParaRPr lang="fr-FR"/>
          </a:p>
        </p:txBody>
      </p:sp>
    </p:spTree>
    <p:extLst>
      <p:ext uri="{BB962C8B-B14F-4D97-AF65-F5344CB8AC3E}">
        <p14:creationId xmlns:p14="http://schemas.microsoft.com/office/powerpoint/2010/main" val="1844805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19</a:t>
            </a:fld>
            <a:endParaRPr lang="fr-FR"/>
          </a:p>
        </p:txBody>
      </p:sp>
    </p:spTree>
    <p:extLst>
      <p:ext uri="{BB962C8B-B14F-4D97-AF65-F5344CB8AC3E}">
        <p14:creationId xmlns:p14="http://schemas.microsoft.com/office/powerpoint/2010/main" val="33663857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PlaceHolder 1"/>
          <p:cNvSpPr>
            <a:spLocks noGrp="1"/>
          </p:cNvSpPr>
          <p:nvPr>
            <p:ph type="body"/>
          </p:nvPr>
        </p:nvSpPr>
        <p:spPr>
          <a:xfrm>
            <a:off x="756000" y="5145480"/>
            <a:ext cx="6047640" cy="4209480"/>
          </a:xfrm>
          <a:prstGeom prst="rect">
            <a:avLst/>
          </a:prstGeom>
        </p:spPr>
        <p:txBody>
          <a:bodyPr/>
          <a:lstStyle/>
          <a:p>
            <a:endParaRPr lang="fr-FR" sz="3280" b="0" strike="noStrike" spc="-1">
              <a:solidFill>
                <a:srgbClr val="000000"/>
              </a:solidFill>
              <a:uFill>
                <a:solidFill>
                  <a:srgbClr val="FFFFFF"/>
                </a:solidFill>
              </a:uFill>
              <a:latin typeface="Arial"/>
            </a:endParaRPr>
          </a:p>
        </p:txBody>
      </p:sp>
      <p:sp>
        <p:nvSpPr>
          <p:cNvPr id="380" name="TextShape 2"/>
          <p:cNvSpPr txBox="1"/>
          <p:nvPr/>
        </p:nvSpPr>
        <p:spPr>
          <a:xfrm>
            <a:off x="4282200" y="10155600"/>
            <a:ext cx="3275640" cy="536040"/>
          </a:xfrm>
          <a:prstGeom prst="rect">
            <a:avLst/>
          </a:prstGeom>
          <a:noFill/>
          <a:ln>
            <a:noFill/>
          </a:ln>
        </p:spPr>
        <p:txBody>
          <a:bodyPr anchor="b"/>
          <a:lstStyle/>
          <a:p>
            <a:pPr algn="r">
              <a:lnSpc>
                <a:spcPct val="100000"/>
              </a:lnSpc>
            </a:pPr>
            <a:fld id="{0863FC8D-6EEE-4E2B-8428-17CFAFC63E8F}" type="slidenum">
              <a:rPr lang="fr-FR" sz="1200" b="0" strike="noStrike" spc="-1">
                <a:solidFill>
                  <a:srgbClr val="000000"/>
                </a:solidFill>
                <a:uFill>
                  <a:solidFill>
                    <a:srgbClr val="FFFFFF"/>
                  </a:solidFill>
                </a:uFill>
                <a:latin typeface="+mn-lt"/>
                <a:ea typeface="+mn-ea"/>
              </a:rPr>
              <a:t>21</a:t>
            </a:fld>
            <a:endParaRPr lang="fr-FR"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699972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22</a:t>
            </a:fld>
            <a:endParaRPr lang="fr-FR"/>
          </a:p>
        </p:txBody>
      </p:sp>
    </p:spTree>
    <p:extLst>
      <p:ext uri="{BB962C8B-B14F-4D97-AF65-F5344CB8AC3E}">
        <p14:creationId xmlns:p14="http://schemas.microsoft.com/office/powerpoint/2010/main" val="37812573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31</a:t>
            </a:fld>
            <a:endParaRPr lang="fr-FR"/>
          </a:p>
        </p:txBody>
      </p:sp>
    </p:spTree>
    <p:extLst>
      <p:ext uri="{BB962C8B-B14F-4D97-AF65-F5344CB8AC3E}">
        <p14:creationId xmlns:p14="http://schemas.microsoft.com/office/powerpoint/2010/main" val="1514750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32</a:t>
            </a:fld>
            <a:endParaRPr lang="fr-FR"/>
          </a:p>
        </p:txBody>
      </p:sp>
    </p:spTree>
    <p:extLst>
      <p:ext uri="{BB962C8B-B14F-4D97-AF65-F5344CB8AC3E}">
        <p14:creationId xmlns:p14="http://schemas.microsoft.com/office/powerpoint/2010/main" val="32172515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33</a:t>
            </a:fld>
            <a:endParaRPr lang="fr-FR"/>
          </a:p>
        </p:txBody>
      </p:sp>
    </p:spTree>
    <p:extLst>
      <p:ext uri="{BB962C8B-B14F-4D97-AF65-F5344CB8AC3E}">
        <p14:creationId xmlns:p14="http://schemas.microsoft.com/office/powerpoint/2010/main" val="2371981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7</a:t>
            </a:fld>
            <a:endParaRPr lang="fr-FR"/>
          </a:p>
        </p:txBody>
      </p:sp>
    </p:spTree>
    <p:extLst>
      <p:ext uri="{BB962C8B-B14F-4D97-AF65-F5344CB8AC3E}">
        <p14:creationId xmlns:p14="http://schemas.microsoft.com/office/powerpoint/2010/main" val="1090723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34</a:t>
            </a:fld>
            <a:endParaRPr lang="fr-FR"/>
          </a:p>
        </p:txBody>
      </p:sp>
    </p:spTree>
    <p:extLst>
      <p:ext uri="{BB962C8B-B14F-4D97-AF65-F5344CB8AC3E}">
        <p14:creationId xmlns:p14="http://schemas.microsoft.com/office/powerpoint/2010/main" val="1279518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35</a:t>
            </a:fld>
            <a:endParaRPr lang="fr-FR"/>
          </a:p>
        </p:txBody>
      </p:sp>
    </p:spTree>
    <p:extLst>
      <p:ext uri="{BB962C8B-B14F-4D97-AF65-F5344CB8AC3E}">
        <p14:creationId xmlns:p14="http://schemas.microsoft.com/office/powerpoint/2010/main" val="3199027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36</a:t>
            </a:fld>
            <a:endParaRPr lang="fr-FR"/>
          </a:p>
        </p:txBody>
      </p:sp>
    </p:spTree>
    <p:extLst>
      <p:ext uri="{BB962C8B-B14F-4D97-AF65-F5344CB8AC3E}">
        <p14:creationId xmlns:p14="http://schemas.microsoft.com/office/powerpoint/2010/main" val="3238905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37</a:t>
            </a:fld>
            <a:endParaRPr lang="fr-FR"/>
          </a:p>
        </p:txBody>
      </p:sp>
    </p:spTree>
    <p:extLst>
      <p:ext uri="{BB962C8B-B14F-4D97-AF65-F5344CB8AC3E}">
        <p14:creationId xmlns:p14="http://schemas.microsoft.com/office/powerpoint/2010/main" val="26367745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38</a:t>
            </a:fld>
            <a:endParaRPr lang="fr-FR"/>
          </a:p>
        </p:txBody>
      </p:sp>
    </p:spTree>
    <p:extLst>
      <p:ext uri="{BB962C8B-B14F-4D97-AF65-F5344CB8AC3E}">
        <p14:creationId xmlns:p14="http://schemas.microsoft.com/office/powerpoint/2010/main" val="29639801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39</a:t>
            </a:fld>
            <a:endParaRPr lang="fr-FR"/>
          </a:p>
        </p:txBody>
      </p:sp>
    </p:spTree>
    <p:extLst>
      <p:ext uri="{BB962C8B-B14F-4D97-AF65-F5344CB8AC3E}">
        <p14:creationId xmlns:p14="http://schemas.microsoft.com/office/powerpoint/2010/main" val="2440636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8</a:t>
            </a:fld>
            <a:endParaRPr lang="fr-FR"/>
          </a:p>
        </p:txBody>
      </p:sp>
    </p:spTree>
    <p:extLst>
      <p:ext uri="{BB962C8B-B14F-4D97-AF65-F5344CB8AC3E}">
        <p14:creationId xmlns:p14="http://schemas.microsoft.com/office/powerpoint/2010/main" val="3869158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9</a:t>
            </a:fld>
            <a:endParaRPr lang="fr-FR"/>
          </a:p>
        </p:txBody>
      </p:sp>
    </p:spTree>
    <p:extLst>
      <p:ext uri="{BB962C8B-B14F-4D97-AF65-F5344CB8AC3E}">
        <p14:creationId xmlns:p14="http://schemas.microsoft.com/office/powerpoint/2010/main" val="4191314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10</a:t>
            </a:fld>
            <a:endParaRPr lang="fr-FR"/>
          </a:p>
        </p:txBody>
      </p:sp>
    </p:spTree>
    <p:extLst>
      <p:ext uri="{BB962C8B-B14F-4D97-AF65-F5344CB8AC3E}">
        <p14:creationId xmlns:p14="http://schemas.microsoft.com/office/powerpoint/2010/main" val="335037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11</a:t>
            </a:fld>
            <a:endParaRPr lang="fr-FR"/>
          </a:p>
        </p:txBody>
      </p:sp>
    </p:spTree>
    <p:extLst>
      <p:ext uri="{BB962C8B-B14F-4D97-AF65-F5344CB8AC3E}">
        <p14:creationId xmlns:p14="http://schemas.microsoft.com/office/powerpoint/2010/main" val="1979992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12</a:t>
            </a:fld>
            <a:endParaRPr lang="fr-FR"/>
          </a:p>
        </p:txBody>
      </p:sp>
    </p:spTree>
    <p:extLst>
      <p:ext uri="{BB962C8B-B14F-4D97-AF65-F5344CB8AC3E}">
        <p14:creationId xmlns:p14="http://schemas.microsoft.com/office/powerpoint/2010/main" val="2649054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13</a:t>
            </a:fld>
            <a:endParaRPr lang="fr-FR"/>
          </a:p>
        </p:txBody>
      </p:sp>
    </p:spTree>
    <p:extLst>
      <p:ext uri="{BB962C8B-B14F-4D97-AF65-F5344CB8AC3E}">
        <p14:creationId xmlns:p14="http://schemas.microsoft.com/office/powerpoint/2010/main" val="2135219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CD8EF41-0A49-0F49-A01F-18E7B02CDE7E}" type="slidenum">
              <a:rPr lang="fr-FR" smtClean="0"/>
              <a:t>14</a:t>
            </a:fld>
            <a:endParaRPr lang="fr-FR"/>
          </a:p>
        </p:txBody>
      </p:sp>
    </p:spTree>
    <p:extLst>
      <p:ext uri="{BB962C8B-B14F-4D97-AF65-F5344CB8AC3E}">
        <p14:creationId xmlns:p14="http://schemas.microsoft.com/office/powerpoint/2010/main" val="858740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A81E04C2-2A66-4491-936C-EC50C205BB3C}" type="datetimeFigureOut">
              <a:rPr lang="fr-FR" smtClean="0"/>
              <a:t>24/05/2019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3887419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81E04C2-2A66-4491-936C-EC50C205BB3C}" type="datetimeFigureOut">
              <a:rPr lang="fr-FR" smtClean="0"/>
              <a:t>24/05/2019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4271480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81E04C2-2A66-4491-936C-EC50C205BB3C}" type="datetimeFigureOut">
              <a:rPr lang="fr-FR" smtClean="0"/>
              <a:t>24/05/2019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6007431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44" name="PlaceHolder 1"/>
          <p:cNvSpPr>
            <a:spLocks noGrp="1"/>
          </p:cNvSpPr>
          <p:nvPr>
            <p:ph type="title"/>
          </p:nvPr>
        </p:nvSpPr>
        <p:spPr>
          <a:xfrm>
            <a:off x="609127" y="273352"/>
            <a:ext cx="10971684" cy="1145009"/>
          </a:xfrm>
          <a:prstGeom prst="rect">
            <a:avLst/>
          </a:prstGeom>
        </p:spPr>
        <p:txBody>
          <a:bodyPr lIns="0" tIns="0" rIns="0" bIns="0" anchor="ctr"/>
          <a:lstStyle/>
          <a:p>
            <a:endParaRPr lang="fr-FR" sz="2105" b="0" strike="noStrike" spc="-1">
              <a:solidFill>
                <a:srgbClr val="000000"/>
              </a:solidFill>
              <a:uFill>
                <a:solidFill>
                  <a:srgbClr val="FFFFFF"/>
                </a:solidFill>
              </a:uFill>
              <a:latin typeface="Calibri"/>
            </a:endParaRPr>
          </a:p>
        </p:txBody>
      </p:sp>
      <p:sp>
        <p:nvSpPr>
          <p:cNvPr id="45" name="PlaceHolder 2"/>
          <p:cNvSpPr>
            <a:spLocks noGrp="1"/>
          </p:cNvSpPr>
          <p:nvPr>
            <p:ph type="subTitle"/>
          </p:nvPr>
        </p:nvSpPr>
        <p:spPr>
          <a:xfrm>
            <a:off x="609127" y="1604515"/>
            <a:ext cx="10971684" cy="3977484"/>
          </a:xfrm>
          <a:prstGeom prst="rect">
            <a:avLst/>
          </a:prstGeom>
        </p:spPr>
        <p:txBody>
          <a:bodyPr lIns="0" tIns="0" rIns="0" bIns="0" anchor="ctr"/>
          <a:lstStyle/>
          <a:p>
            <a:pPr algn="ctr"/>
            <a:endParaRPr lang="fr-FR" sz="2903"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3335423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81E04C2-2A66-4491-936C-EC50C205BB3C}" type="datetimeFigureOut">
              <a:rPr lang="fr-FR" smtClean="0"/>
              <a:t>24/05/2019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285788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A81E04C2-2A66-4491-936C-EC50C205BB3C}" type="datetimeFigureOut">
              <a:rPr lang="fr-FR" smtClean="0"/>
              <a:t>24/05/2019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3317643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81E04C2-2A66-4491-936C-EC50C205BB3C}" type="datetimeFigureOut">
              <a:rPr lang="fr-FR" smtClean="0"/>
              <a:t>24/05/2019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3876901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81E04C2-2A66-4491-936C-EC50C205BB3C}" type="datetimeFigureOut">
              <a:rPr lang="fr-FR" smtClean="0"/>
              <a:t>24/05/2019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1251773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A81E04C2-2A66-4491-936C-EC50C205BB3C}" type="datetimeFigureOut">
              <a:rPr lang="fr-FR" smtClean="0"/>
              <a:t>24/05/2019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410107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81E04C2-2A66-4491-936C-EC50C205BB3C}" type="datetimeFigureOut">
              <a:rPr lang="fr-FR" smtClean="0"/>
              <a:t>24/05/2019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3195911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A81E04C2-2A66-4491-936C-EC50C205BB3C}" type="datetimeFigureOut">
              <a:rPr lang="fr-FR" smtClean="0"/>
              <a:t>24/05/2019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3821475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A81E04C2-2A66-4491-936C-EC50C205BB3C}" type="datetimeFigureOut">
              <a:rPr lang="fr-FR" smtClean="0"/>
              <a:t>24/05/2019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117DAF0-8270-4BC2-A1FD-C402C8FFC07B}" type="slidenum">
              <a:rPr lang="fr-FR" smtClean="0"/>
              <a:t>‹N°›</a:t>
            </a:fld>
            <a:endParaRPr lang="fr-FR"/>
          </a:p>
        </p:txBody>
      </p:sp>
    </p:spTree>
    <p:extLst>
      <p:ext uri="{BB962C8B-B14F-4D97-AF65-F5344CB8AC3E}">
        <p14:creationId xmlns:p14="http://schemas.microsoft.com/office/powerpoint/2010/main" val="705321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1E04C2-2A66-4491-936C-EC50C205BB3C}" type="datetimeFigureOut">
              <a:rPr lang="fr-FR" smtClean="0"/>
              <a:t>24/05/2019</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17DAF0-8270-4BC2-A1FD-C402C8FFC07B}" type="slidenum">
              <a:rPr lang="fr-FR" smtClean="0"/>
              <a:t>‹N°›</a:t>
            </a:fld>
            <a:endParaRPr lang="fr-FR"/>
          </a:p>
        </p:txBody>
      </p:sp>
    </p:spTree>
    <p:extLst>
      <p:ext uri="{BB962C8B-B14F-4D97-AF65-F5344CB8AC3E}">
        <p14:creationId xmlns:p14="http://schemas.microsoft.com/office/powerpoint/2010/main" val="15033923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www.arec-nouvelleaquitaine.com/c__15_58__Principales_definitions.html"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ademe.fr/sites/default/files/assets/documents/dechets-obligation-tri-5-flux_2_010227.pdf"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google.com/url?sa=t&amp;rct=j&amp;q=&amp;esrc=s&amp;source=web&amp;cd=2&amp;ved=2ahUKEwiB-vre7a7iAhVKBWMBHQLGCQ4QFjABegQIBBAC&amp;url=https%3A%2F%2Fagriculture.gouv.fr%2Ftelecharger%2F46671%3Ftoken%3D774557f295d210e674d17dfcec299074&amp;usg=AOvVaw3ejJJRxXBRdV1rJ7LGerxr"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ecologique-solidaire.gouv.fr/differentes-categories-dechets"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9.tiff"/></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democratie-permanente.fr/project/plan-regional-de-prevention-et-de-gestion-des-dechets-1/collect/prpgd-deposer-une-contribution" TargetMode="External"/><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s://www.democratie-permanente.fr/project/plan-regional-de-prevention-et-de-gestion-des-dechets-1/collect/prpgd-deposer-une-contribution" TargetMode="External"/><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www.legifrance.gouv.fr/affichTexte.do?cidTexte=JORFTEXT000032790960&amp;categorieLien=id" TargetMode="External"/><Relationship Id="rId7" Type="http://schemas.openxmlformats.org/officeDocument/2006/relationships/image" Target="../media/image13.png"/><Relationship Id="rId2" Type="http://schemas.openxmlformats.org/officeDocument/2006/relationships/hyperlink" Target="https://www.democratie-permanente.fr/project/plan-regional-de-prevention-et-de-gestion-des-dechets-1/collect/prpgd-deposer-une-contribution" TargetMode="External"/><Relationship Id="rId1" Type="http://schemas.openxmlformats.org/officeDocument/2006/relationships/slideLayout" Target="../slideLayouts/slideLayout7.xml"/><Relationship Id="rId6" Type="http://schemas.openxmlformats.org/officeDocument/2006/relationships/hyperlink" Target="https://www.legifrance.gouv.fr/affichTexte.do?cidTexte=JORFTEXT000033027297&amp;categorieLien=id" TargetMode="External"/><Relationship Id="rId5" Type="http://schemas.openxmlformats.org/officeDocument/2006/relationships/hyperlink" Target="https://www.legifrance.gouv.fr/affichTexte.do?cidTexte=JORFTEXT000032966723&amp;categorieLien=id" TargetMode="External"/><Relationship Id="rId4" Type="http://schemas.openxmlformats.org/officeDocument/2006/relationships/hyperlink" Target="https://www.legifrance.gouv.fr/affichTexte.do?cidTexte=JORFTEXT000032974938&amp;categorieLien=id"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regioncentre-valdeloire.fr/accueil/lavenir-de-ma-region/climat-air-et-energie/lancement-1re-cop-regionale.html"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hyperlink" Target="https://www.democratie-permanente.fr/project/plan-regional-de-prevention-et-de-gestion-des-dechets-1/collect/prpgd-deposer-une-contribution" TargetMode="Externa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www.ecologique-solidaire.gouv.fr/sites/default/files/2018.04.23_mesures_phrares_frec.pdf" TargetMode="Externa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s://www.ecologique-solidaire.gouv.fr/sites/default/files/2018.04.23_mesures_phrares_frec.pdf"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s://www.ademe.fr/sites/default/files/assets/documents/dechets_chiffres_cles_essentiel2018_010690.pdf"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2.tiff"/></Relationships>
</file>

<file path=ppt/slides/_rels/slide37.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eur-lex.europa.eu/LexUriServ/LexUriServ.do?uri=OJ:L:2006:114:0009:0021:fr:PDF"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www.ademe.fr/sites/default/files/assets/documents/referentiel-couts-spgd-2014-032017-rapport.pdf" TargetMode="External"/><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hyperlink" Target="https://www.ademe.fr/sites/default/files/assets/documents/referentiel-couts-spgd-2014-032017-rapport.pdf" TargetMode="Externa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hyperlink" Target="https://www.service-public.fr/particuliers/vosdroits/F22730" TargetMode="External"/><Relationship Id="rId2" Type="http://schemas.openxmlformats.org/officeDocument/2006/relationships/hyperlink" Target="https://www.service-public.fr/particuliers/glossaire/R10562" TargetMode="Externa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hyperlink" Target="https://www.ademe.fr/expertises/dechets/passer-a-laction/couts-financement/dossier/modes-financement-service-public-gestion-dechets/redevance-speciale-rs" TargetMode="Externa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legifrance.gouv.fr/affichTexte.do?cidTexte=JORFTEXT000019818802"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www.assemblee-nationale.fr/15/projets/pl1255.asp#P773_126029" TargetMode="Externa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hyperlink" Target="http://www.assemblee-nationale.fr/15/projets/pl1255.asp#P773_126029"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hyperlink" Target="http://www.assemblee-nationale.fr/15/projets/pl1255.asp#P773_126029" TargetMode="Externa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hyperlink" Target="http://www.assemblee-nationale.fr/15/projets/pl1255.asp#P773_126029"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hyperlink" Target="https://www.legifrance.gouv.fr/affichTexte.do?cidTexte=JORFTEXT000032187830&amp;categorieLien=id" TargetMode="External"/><Relationship Id="rId3" Type="http://schemas.openxmlformats.org/officeDocument/2006/relationships/hyperlink" Target="https://www.legifrance.gouv.fr/affichTexte.do;jsessionid=589965422B0D626ACC8D8DDB6F2C848E.tplgfr36s_3?cidTexte=JORFTEXT000023246129&amp;categorieLien=id" TargetMode="External"/><Relationship Id="rId7" Type="http://schemas.openxmlformats.org/officeDocument/2006/relationships/hyperlink" Target="https://www.legifrance.gouv.fr/affichTexte.do?cidTexte=JORFTEXT000031044385&amp;categorieLien=id" TargetMode="External"/><Relationship Id="rId12" Type="http://schemas.openxmlformats.org/officeDocument/2006/relationships/hyperlink" Target="https://www.legifrance.gouv.fr/affichTexte.do;jsessionid=C4A4D781EAC7F05BF0A225B4FF3A00D6.tplgfr21s_1?cidTexte=JORFTEXT000037882341&amp;categorieLien=id" TargetMode="External"/><Relationship Id="rId2" Type="http://schemas.openxmlformats.org/officeDocument/2006/relationships/hyperlink" Target="https://www.legifrance.gouv.fr/affichTexte.do;jsessionid=589965422B0D626ACC8D8DDB6F2C848E.tplgfr36s_3?cidTexte=JORFTEXT000022470434&amp;categorieLien=id" TargetMode="External"/><Relationship Id="rId1" Type="http://schemas.openxmlformats.org/officeDocument/2006/relationships/slideLayout" Target="../slideLayouts/slideLayout2.xml"/><Relationship Id="rId6" Type="http://schemas.openxmlformats.org/officeDocument/2006/relationships/hyperlink" Target="https://www.legifrance.gouv.fr/affichTexte.do?cidTexte=JORFTEXT000030985460&amp;categorieLien=id" TargetMode="External"/><Relationship Id="rId11" Type="http://schemas.openxmlformats.org/officeDocument/2006/relationships/hyperlink" Target="https://www.legifrance.gouv.fr/affichTexte.do;jsessionid=4B54D3A205C8313AB8DCA324EFBA9994.tplgfr36s_3?cidTexte=JORFTEXT000037547946&amp;categorieLien=id" TargetMode="External"/><Relationship Id="rId5" Type="http://schemas.openxmlformats.org/officeDocument/2006/relationships/hyperlink" Target="https://www.legifrance.gouv.fr/affichTexte.do;jsessionid=589965422B0D626ACC8D8DDB6F2C848E.tplgfr36s_3?cidTexte=JORFTEXT000032724719&amp;categorieLien=id" TargetMode="External"/><Relationship Id="rId10" Type="http://schemas.openxmlformats.org/officeDocument/2006/relationships/hyperlink" Target="https://www.legifrance.gouv.fr/affichTexte.do?cidTexte=JORFTEXT000036830969&amp;categorieLien=id" TargetMode="External"/><Relationship Id="rId4" Type="http://schemas.openxmlformats.org/officeDocument/2006/relationships/hyperlink" Target="https://www.legifrance.gouv.fr/affichTexte.do;jsessionid=589965422B0D626ACC8D8DDB6F2C848E.tplgfr36s_3?cidTexte=JORFTEXT000024353443&amp;categorieLien=id" TargetMode="External"/><Relationship Id="rId9" Type="http://schemas.openxmlformats.org/officeDocument/2006/relationships/hyperlink" Target="https://www.legifrance.gouv.fr/affichTexte.do?cidTexte=JORFTEXT000033016237&amp;categorieLien=id"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2"/>
          <p:cNvSpPr>
            <a:spLocks noGrp="1"/>
          </p:cNvSpPr>
          <p:nvPr>
            <p:ph type="subTitle" idx="1"/>
          </p:nvPr>
        </p:nvSpPr>
        <p:spPr>
          <a:xfrm>
            <a:off x="1524000" y="2898083"/>
            <a:ext cx="9144000" cy="1655762"/>
          </a:xfrm>
        </p:spPr>
        <p:txBody>
          <a:bodyPr>
            <a:normAutofit fontScale="77500" lnSpcReduction="20000"/>
          </a:bodyPr>
          <a:lstStyle/>
          <a:p>
            <a:r>
              <a:rPr lang="fr-FR" dirty="0" smtClean="0"/>
              <a:t>Module 1:</a:t>
            </a:r>
          </a:p>
          <a:p>
            <a:pPr marL="457200" indent="-457200">
              <a:buAutoNum type="arabicPeriod"/>
            </a:pPr>
            <a:r>
              <a:rPr lang="fr-FR" dirty="0" smtClean="0"/>
              <a:t>Contexte réglementaire</a:t>
            </a:r>
          </a:p>
          <a:p>
            <a:pPr marL="457200" indent="-457200">
              <a:buAutoNum type="arabicPeriod"/>
            </a:pPr>
            <a:r>
              <a:rPr lang="fr-FR" dirty="0" smtClean="0"/>
              <a:t>Aspects quantitatifs</a:t>
            </a:r>
          </a:p>
          <a:p>
            <a:pPr marL="457200" indent="-457200">
              <a:buAutoNum type="arabicPeriod"/>
            </a:pPr>
            <a:r>
              <a:rPr lang="fr-FR" dirty="0" smtClean="0"/>
              <a:t>Financement</a:t>
            </a:r>
            <a:endParaRPr lang="fr-FR" dirty="0" smtClean="0"/>
          </a:p>
          <a:p>
            <a:r>
              <a:rPr lang="fr-FR" dirty="0" smtClean="0"/>
              <a:t>de la prévention et de la gestion des déchets en France</a:t>
            </a:r>
            <a:endParaRPr lang="fr-FR" dirty="0"/>
          </a:p>
        </p:txBody>
      </p:sp>
      <p:pic>
        <p:nvPicPr>
          <p:cNvPr id="6" name="Ima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25854" y="4999322"/>
            <a:ext cx="2940291" cy="1592060"/>
          </a:xfrm>
          <a:prstGeom prst="rect">
            <a:avLst/>
          </a:prstGeom>
        </p:spPr>
      </p:pic>
      <p:pic>
        <p:nvPicPr>
          <p:cNvPr id="8" name="Image 7"/>
          <p:cNvPicPr>
            <a:picLocks noChangeAspect="1"/>
          </p:cNvPicPr>
          <p:nvPr/>
        </p:nvPicPr>
        <p:blipFill rotWithShape="1">
          <a:blip r:embed="rId3">
            <a:extLst>
              <a:ext uri="{28A0092B-C50C-407E-A947-70E740481C1C}">
                <a14:useLocalDpi xmlns:a14="http://schemas.microsoft.com/office/drawing/2010/main" val="0"/>
              </a:ext>
            </a:extLst>
          </a:blip>
          <a:srcRect b="78356"/>
          <a:stretch/>
        </p:blipFill>
        <p:spPr>
          <a:xfrm>
            <a:off x="2987400" y="782361"/>
            <a:ext cx="6217200" cy="1931572"/>
          </a:xfrm>
          <a:prstGeom prst="rect">
            <a:avLst/>
          </a:prstGeom>
        </p:spPr>
      </p:pic>
    </p:spTree>
    <p:extLst>
      <p:ext uri="{BB962C8B-B14F-4D97-AF65-F5344CB8AC3E}">
        <p14:creationId xmlns:p14="http://schemas.microsoft.com/office/powerpoint/2010/main" val="15540806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p:cNvPicPr>
            <a:picLocks noChangeAspect="1"/>
          </p:cNvPicPr>
          <p:nvPr/>
        </p:nvPicPr>
        <p:blipFill rotWithShape="1">
          <a:blip r:embed="rId3"/>
          <a:srcRect l="63000" t="30000" r="15300" b="23185"/>
          <a:stretch/>
        </p:blipFill>
        <p:spPr>
          <a:xfrm>
            <a:off x="7245787" y="3280157"/>
            <a:ext cx="4787068" cy="3485514"/>
          </a:xfrm>
          <a:prstGeom prst="rect">
            <a:avLst/>
          </a:prstGeom>
        </p:spPr>
      </p:pic>
      <p:sp>
        <p:nvSpPr>
          <p:cNvPr id="2" name="Titre 1"/>
          <p:cNvSpPr>
            <a:spLocks noGrp="1"/>
          </p:cNvSpPr>
          <p:nvPr>
            <p:ph type="ctrTitle"/>
          </p:nvPr>
        </p:nvSpPr>
        <p:spPr>
          <a:xfrm>
            <a:off x="1159565" y="143100"/>
            <a:ext cx="10194235" cy="537472"/>
          </a:xfrm>
        </p:spPr>
        <p:txBody>
          <a:bodyPr>
            <a:noAutofit/>
          </a:bodyPr>
          <a:lstStyle/>
          <a:p>
            <a:r>
              <a:rPr lang="fr-FR" sz="3600" dirty="0" smtClean="0">
                <a:latin typeface="Arial" charset="0"/>
                <a:ea typeface="Arial" charset="0"/>
                <a:cs typeface="Arial" charset="0"/>
              </a:rPr>
              <a:t>Les déchets des entreprises c’est </a:t>
            </a:r>
            <a:r>
              <a:rPr lang="fr-FR" sz="3600" dirty="0">
                <a:latin typeface="Arial" charset="0"/>
                <a:ea typeface="Arial" charset="0"/>
                <a:cs typeface="Arial" charset="0"/>
              </a:rPr>
              <a:t>quoi ?</a:t>
            </a: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9182100" y="6400546"/>
            <a:ext cx="2743200" cy="365125"/>
          </a:xfrm>
        </p:spPr>
        <p:txBody>
          <a:bodyPr/>
          <a:lstStyle/>
          <a:p>
            <a:fld id="{297ED104-AD71-8D4E-8944-3D04F907BC51}" type="slidenum">
              <a:rPr lang="fr-FR" smtClean="0"/>
              <a:t>10</a:t>
            </a:fld>
            <a:endParaRPr lang="fr-FR"/>
          </a:p>
        </p:txBody>
      </p:sp>
      <p:sp>
        <p:nvSpPr>
          <p:cNvPr id="15" name="Rectangle 14"/>
          <p:cNvSpPr/>
          <p:nvPr/>
        </p:nvSpPr>
        <p:spPr>
          <a:xfrm>
            <a:off x="159144" y="805753"/>
            <a:ext cx="11873711" cy="3416320"/>
          </a:xfrm>
          <a:prstGeom prst="rect">
            <a:avLst/>
          </a:prstGeom>
        </p:spPr>
        <p:txBody>
          <a:bodyPr wrap="square">
            <a:spAutoFit/>
          </a:bodyPr>
          <a:lstStyle/>
          <a:p>
            <a:r>
              <a:rPr lang="fr-FR" sz="2400" dirty="0" smtClean="0">
                <a:latin typeface="Arial" panose="020B0604020202020204" pitchFamily="34" charset="0"/>
                <a:cs typeface="Arial" panose="020B0604020202020204" pitchFamily="34" charset="0"/>
              </a:rPr>
              <a:t>Les DAE hors BTP, agriculture ou collectivités:</a:t>
            </a:r>
          </a:p>
          <a:p>
            <a:pPr>
              <a:buFont typeface="Arial" panose="020B0604020202020204" pitchFamily="34" charset="0"/>
              <a:buChar char="•"/>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Les déchets non dangereux:</a:t>
            </a:r>
          </a:p>
          <a:p>
            <a:pPr lvl="1">
              <a:buFont typeface="Arial" panose="020B0604020202020204" pitchFamily="34" charset="0"/>
              <a:buChar char="•"/>
            </a:pPr>
            <a:r>
              <a:rPr lang="fr-FR" sz="2400" b="1" dirty="0" smtClean="0">
                <a:latin typeface="Arial" panose="020B0604020202020204" pitchFamily="34" charset="0"/>
                <a:cs typeface="Arial" panose="020B0604020202020204" pitchFamily="34" charset="0"/>
              </a:rPr>
              <a:t>«</a:t>
            </a:r>
            <a:r>
              <a:rPr lang="fr-FR" sz="2400" b="1" dirty="0">
                <a:latin typeface="Arial" panose="020B0604020202020204" pitchFamily="34" charset="0"/>
                <a:cs typeface="Arial" panose="020B0604020202020204" pitchFamily="34" charset="0"/>
              </a:rPr>
              <a:t> </a:t>
            </a:r>
            <a:r>
              <a:rPr lang="fr-FR" sz="2400" b="1" dirty="0" smtClean="0">
                <a:latin typeface="Arial" panose="020B0604020202020204" pitchFamily="34" charset="0"/>
                <a:cs typeface="Arial" panose="020B0604020202020204" pitchFamily="34" charset="0"/>
              </a:rPr>
              <a:t>assimilés</a:t>
            </a:r>
            <a:r>
              <a:rPr lang="fr-FR" sz="2400" b="1" dirty="0">
                <a:latin typeface="Arial" panose="020B0604020202020204" pitchFamily="34" charset="0"/>
                <a:cs typeface="Arial" panose="020B0604020202020204" pitchFamily="34" charset="0"/>
              </a:rPr>
              <a:t> </a:t>
            </a:r>
            <a:r>
              <a:rPr lang="fr-FR" sz="2400" b="1" dirty="0" smtClean="0">
                <a:latin typeface="Arial" panose="020B0604020202020204" pitchFamily="34" charset="0"/>
                <a:cs typeface="Arial" panose="020B0604020202020204" pitchFamily="34" charset="0"/>
              </a:rPr>
              <a:t>» aux ordures ménagères</a:t>
            </a:r>
            <a:r>
              <a:rPr lang="fr-FR" sz="2400" dirty="0" smtClean="0">
                <a:latin typeface="Arial" panose="020B0604020202020204" pitchFamily="34" charset="0"/>
                <a:cs typeface="Arial" panose="020B0604020202020204" pitchFamily="34" charset="0"/>
              </a:rPr>
              <a:t> (collecte publique possible sur redevance spéciale) dont les biodéchets</a:t>
            </a:r>
          </a:p>
          <a:p>
            <a:pPr lvl="1">
              <a:buFont typeface="Arial" panose="020B0604020202020204" pitchFamily="34" charset="0"/>
              <a:buChar char="•"/>
            </a:pPr>
            <a:r>
              <a:rPr lang="fr-FR" sz="2400" b="1" dirty="0">
                <a:latin typeface="Arial" panose="020B0604020202020204" pitchFamily="34" charset="0"/>
                <a:cs typeface="Arial" panose="020B0604020202020204" pitchFamily="34" charset="0"/>
              </a:rPr>
              <a:t> </a:t>
            </a:r>
            <a:r>
              <a:rPr lang="fr-FR" sz="2400" b="1" dirty="0" smtClean="0">
                <a:latin typeface="Arial" panose="020B0604020202020204" pitchFamily="34" charset="0"/>
                <a:cs typeface="Arial" panose="020B0604020202020204" pitchFamily="34" charset="0"/>
              </a:rPr>
              <a:t>collectés par des prestataires privés</a:t>
            </a:r>
            <a:r>
              <a:rPr lang="fr-FR" sz="2400" dirty="0" smtClean="0">
                <a:latin typeface="Arial" panose="020B0604020202020204" pitchFamily="34" charset="0"/>
                <a:cs typeface="Arial" panose="020B0604020202020204" pitchFamily="34" charset="0"/>
              </a:rPr>
              <a:t>:</a:t>
            </a:r>
          </a:p>
          <a:p>
            <a:pPr lvl="2">
              <a:buFont typeface="Arial" panose="020B0604020202020204" pitchFamily="34" charset="0"/>
              <a:buChar char="•"/>
            </a:pPr>
            <a:r>
              <a:rPr lang="fr-FR" sz="2400" dirty="0" smtClean="0">
                <a:latin typeface="Arial" panose="020B0604020202020204" pitchFamily="34" charset="0"/>
                <a:cs typeface="Arial" panose="020B0604020202020204" pitchFamily="34" charset="0"/>
              </a:rPr>
              <a:t> 5 flux de matériaux à trier obligatoirement : papiers-cartons, métal, plastique, verre, bois, collectés en mélange ou séparés</a:t>
            </a:r>
          </a:p>
          <a:p>
            <a:pPr lvl="2">
              <a:buFont typeface="Arial" panose="020B0604020202020204" pitchFamily="34" charset="0"/>
              <a:buChar char="•"/>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Divers: huiles, stylos, cartouches d'encre...</a:t>
            </a:r>
          </a:p>
          <a:p>
            <a:pPr marL="342900" lvl="2" indent="-342900">
              <a:buFont typeface="Arial" panose="020B0604020202020204" pitchFamily="34" charset="0"/>
              <a:buChar char="•"/>
            </a:pPr>
            <a:r>
              <a:rPr lang="fr-FR" sz="2400" dirty="0">
                <a:latin typeface="Arial" panose="020B0604020202020204" pitchFamily="34" charset="0"/>
                <a:cs typeface="Arial" panose="020B0604020202020204" pitchFamily="34" charset="0"/>
              </a:rPr>
              <a:t>L</a:t>
            </a:r>
            <a:r>
              <a:rPr lang="fr-FR" sz="2400" dirty="0" smtClean="0">
                <a:latin typeface="Arial" panose="020B0604020202020204" pitchFamily="34" charset="0"/>
                <a:cs typeface="Arial" panose="020B0604020202020204" pitchFamily="34" charset="0"/>
              </a:rPr>
              <a:t>es </a:t>
            </a:r>
            <a:r>
              <a:rPr lang="fr-FR" sz="2400" b="1" dirty="0" smtClean="0">
                <a:latin typeface="Arial" panose="020B0604020202020204" pitchFamily="34" charset="0"/>
                <a:cs typeface="Arial" panose="020B0604020202020204" pitchFamily="34" charset="0"/>
              </a:rPr>
              <a:t>déchets dangereux</a:t>
            </a:r>
            <a:endParaRPr lang="fr-FR" sz="2400" dirty="0">
              <a:latin typeface="Arial" panose="020B0604020202020204" pitchFamily="34" charset="0"/>
              <a:cs typeface="Arial" panose="020B0604020202020204" pitchFamily="34" charset="0"/>
            </a:endParaRPr>
          </a:p>
        </p:txBody>
      </p:sp>
      <p:sp>
        <p:nvSpPr>
          <p:cNvPr id="13" name="ZoneTexte 12"/>
          <p:cNvSpPr txBox="1"/>
          <p:nvPr/>
        </p:nvSpPr>
        <p:spPr>
          <a:xfrm>
            <a:off x="10326924" y="6627171"/>
            <a:ext cx="1101436" cy="276999"/>
          </a:xfrm>
          <a:prstGeom prst="rect">
            <a:avLst/>
          </a:prstGeom>
          <a:noFill/>
        </p:spPr>
        <p:txBody>
          <a:bodyPr wrap="square" rtlCol="0">
            <a:spAutoFit/>
          </a:bodyPr>
          <a:lstStyle/>
          <a:p>
            <a:r>
              <a:rPr lang="fr-FR" sz="1200" dirty="0" smtClean="0"/>
              <a:t>(ADEME 2018)</a:t>
            </a:r>
            <a:endParaRPr lang="fr-FR" sz="1200" dirty="0"/>
          </a:p>
        </p:txBody>
      </p:sp>
    </p:spTree>
    <p:extLst>
      <p:ext uri="{BB962C8B-B14F-4D97-AF65-F5344CB8AC3E}">
        <p14:creationId xmlns:p14="http://schemas.microsoft.com/office/powerpoint/2010/main" val="1115896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159565" y="143100"/>
            <a:ext cx="10194235" cy="537472"/>
          </a:xfrm>
        </p:spPr>
        <p:txBody>
          <a:bodyPr>
            <a:noAutofit/>
          </a:bodyPr>
          <a:lstStyle/>
          <a:p>
            <a:r>
              <a:rPr lang="fr-FR" sz="3600" dirty="0" smtClean="0">
                <a:latin typeface="Arial" charset="0"/>
                <a:ea typeface="Arial" charset="0"/>
                <a:cs typeface="Arial" charset="0"/>
              </a:rPr>
              <a:t>Les déchets municipaux c’est </a:t>
            </a:r>
            <a:r>
              <a:rPr lang="fr-FR" sz="3600" dirty="0">
                <a:latin typeface="Arial" charset="0"/>
                <a:ea typeface="Arial" charset="0"/>
                <a:cs typeface="Arial" charset="0"/>
              </a:rPr>
              <a:t>quoi ?</a:t>
            </a: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9182100" y="6400546"/>
            <a:ext cx="2743200" cy="365125"/>
          </a:xfrm>
        </p:spPr>
        <p:txBody>
          <a:bodyPr/>
          <a:lstStyle/>
          <a:p>
            <a:fld id="{297ED104-AD71-8D4E-8944-3D04F907BC51}" type="slidenum">
              <a:rPr lang="fr-FR" smtClean="0"/>
              <a:t>11</a:t>
            </a:fld>
            <a:endParaRPr lang="fr-FR"/>
          </a:p>
        </p:txBody>
      </p:sp>
      <p:sp>
        <p:nvSpPr>
          <p:cNvPr id="15" name="Rectangle 14"/>
          <p:cNvSpPr/>
          <p:nvPr/>
        </p:nvSpPr>
        <p:spPr>
          <a:xfrm>
            <a:off x="159144" y="805753"/>
            <a:ext cx="11873711" cy="3046988"/>
          </a:xfrm>
          <a:prstGeom prst="rect">
            <a:avLst/>
          </a:prstGeom>
        </p:spPr>
        <p:txBody>
          <a:bodyPr wrap="square">
            <a:spAutoFit/>
          </a:bodyPr>
          <a:lstStyle/>
          <a:p>
            <a:pPr>
              <a:buFont typeface="Arial" panose="020B0604020202020204" pitchFamily="34" charset="0"/>
              <a:buChar char="•"/>
            </a:pPr>
            <a:r>
              <a:rPr lang="fr-FR" sz="2400" dirty="0" smtClean="0">
                <a:latin typeface="Arial" panose="020B0604020202020204" pitchFamily="34" charset="0"/>
                <a:cs typeface="Arial" panose="020B0604020202020204" pitchFamily="34" charset="0"/>
              </a:rPr>
              <a:t> Les DMA</a:t>
            </a:r>
          </a:p>
          <a:p>
            <a:pPr>
              <a:buFont typeface="Arial" panose="020B0604020202020204" pitchFamily="34" charset="0"/>
              <a:buChar char="•"/>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les </a:t>
            </a:r>
            <a:r>
              <a:rPr lang="fr-FR" sz="2400" b="1" dirty="0">
                <a:latin typeface="Arial" panose="020B0604020202020204" pitchFamily="34" charset="0"/>
                <a:cs typeface="Arial" panose="020B0604020202020204" pitchFamily="34" charset="0"/>
              </a:rPr>
              <a:t>« </a:t>
            </a:r>
            <a:r>
              <a:rPr lang="fr-FR" sz="2400" b="1" dirty="0" smtClean="0">
                <a:latin typeface="Arial" panose="020B0604020202020204" pitchFamily="34" charset="0"/>
                <a:cs typeface="Arial" panose="020B0604020202020204" pitchFamily="34" charset="0"/>
              </a:rPr>
              <a:t>déchets des collectivités </a:t>
            </a:r>
            <a:r>
              <a:rPr lang="fr-FR" sz="2400" b="1" dirty="0">
                <a:latin typeface="Arial" panose="020B0604020202020204" pitchFamily="34" charset="0"/>
                <a:cs typeface="Arial" panose="020B0604020202020204" pitchFamily="34" charset="0"/>
              </a:rPr>
              <a:t> </a:t>
            </a:r>
            <a:r>
              <a:rPr lang="fr-FR" sz="2400" b="1" dirty="0" smtClean="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a:t>
            </a:r>
          </a:p>
          <a:p>
            <a:pPr lvl="1">
              <a:buFont typeface="Arial" panose="020B0604020202020204" pitchFamily="34" charset="0"/>
              <a:buChar char="•"/>
            </a:pPr>
            <a:r>
              <a:rPr lang="fr-FR" sz="2400" dirty="0" smtClean="0">
                <a:latin typeface="Arial" panose="020B0604020202020204" pitchFamily="34" charset="0"/>
                <a:cs typeface="Arial" panose="020B0604020202020204" pitchFamily="34" charset="0"/>
              </a:rPr>
              <a:t> Déchets de voirie</a:t>
            </a:r>
          </a:p>
          <a:p>
            <a:pPr lvl="1">
              <a:buFont typeface="Arial" panose="020B0604020202020204" pitchFamily="34" charset="0"/>
              <a:buChar char="•"/>
            </a:pPr>
            <a:r>
              <a:rPr lang="fr-FR" sz="2400" dirty="0" smtClean="0">
                <a:latin typeface="Arial" panose="020B0604020202020204" pitchFamily="34" charset="0"/>
                <a:cs typeface="Arial" panose="020B0604020202020204" pitchFamily="34" charset="0"/>
              </a:rPr>
              <a:t> Déchets des marchés</a:t>
            </a:r>
          </a:p>
          <a:p>
            <a:pPr lvl="1">
              <a:buFont typeface="Arial" panose="020B0604020202020204" pitchFamily="34" charset="0"/>
              <a:buChar char="•"/>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Boues de stations d'épuration</a:t>
            </a:r>
          </a:p>
          <a:p>
            <a:pPr lvl="1">
              <a:buFont typeface="Arial" panose="020B0604020202020204" pitchFamily="34" charset="0"/>
              <a:buChar char="•"/>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Déchets verts</a:t>
            </a:r>
          </a:p>
          <a:p>
            <a:pPr lvl="1">
              <a:buFont typeface="Arial" panose="020B0604020202020204" pitchFamily="34" charset="0"/>
              <a:buChar char="•"/>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Déchets "Décret 5 flux"</a:t>
            </a:r>
          </a:p>
          <a:p>
            <a:pPr lvl="1">
              <a:buFont typeface="Arial" panose="020B0604020202020204" pitchFamily="34" charset="0"/>
              <a:buChar char="•"/>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Biodéchets</a:t>
            </a:r>
            <a:endParaRPr lang="fr-FR" sz="2400" dirty="0">
              <a:latin typeface="Arial" panose="020B0604020202020204" pitchFamily="34" charset="0"/>
              <a:cs typeface="Arial" panose="020B0604020202020204" pitchFamily="34" charset="0"/>
            </a:endParaRPr>
          </a:p>
        </p:txBody>
      </p:sp>
      <p:pic>
        <p:nvPicPr>
          <p:cNvPr id="3" name="Image 2"/>
          <p:cNvPicPr>
            <a:picLocks noChangeAspect="1"/>
          </p:cNvPicPr>
          <p:nvPr/>
        </p:nvPicPr>
        <p:blipFill rotWithShape="1">
          <a:blip r:embed="rId3"/>
          <a:srcRect l="62900" t="45408" r="18700" b="19036"/>
          <a:stretch/>
        </p:blipFill>
        <p:spPr>
          <a:xfrm>
            <a:off x="5745480" y="2742946"/>
            <a:ext cx="5608320" cy="3657600"/>
          </a:xfrm>
          <a:prstGeom prst="rect">
            <a:avLst/>
          </a:prstGeom>
        </p:spPr>
      </p:pic>
      <p:sp>
        <p:nvSpPr>
          <p:cNvPr id="4" name="ZoneTexte 3"/>
          <p:cNvSpPr txBox="1"/>
          <p:nvPr/>
        </p:nvSpPr>
        <p:spPr>
          <a:xfrm>
            <a:off x="7454095" y="2248433"/>
            <a:ext cx="2476983" cy="369332"/>
          </a:xfrm>
          <a:prstGeom prst="rect">
            <a:avLst/>
          </a:prstGeom>
          <a:noFill/>
        </p:spPr>
        <p:txBody>
          <a:bodyPr wrap="square" rtlCol="0">
            <a:spAutoFit/>
          </a:bodyPr>
          <a:lstStyle/>
          <a:p>
            <a:pPr algn="ctr"/>
            <a:r>
              <a:rPr lang="fr-FR" b="1" dirty="0" smtClean="0">
                <a:solidFill>
                  <a:srgbClr val="FF0000"/>
                </a:solidFill>
              </a:rPr>
              <a:t>En résumé...</a:t>
            </a:r>
            <a:endParaRPr lang="fr-FR" b="1" dirty="0">
              <a:solidFill>
                <a:srgbClr val="FF0000"/>
              </a:solidFill>
            </a:endParaRPr>
          </a:p>
        </p:txBody>
      </p:sp>
      <p:sp>
        <p:nvSpPr>
          <p:cNvPr id="6" name="ZoneTexte 5"/>
          <p:cNvSpPr txBox="1"/>
          <p:nvPr/>
        </p:nvSpPr>
        <p:spPr>
          <a:xfrm>
            <a:off x="5243331" y="6387227"/>
            <a:ext cx="9375494" cy="276999"/>
          </a:xfrm>
          <a:prstGeom prst="rect">
            <a:avLst/>
          </a:prstGeom>
          <a:noFill/>
        </p:spPr>
        <p:txBody>
          <a:bodyPr wrap="square" rtlCol="0">
            <a:spAutoFit/>
          </a:bodyPr>
          <a:lstStyle/>
          <a:p>
            <a:r>
              <a:rPr lang="fr-FR" sz="1200" dirty="0" smtClean="0"/>
              <a:t>Plus de détails: </a:t>
            </a:r>
            <a:r>
              <a:rPr lang="fr-FR" sz="1200" dirty="0" smtClean="0">
                <a:hlinkClick r:id="rId4"/>
              </a:rPr>
              <a:t>https</a:t>
            </a:r>
            <a:r>
              <a:rPr lang="fr-FR" sz="1200" dirty="0">
                <a:hlinkClick r:id="rId4"/>
              </a:rPr>
              <a:t>://www.arec-nouvelleaquitaine.com/c__15_58__Principales_definitions.html</a:t>
            </a:r>
            <a:endParaRPr lang="fr-FR" sz="1200" dirty="0"/>
          </a:p>
        </p:txBody>
      </p:sp>
    </p:spTree>
    <p:extLst>
      <p:ext uri="{BB962C8B-B14F-4D97-AF65-F5344CB8AC3E}">
        <p14:creationId xmlns:p14="http://schemas.microsoft.com/office/powerpoint/2010/main" val="20577595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15814" y="143099"/>
            <a:ext cx="12707814" cy="585727"/>
          </a:xfrm>
        </p:spPr>
        <p:txBody>
          <a:bodyPr>
            <a:noAutofit/>
          </a:bodyPr>
          <a:lstStyle/>
          <a:p>
            <a:r>
              <a:rPr lang="fr-FR" sz="2400" dirty="0" smtClean="0">
                <a:latin typeface="Arial" charset="0"/>
                <a:ea typeface="Arial" charset="0"/>
                <a:cs typeface="Arial" charset="0"/>
              </a:rPr>
              <a:t>Quelles obligations pour les entreprises, les collectivités et les administrations?</a:t>
            </a:r>
            <a:endParaRPr lang="fr-FR" sz="24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9182100" y="6400546"/>
            <a:ext cx="2743200" cy="365125"/>
          </a:xfrm>
        </p:spPr>
        <p:txBody>
          <a:bodyPr/>
          <a:lstStyle/>
          <a:p>
            <a:fld id="{297ED104-AD71-8D4E-8944-3D04F907BC51}" type="slidenum">
              <a:rPr lang="fr-FR" smtClean="0"/>
              <a:t>12</a:t>
            </a:fld>
            <a:endParaRPr lang="fr-FR"/>
          </a:p>
        </p:txBody>
      </p:sp>
      <p:sp>
        <p:nvSpPr>
          <p:cNvPr id="8" name="ZoneTexte 7"/>
          <p:cNvSpPr txBox="1"/>
          <p:nvPr/>
        </p:nvSpPr>
        <p:spPr>
          <a:xfrm>
            <a:off x="5594231" y="1822210"/>
            <a:ext cx="6597768" cy="400110"/>
          </a:xfrm>
          <a:prstGeom prst="rect">
            <a:avLst/>
          </a:prstGeom>
          <a:noFill/>
        </p:spPr>
        <p:txBody>
          <a:bodyPr wrap="none" rtlCol="0">
            <a:spAutoFit/>
          </a:bodyPr>
          <a:lstStyle/>
          <a:p>
            <a:r>
              <a:rPr lang="fr-FR" sz="2000" b="1" dirty="0" smtClean="0">
                <a:solidFill>
                  <a:schemeClr val="accent5"/>
                </a:solidFill>
              </a:rPr>
              <a:t>Ex.: Un fast-food produisant 300 kg de déchets par semaine</a:t>
            </a:r>
            <a:endParaRPr lang="fr-FR" sz="2000" b="1" dirty="0">
              <a:solidFill>
                <a:schemeClr val="accent5"/>
              </a:solidFill>
            </a:endParaRPr>
          </a:p>
        </p:txBody>
      </p:sp>
      <p:sp>
        <p:nvSpPr>
          <p:cNvPr id="11" name="ZoneTexte 10"/>
          <p:cNvSpPr txBox="1"/>
          <p:nvPr/>
        </p:nvSpPr>
        <p:spPr>
          <a:xfrm>
            <a:off x="183156" y="951767"/>
            <a:ext cx="11743295" cy="369332"/>
          </a:xfrm>
          <a:prstGeom prst="rect">
            <a:avLst/>
          </a:prstGeom>
          <a:noFill/>
        </p:spPr>
        <p:txBody>
          <a:bodyPr wrap="square" rtlCol="0">
            <a:spAutoFit/>
          </a:bodyPr>
          <a:lstStyle/>
          <a:p>
            <a:r>
              <a:rPr lang="fr-FR" dirty="0" smtClean="0"/>
              <a:t>Obligation de </a:t>
            </a:r>
            <a:r>
              <a:rPr lang="fr-FR" dirty="0"/>
              <a:t>mettre en place le </a:t>
            </a:r>
            <a:r>
              <a:rPr lang="fr-FR" b="1" dirty="0"/>
              <a:t>tri et la valorisation biologique </a:t>
            </a:r>
            <a:r>
              <a:rPr lang="fr-FR" b="1" dirty="0" smtClean="0"/>
              <a:t>des biodéchets</a:t>
            </a:r>
            <a:r>
              <a:rPr lang="fr-FR" dirty="0" smtClean="0"/>
              <a:t> à partir de 10 tonnes/an</a:t>
            </a:r>
            <a:endParaRPr lang="fr-FR" dirty="0"/>
          </a:p>
        </p:txBody>
      </p:sp>
      <p:sp>
        <p:nvSpPr>
          <p:cNvPr id="12" name="Rectangle 11"/>
          <p:cNvSpPr/>
          <p:nvPr/>
        </p:nvSpPr>
        <p:spPr>
          <a:xfrm>
            <a:off x="7447197" y="1402234"/>
            <a:ext cx="4744803" cy="394210"/>
          </a:xfrm>
          <a:prstGeom prst="rect">
            <a:avLst/>
          </a:prstGeom>
        </p:spPr>
        <p:txBody>
          <a:bodyPr wrap="square">
            <a:spAutoFit/>
          </a:bodyPr>
          <a:lstStyle/>
          <a:p>
            <a:pPr algn="just">
              <a:lnSpc>
                <a:spcPct val="120000"/>
              </a:lnSpc>
              <a:spcBef>
                <a:spcPct val="0"/>
              </a:spcBef>
            </a:pPr>
            <a:r>
              <a:rPr lang="fr-FR" altLang="fr-FR" dirty="0">
                <a:solidFill>
                  <a:schemeClr val="accent2"/>
                </a:solidFill>
                <a:latin typeface="Arial" charset="0"/>
                <a:ea typeface="Arial" charset="0"/>
                <a:cs typeface="Arial" charset="0"/>
              </a:rPr>
              <a:t>Article L </a:t>
            </a:r>
            <a:r>
              <a:rPr lang="fr-FR" altLang="fr-FR" dirty="0" smtClean="0">
                <a:solidFill>
                  <a:schemeClr val="accent2"/>
                </a:solidFill>
                <a:latin typeface="Arial" charset="0"/>
                <a:ea typeface="Arial" charset="0"/>
                <a:cs typeface="Arial" charset="0"/>
              </a:rPr>
              <a:t>541-21 </a:t>
            </a:r>
            <a:r>
              <a:rPr lang="fr-FR" altLang="fr-FR" dirty="0">
                <a:solidFill>
                  <a:schemeClr val="accent2"/>
                </a:solidFill>
                <a:latin typeface="Arial" charset="0"/>
                <a:ea typeface="Arial" charset="0"/>
                <a:cs typeface="Arial" charset="0"/>
              </a:rPr>
              <a:t>du Code de </a:t>
            </a:r>
            <a:r>
              <a:rPr lang="fr-FR" altLang="fr-FR" dirty="0" smtClean="0">
                <a:solidFill>
                  <a:schemeClr val="accent2"/>
                </a:solidFill>
                <a:latin typeface="Arial" charset="0"/>
                <a:ea typeface="Arial" charset="0"/>
                <a:cs typeface="Arial" charset="0"/>
              </a:rPr>
              <a:t>l’environnement</a:t>
            </a:r>
            <a:endParaRPr lang="fr-FR" altLang="fr-FR" dirty="0">
              <a:solidFill>
                <a:schemeClr val="accent2"/>
              </a:solidFill>
              <a:latin typeface="Arial" charset="0"/>
              <a:ea typeface="Arial" charset="0"/>
              <a:cs typeface="Arial" charset="0"/>
            </a:endParaRPr>
          </a:p>
        </p:txBody>
      </p:sp>
      <p:grpSp>
        <p:nvGrpSpPr>
          <p:cNvPr id="4" name="Groupe 3"/>
          <p:cNvGrpSpPr/>
          <p:nvPr/>
        </p:nvGrpSpPr>
        <p:grpSpPr>
          <a:xfrm>
            <a:off x="175259" y="2280361"/>
            <a:ext cx="12148525" cy="2368127"/>
            <a:chOff x="175259" y="2280361"/>
            <a:chExt cx="12148525" cy="2368127"/>
          </a:xfrm>
        </p:grpSpPr>
        <p:sp>
          <p:nvSpPr>
            <p:cNvPr id="3" name="ZoneTexte 2"/>
            <p:cNvSpPr txBox="1"/>
            <p:nvPr/>
          </p:nvSpPr>
          <p:spPr>
            <a:xfrm>
              <a:off x="175259" y="2280361"/>
              <a:ext cx="11743295" cy="1754326"/>
            </a:xfrm>
            <a:prstGeom prst="rect">
              <a:avLst/>
            </a:prstGeom>
            <a:noFill/>
          </p:spPr>
          <p:txBody>
            <a:bodyPr wrap="square" rtlCol="0">
              <a:spAutoFit/>
            </a:bodyPr>
            <a:lstStyle/>
            <a:p>
              <a:r>
                <a:rPr lang="fr-FR" dirty="0" smtClean="0"/>
                <a:t>Tous </a:t>
              </a:r>
              <a:r>
                <a:rPr lang="fr-FR" dirty="0"/>
                <a:t>les producteurs et détenteurs de déchets (entreprises, commerces, administrations, collectivités...) </a:t>
              </a:r>
              <a:r>
                <a:rPr lang="fr-FR" dirty="0" smtClean="0"/>
                <a:t>:</a:t>
              </a:r>
            </a:p>
            <a:p>
              <a:r>
                <a:rPr lang="fr-FR" dirty="0" smtClean="0"/>
                <a:t>- </a:t>
              </a:r>
              <a:r>
                <a:rPr lang="fr-FR" dirty="0"/>
                <a:t>qui sont collectés par un prestataire </a:t>
              </a:r>
              <a:r>
                <a:rPr lang="fr-FR" dirty="0" smtClean="0"/>
                <a:t>privé</a:t>
              </a:r>
            </a:p>
            <a:p>
              <a:r>
                <a:rPr lang="fr-FR" dirty="0" smtClean="0"/>
                <a:t>- </a:t>
              </a:r>
              <a:r>
                <a:rPr lang="fr-FR" dirty="0"/>
                <a:t>ou qui sont collectés par le service public des déchets et qui génèrent plus de 1 100 litres/semaine de déchets (tous déchets confondus), seuls ou à plusieurs, sur une même </a:t>
              </a:r>
              <a:r>
                <a:rPr lang="fr-FR" dirty="0" smtClean="0"/>
                <a:t>implantation</a:t>
              </a:r>
            </a:p>
            <a:p>
              <a:r>
                <a:rPr lang="fr-FR" dirty="0" smtClean="0"/>
                <a:t>DOIVENT </a:t>
              </a:r>
              <a:r>
                <a:rPr lang="fr-FR" b="1" dirty="0" smtClean="0"/>
                <a:t>trier obligatoirement </a:t>
              </a:r>
              <a:r>
                <a:rPr lang="fr-FR" b="1" dirty="0"/>
                <a:t>5 flux de matériaux </a:t>
              </a:r>
              <a:r>
                <a:rPr lang="fr-FR" dirty="0"/>
                <a:t>(</a:t>
              </a:r>
              <a:r>
                <a:rPr lang="fr-FR" dirty="0" smtClean="0"/>
                <a:t>papiers-cartons</a:t>
              </a:r>
              <a:r>
                <a:rPr lang="fr-FR" dirty="0"/>
                <a:t>, métal, plastique, verre, </a:t>
              </a:r>
              <a:r>
                <a:rPr lang="fr-FR" dirty="0" smtClean="0"/>
                <a:t>bois), </a:t>
              </a:r>
              <a:r>
                <a:rPr lang="fr-FR" dirty="0"/>
                <a:t>collectés en mélange ou </a:t>
              </a:r>
              <a:r>
                <a:rPr lang="fr-FR" dirty="0" smtClean="0"/>
                <a:t>séparément</a:t>
              </a:r>
              <a:endParaRPr lang="fr-FR" dirty="0"/>
            </a:p>
          </p:txBody>
        </p:sp>
        <p:sp>
          <p:nvSpPr>
            <p:cNvPr id="10" name="Rectangle 9"/>
            <p:cNvSpPr/>
            <p:nvPr/>
          </p:nvSpPr>
          <p:spPr>
            <a:xfrm>
              <a:off x="8022992" y="3822321"/>
              <a:ext cx="4169007" cy="424732"/>
            </a:xfrm>
            <a:prstGeom prst="rect">
              <a:avLst/>
            </a:prstGeom>
          </p:spPr>
          <p:txBody>
            <a:bodyPr wrap="square">
              <a:spAutoFit/>
            </a:bodyPr>
            <a:lstStyle/>
            <a:p>
              <a:pPr algn="just">
                <a:lnSpc>
                  <a:spcPct val="120000"/>
                </a:lnSpc>
                <a:spcBef>
                  <a:spcPct val="0"/>
                </a:spcBef>
              </a:pPr>
              <a:r>
                <a:rPr lang="fr-FR" altLang="fr-FR" dirty="0">
                  <a:solidFill>
                    <a:schemeClr val="accent2"/>
                  </a:solidFill>
                  <a:latin typeface="Arial" charset="0"/>
                  <a:ea typeface="Arial" charset="0"/>
                  <a:cs typeface="Arial" charset="0"/>
                </a:rPr>
                <a:t>Décret n° 2016-288 du 10 mars 2016</a:t>
              </a:r>
            </a:p>
          </p:txBody>
        </p:sp>
        <p:sp>
          <p:nvSpPr>
            <p:cNvPr id="16" name="ZoneTexte 15"/>
            <p:cNvSpPr txBox="1"/>
            <p:nvPr/>
          </p:nvSpPr>
          <p:spPr>
            <a:xfrm>
              <a:off x="3722199" y="4248378"/>
              <a:ext cx="8601585" cy="400110"/>
            </a:xfrm>
            <a:prstGeom prst="rect">
              <a:avLst/>
            </a:prstGeom>
            <a:noFill/>
          </p:spPr>
          <p:txBody>
            <a:bodyPr wrap="none" rtlCol="0">
              <a:spAutoFit/>
            </a:bodyPr>
            <a:lstStyle/>
            <a:p>
              <a:r>
                <a:rPr lang="fr-FR" sz="2000" b="1" dirty="0" smtClean="0">
                  <a:solidFill>
                    <a:schemeClr val="accent5"/>
                  </a:solidFill>
                </a:rPr>
                <a:t>Ex</a:t>
              </a:r>
              <a:r>
                <a:rPr lang="fr-FR" sz="2000" b="1" dirty="0">
                  <a:solidFill>
                    <a:schemeClr val="accent5"/>
                  </a:solidFill>
                </a:rPr>
                <a:t>.:  Une galerie commerciale de 10 magasins collectés par le même prestataire</a:t>
              </a:r>
            </a:p>
          </p:txBody>
        </p:sp>
      </p:grpSp>
      <p:grpSp>
        <p:nvGrpSpPr>
          <p:cNvPr id="6" name="Groupe 5"/>
          <p:cNvGrpSpPr/>
          <p:nvPr/>
        </p:nvGrpSpPr>
        <p:grpSpPr>
          <a:xfrm>
            <a:off x="0" y="4790173"/>
            <a:ext cx="12191999" cy="1482938"/>
            <a:chOff x="0" y="5137415"/>
            <a:chExt cx="12191999" cy="1482938"/>
          </a:xfrm>
        </p:grpSpPr>
        <p:sp>
          <p:nvSpPr>
            <p:cNvPr id="13" name="ZoneTexte 12"/>
            <p:cNvSpPr txBox="1"/>
            <p:nvPr/>
          </p:nvSpPr>
          <p:spPr>
            <a:xfrm>
              <a:off x="0" y="5137415"/>
              <a:ext cx="11743295" cy="923330"/>
            </a:xfrm>
            <a:prstGeom prst="rect">
              <a:avLst/>
            </a:prstGeom>
            <a:noFill/>
          </p:spPr>
          <p:txBody>
            <a:bodyPr wrap="square" rtlCol="0">
              <a:spAutoFit/>
            </a:bodyPr>
            <a:lstStyle/>
            <a:p>
              <a:r>
                <a:rPr lang="fr-FR" dirty="0"/>
                <a:t>Les implantations professionnelles regroupant plus </a:t>
              </a:r>
              <a:r>
                <a:rPr lang="fr-FR" dirty="0" smtClean="0"/>
                <a:t>de </a:t>
              </a:r>
              <a:r>
                <a:rPr lang="fr-FR" dirty="0"/>
                <a:t>20 employés de </a:t>
              </a:r>
              <a:r>
                <a:rPr lang="fr-FR" dirty="0" smtClean="0"/>
                <a:t>bureau DOIVENT </a:t>
              </a:r>
              <a:r>
                <a:rPr lang="fr-FR" b="1" dirty="0"/>
                <a:t>trier obligatoirement </a:t>
              </a:r>
              <a:r>
                <a:rPr lang="fr-FR" b="1" dirty="0" smtClean="0"/>
                <a:t>les papiers de bureau</a:t>
              </a:r>
              <a:r>
                <a:rPr lang="fr-FR" dirty="0" smtClean="0"/>
                <a:t>: imprimés </a:t>
              </a:r>
              <a:r>
                <a:rPr lang="fr-FR" dirty="0"/>
                <a:t>papiers, livres, publications de presse, articles de papeterie façonnés, enveloppes et pochettes postales, papiers à usage </a:t>
              </a:r>
              <a:r>
                <a:rPr lang="fr-FR" dirty="0" smtClean="0"/>
                <a:t>graphique</a:t>
              </a:r>
              <a:endParaRPr lang="fr-FR" dirty="0"/>
            </a:p>
          </p:txBody>
        </p:sp>
        <p:sp>
          <p:nvSpPr>
            <p:cNvPr id="14" name="Rectangle 13"/>
            <p:cNvSpPr/>
            <p:nvPr/>
          </p:nvSpPr>
          <p:spPr>
            <a:xfrm>
              <a:off x="7756293" y="5754458"/>
              <a:ext cx="4169007" cy="394210"/>
            </a:xfrm>
            <a:prstGeom prst="rect">
              <a:avLst/>
            </a:prstGeom>
          </p:spPr>
          <p:txBody>
            <a:bodyPr wrap="square">
              <a:spAutoFit/>
            </a:bodyPr>
            <a:lstStyle/>
            <a:p>
              <a:pPr algn="r">
                <a:lnSpc>
                  <a:spcPct val="120000"/>
                </a:lnSpc>
                <a:spcBef>
                  <a:spcPct val="0"/>
                </a:spcBef>
              </a:pPr>
              <a:r>
                <a:rPr lang="fr-FR" altLang="fr-FR" dirty="0">
                  <a:solidFill>
                    <a:schemeClr val="accent2"/>
                  </a:solidFill>
                  <a:latin typeface="Arial" charset="0"/>
                  <a:ea typeface="Arial" charset="0"/>
                  <a:cs typeface="Arial" charset="0"/>
                </a:rPr>
                <a:t>Arrêté du 27 avril </a:t>
              </a:r>
              <a:r>
                <a:rPr lang="fr-FR" altLang="fr-FR" dirty="0" smtClean="0">
                  <a:solidFill>
                    <a:schemeClr val="accent2"/>
                  </a:solidFill>
                  <a:latin typeface="Arial" charset="0"/>
                  <a:ea typeface="Arial" charset="0"/>
                  <a:cs typeface="Arial" charset="0"/>
                </a:rPr>
                <a:t>2016</a:t>
              </a:r>
              <a:endParaRPr lang="fr-FR" altLang="fr-FR" dirty="0">
                <a:solidFill>
                  <a:schemeClr val="accent2"/>
                </a:solidFill>
                <a:latin typeface="Arial" charset="0"/>
                <a:ea typeface="Arial" charset="0"/>
                <a:cs typeface="Arial" charset="0"/>
              </a:endParaRPr>
            </a:p>
          </p:txBody>
        </p:sp>
        <p:sp>
          <p:nvSpPr>
            <p:cNvPr id="17" name="ZoneTexte 16"/>
            <p:cNvSpPr txBox="1"/>
            <p:nvPr/>
          </p:nvSpPr>
          <p:spPr>
            <a:xfrm>
              <a:off x="2357384" y="6220243"/>
              <a:ext cx="9834615" cy="400110"/>
            </a:xfrm>
            <a:prstGeom prst="rect">
              <a:avLst/>
            </a:prstGeom>
            <a:noFill/>
          </p:spPr>
          <p:txBody>
            <a:bodyPr wrap="none" rtlCol="0">
              <a:spAutoFit/>
            </a:bodyPr>
            <a:lstStyle/>
            <a:p>
              <a:r>
                <a:rPr lang="fr-FR" sz="2000" b="1" dirty="0" smtClean="0">
                  <a:solidFill>
                    <a:schemeClr val="accent5"/>
                  </a:solidFill>
                </a:rPr>
                <a:t>Ex</a:t>
              </a:r>
              <a:r>
                <a:rPr lang="fr-FR" sz="2000" b="1" dirty="0">
                  <a:solidFill>
                    <a:schemeClr val="accent5"/>
                  </a:solidFill>
                </a:rPr>
                <a:t>.:    Une Communauté de communes employant 23 cadres et gestionnaires administratifs</a:t>
              </a:r>
            </a:p>
          </p:txBody>
        </p:sp>
      </p:grpSp>
      <p:sp>
        <p:nvSpPr>
          <p:cNvPr id="7" name="Rectangle 6"/>
          <p:cNvSpPr/>
          <p:nvPr/>
        </p:nvSpPr>
        <p:spPr>
          <a:xfrm>
            <a:off x="3413514" y="6468989"/>
            <a:ext cx="7722353" cy="276999"/>
          </a:xfrm>
          <a:prstGeom prst="rect">
            <a:avLst/>
          </a:prstGeom>
        </p:spPr>
        <p:txBody>
          <a:bodyPr wrap="square">
            <a:spAutoFit/>
          </a:bodyPr>
          <a:lstStyle/>
          <a:p>
            <a:r>
              <a:rPr lang="fr-FR" sz="1200" dirty="0" smtClean="0"/>
              <a:t>Plus de détails: </a:t>
            </a:r>
            <a:r>
              <a:rPr lang="fr-FR" sz="1200" dirty="0" smtClean="0">
                <a:hlinkClick r:id="rId3"/>
              </a:rPr>
              <a:t>https</a:t>
            </a:r>
            <a:r>
              <a:rPr lang="fr-FR" sz="1200" dirty="0">
                <a:hlinkClick r:id="rId3"/>
              </a:rPr>
              <a:t>://www.ademe.fr/sites/default/files/assets/documents/dechets-obligation-tri-5-flux_2_010227.pdf</a:t>
            </a:r>
            <a:endParaRPr lang="fr-FR" sz="1200" dirty="0"/>
          </a:p>
        </p:txBody>
      </p:sp>
    </p:spTree>
    <p:extLst>
      <p:ext uri="{BB962C8B-B14F-4D97-AF65-F5344CB8AC3E}">
        <p14:creationId xmlns:p14="http://schemas.microsoft.com/office/powerpoint/2010/main" val="2178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159565" y="143100"/>
            <a:ext cx="10194235" cy="537472"/>
          </a:xfrm>
        </p:spPr>
        <p:txBody>
          <a:bodyPr>
            <a:noAutofit/>
          </a:bodyPr>
          <a:lstStyle/>
          <a:p>
            <a:r>
              <a:rPr lang="fr-FR" sz="3600" dirty="0" smtClean="0">
                <a:latin typeface="Arial" charset="0"/>
                <a:ea typeface="Arial" charset="0"/>
                <a:cs typeface="Arial" charset="0"/>
              </a:rPr>
              <a:t>Un déchet ce n’est pas...</a:t>
            </a:r>
            <a:endParaRPr lang="fr-FR" sz="36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9182100" y="6400546"/>
            <a:ext cx="2743200" cy="365125"/>
          </a:xfrm>
        </p:spPr>
        <p:txBody>
          <a:bodyPr/>
          <a:lstStyle/>
          <a:p>
            <a:fld id="{297ED104-AD71-8D4E-8944-3D04F907BC51}" type="slidenum">
              <a:rPr lang="fr-FR" smtClean="0"/>
              <a:t>13</a:t>
            </a:fld>
            <a:endParaRPr lang="fr-FR"/>
          </a:p>
        </p:txBody>
      </p:sp>
      <p:grpSp>
        <p:nvGrpSpPr>
          <p:cNvPr id="14" name="Groupe 13"/>
          <p:cNvGrpSpPr/>
          <p:nvPr/>
        </p:nvGrpSpPr>
        <p:grpSpPr>
          <a:xfrm>
            <a:off x="126888" y="996330"/>
            <a:ext cx="12369912" cy="3380990"/>
            <a:chOff x="126888" y="996330"/>
            <a:chExt cx="12369912" cy="3380990"/>
          </a:xfrm>
        </p:grpSpPr>
        <p:sp>
          <p:nvSpPr>
            <p:cNvPr id="10" name="Rectangle 9"/>
            <p:cNvSpPr/>
            <p:nvPr/>
          </p:nvSpPr>
          <p:spPr>
            <a:xfrm>
              <a:off x="126888" y="1417026"/>
              <a:ext cx="11529061" cy="1754326"/>
            </a:xfrm>
            <a:prstGeom prst="rect">
              <a:avLst/>
            </a:prstGeom>
          </p:spPr>
          <p:txBody>
            <a:bodyPr wrap="square">
              <a:spAutoFit/>
            </a:bodyPr>
            <a:lstStyle/>
            <a:p>
              <a:pPr algn="just">
                <a:lnSpc>
                  <a:spcPct val="150000"/>
                </a:lnSpc>
                <a:spcBef>
                  <a:spcPct val="0"/>
                </a:spcBef>
              </a:pPr>
              <a:r>
                <a:rPr lang="fr-FR" altLang="fr-FR" sz="2400" dirty="0" smtClean="0">
                  <a:latin typeface="Arial" panose="020B0604020202020204" pitchFamily="34" charset="0"/>
                  <a:ea typeface="Arial" charset="0"/>
                  <a:cs typeface="Arial" panose="020B0604020202020204" pitchFamily="34" charset="0"/>
                </a:rPr>
                <a:t>« </a:t>
              </a:r>
              <a:r>
                <a:rPr lang="fr-FR" sz="2400" dirty="0">
                  <a:latin typeface="Arial" panose="020B0604020202020204" pitchFamily="34" charset="0"/>
                  <a:cs typeface="Arial" panose="020B0604020202020204" pitchFamily="34" charset="0"/>
                </a:rPr>
                <a:t>Une substance ou un objet issu d'un processus de production dont le but premier n'est pas la production de cette substance ou cet </a:t>
              </a:r>
              <a:r>
                <a:rPr lang="fr-FR" sz="2400" dirty="0" smtClean="0">
                  <a:latin typeface="Arial" panose="020B0604020202020204" pitchFamily="34" charset="0"/>
                  <a:cs typeface="Arial" panose="020B0604020202020204" pitchFamily="34" charset="0"/>
                </a:rPr>
                <a:t>objet (…) dont</a:t>
              </a:r>
              <a:r>
                <a:rPr lang="fr-FR" altLang="fr-FR" sz="2400" dirty="0">
                  <a:latin typeface="Arial" panose="020B0604020202020204" pitchFamily="34" charset="0"/>
                  <a:ea typeface="Arial" charset="0"/>
                  <a:cs typeface="Arial" panose="020B0604020202020204" pitchFamily="34" charset="0"/>
                </a:rPr>
                <a:t> </a:t>
              </a:r>
              <a:r>
                <a:rPr lang="fr-FR" sz="2400" dirty="0">
                  <a:latin typeface="Arial" panose="020B0604020202020204" pitchFamily="34" charset="0"/>
                  <a:cs typeface="Arial" panose="020B0604020202020204" pitchFamily="34" charset="0"/>
                </a:rPr>
                <a:t>l'utilisation ultérieure </a:t>
              </a:r>
              <a:r>
                <a:rPr lang="fr-FR" sz="2400" dirty="0" smtClean="0">
                  <a:latin typeface="Arial" panose="020B0604020202020204" pitchFamily="34" charset="0"/>
                  <a:cs typeface="Arial" panose="020B0604020202020204" pitchFamily="34" charset="0"/>
                </a:rPr>
                <a:t>est certaine. </a:t>
              </a:r>
              <a:r>
                <a:rPr lang="fr-FR" altLang="fr-FR" sz="2400" dirty="0" smtClean="0">
                  <a:latin typeface="Arial" panose="020B0604020202020204" pitchFamily="34" charset="0"/>
                  <a:ea typeface="Arial" charset="0"/>
                  <a:cs typeface="Arial" panose="020B0604020202020204" pitchFamily="34" charset="0"/>
                </a:rPr>
                <a:t>»</a:t>
              </a:r>
              <a:r>
                <a:rPr lang="fr-FR" altLang="fr-FR" sz="2400" dirty="0">
                  <a:latin typeface="Arial" charset="0"/>
                  <a:ea typeface="Arial" charset="0"/>
                  <a:cs typeface="Arial" charset="0"/>
                </a:rPr>
                <a:t> </a:t>
              </a:r>
            </a:p>
          </p:txBody>
        </p:sp>
        <p:sp>
          <p:nvSpPr>
            <p:cNvPr id="12" name="Rectangle 11"/>
            <p:cNvSpPr/>
            <p:nvPr/>
          </p:nvSpPr>
          <p:spPr>
            <a:xfrm>
              <a:off x="7130587" y="2777142"/>
              <a:ext cx="5061413" cy="394210"/>
            </a:xfrm>
            <a:prstGeom prst="rect">
              <a:avLst/>
            </a:prstGeom>
          </p:spPr>
          <p:txBody>
            <a:bodyPr wrap="square">
              <a:spAutoFit/>
            </a:bodyPr>
            <a:lstStyle/>
            <a:p>
              <a:pPr algn="just">
                <a:lnSpc>
                  <a:spcPct val="120000"/>
                </a:lnSpc>
                <a:spcBef>
                  <a:spcPct val="0"/>
                </a:spcBef>
              </a:pPr>
              <a:r>
                <a:rPr lang="fr-FR" altLang="fr-FR" dirty="0">
                  <a:solidFill>
                    <a:schemeClr val="accent2"/>
                  </a:solidFill>
                  <a:latin typeface="Arial" charset="0"/>
                  <a:ea typeface="Arial" charset="0"/>
                  <a:cs typeface="Arial" charset="0"/>
                </a:rPr>
                <a:t>Article L </a:t>
              </a:r>
              <a:r>
                <a:rPr lang="fr-FR" altLang="fr-FR" dirty="0" smtClean="0">
                  <a:solidFill>
                    <a:schemeClr val="accent2"/>
                  </a:solidFill>
                  <a:latin typeface="Arial" charset="0"/>
                  <a:ea typeface="Arial" charset="0"/>
                  <a:cs typeface="Arial" charset="0"/>
                </a:rPr>
                <a:t>541-4-2 </a:t>
              </a:r>
              <a:r>
                <a:rPr lang="fr-FR" altLang="fr-FR" dirty="0">
                  <a:solidFill>
                    <a:schemeClr val="accent2"/>
                  </a:solidFill>
                  <a:latin typeface="Arial" charset="0"/>
                  <a:ea typeface="Arial" charset="0"/>
                  <a:cs typeface="Arial" charset="0"/>
                </a:rPr>
                <a:t>du Code de </a:t>
              </a:r>
              <a:r>
                <a:rPr lang="fr-FR" altLang="fr-FR" dirty="0" smtClean="0">
                  <a:solidFill>
                    <a:schemeClr val="accent2"/>
                  </a:solidFill>
                  <a:latin typeface="Arial" charset="0"/>
                  <a:ea typeface="Arial" charset="0"/>
                  <a:cs typeface="Arial" charset="0"/>
                </a:rPr>
                <a:t>l’environnement</a:t>
              </a:r>
              <a:endParaRPr lang="fr-FR" altLang="fr-FR" dirty="0">
                <a:solidFill>
                  <a:schemeClr val="accent2"/>
                </a:solidFill>
                <a:latin typeface="Arial" charset="0"/>
                <a:ea typeface="Arial" charset="0"/>
                <a:cs typeface="Arial" charset="0"/>
              </a:endParaRPr>
            </a:p>
          </p:txBody>
        </p:sp>
        <p:sp>
          <p:nvSpPr>
            <p:cNvPr id="4" name="ZoneTexte 3"/>
            <p:cNvSpPr txBox="1"/>
            <p:nvPr/>
          </p:nvSpPr>
          <p:spPr>
            <a:xfrm>
              <a:off x="126888" y="996330"/>
              <a:ext cx="5021706" cy="584775"/>
            </a:xfrm>
            <a:prstGeom prst="rect">
              <a:avLst/>
            </a:prstGeom>
            <a:noFill/>
          </p:spPr>
          <p:txBody>
            <a:bodyPr wrap="square" rtlCol="0">
              <a:spAutoFit/>
            </a:bodyPr>
            <a:lstStyle/>
            <a:p>
              <a:r>
                <a:rPr lang="fr-FR" sz="3200" b="1" dirty="0" smtClean="0"/>
                <a:t>Un sous-produit</a:t>
              </a:r>
              <a:endParaRPr lang="fr-FR" sz="3200" b="1" dirty="0"/>
            </a:p>
          </p:txBody>
        </p:sp>
        <p:sp>
          <p:nvSpPr>
            <p:cNvPr id="13" name="ZoneTexte 12"/>
            <p:cNvSpPr txBox="1"/>
            <p:nvPr/>
          </p:nvSpPr>
          <p:spPr>
            <a:xfrm>
              <a:off x="365761" y="3349966"/>
              <a:ext cx="11722518" cy="400110"/>
            </a:xfrm>
            <a:prstGeom prst="rect">
              <a:avLst/>
            </a:prstGeom>
            <a:noFill/>
          </p:spPr>
          <p:txBody>
            <a:bodyPr wrap="square" rtlCol="0">
              <a:spAutoFit/>
            </a:bodyPr>
            <a:lstStyle/>
            <a:p>
              <a:pPr algn="r"/>
              <a:r>
                <a:rPr lang="fr-FR" sz="2000" b="1" dirty="0" smtClean="0">
                  <a:solidFill>
                    <a:schemeClr val="accent5"/>
                  </a:solidFill>
                </a:rPr>
                <a:t>Ex.: Plumes </a:t>
              </a:r>
              <a:r>
                <a:rPr lang="fr-FR" sz="2000" b="1" dirty="0">
                  <a:solidFill>
                    <a:schemeClr val="accent5"/>
                  </a:solidFill>
                </a:rPr>
                <a:t>de </a:t>
              </a:r>
              <a:r>
                <a:rPr lang="fr-FR" sz="2000" b="1" dirty="0" smtClean="0">
                  <a:solidFill>
                    <a:schemeClr val="accent5"/>
                  </a:solidFill>
                </a:rPr>
                <a:t>volailles utilisées pour </a:t>
              </a:r>
              <a:r>
                <a:rPr lang="fr-FR" sz="2000" b="1" dirty="0">
                  <a:solidFill>
                    <a:schemeClr val="accent5"/>
                  </a:solidFill>
                </a:rPr>
                <a:t>la fabrication de « mouches </a:t>
              </a:r>
              <a:r>
                <a:rPr lang="fr-FR" sz="2000" b="1" dirty="0" smtClean="0">
                  <a:solidFill>
                    <a:schemeClr val="accent5"/>
                  </a:solidFill>
                </a:rPr>
                <a:t>» destinées </a:t>
              </a:r>
              <a:r>
                <a:rPr lang="fr-FR" sz="2000" b="1" dirty="0">
                  <a:solidFill>
                    <a:schemeClr val="accent5"/>
                  </a:solidFill>
                </a:rPr>
                <a:t>à la pêche à la ligne.</a:t>
              </a:r>
            </a:p>
          </p:txBody>
        </p:sp>
        <p:sp>
          <p:nvSpPr>
            <p:cNvPr id="6" name="ZoneTexte 5"/>
            <p:cNvSpPr txBox="1"/>
            <p:nvPr/>
          </p:nvSpPr>
          <p:spPr>
            <a:xfrm>
              <a:off x="4742475" y="4007988"/>
              <a:ext cx="7754325" cy="369332"/>
            </a:xfrm>
            <a:prstGeom prst="rect">
              <a:avLst/>
            </a:prstGeom>
            <a:noFill/>
          </p:spPr>
          <p:txBody>
            <a:bodyPr wrap="square" rtlCol="0">
              <a:spAutoFit/>
            </a:bodyPr>
            <a:lstStyle/>
            <a:p>
              <a:r>
                <a:rPr lang="fr-FR" dirty="0"/>
                <a:t>Voir </a:t>
              </a:r>
              <a:r>
                <a:rPr lang="fr-FR" dirty="0">
                  <a:hlinkClick r:id="rId3"/>
                </a:rPr>
                <a:t>le Guide de classification des sous-produits </a:t>
              </a:r>
              <a:r>
                <a:rPr lang="fr-FR" dirty="0" smtClean="0">
                  <a:hlinkClick r:id="rId3"/>
                </a:rPr>
                <a:t>animaux et </a:t>
              </a:r>
              <a:r>
                <a:rPr lang="fr-FR" dirty="0">
                  <a:hlinkClick r:id="rId3"/>
                </a:rPr>
                <a:t>de leurs devenirs</a:t>
              </a:r>
              <a:endParaRPr lang="fr-FR" dirty="0"/>
            </a:p>
          </p:txBody>
        </p:sp>
      </p:grpSp>
    </p:spTree>
    <p:extLst>
      <p:ext uri="{BB962C8B-B14F-4D97-AF65-F5344CB8AC3E}">
        <p14:creationId xmlns:p14="http://schemas.microsoft.com/office/powerpoint/2010/main" val="2340569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159565" y="143100"/>
            <a:ext cx="10194235" cy="537472"/>
          </a:xfrm>
        </p:spPr>
        <p:txBody>
          <a:bodyPr>
            <a:noAutofit/>
          </a:bodyPr>
          <a:lstStyle/>
          <a:p>
            <a:r>
              <a:rPr lang="fr-FR" sz="3600" dirty="0" smtClean="0">
                <a:latin typeface="Arial" charset="0"/>
                <a:ea typeface="Arial" charset="0"/>
                <a:cs typeface="Arial" charset="0"/>
              </a:rPr>
              <a:t>Un déchet ce n’est plus…</a:t>
            </a:r>
            <a:endParaRPr lang="fr-FR" sz="36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9182100" y="6400546"/>
            <a:ext cx="2743200" cy="365125"/>
          </a:xfrm>
        </p:spPr>
        <p:txBody>
          <a:bodyPr/>
          <a:lstStyle/>
          <a:p>
            <a:fld id="{297ED104-AD71-8D4E-8944-3D04F907BC51}" type="slidenum">
              <a:rPr lang="fr-FR" smtClean="0"/>
              <a:t>14</a:t>
            </a:fld>
            <a:endParaRPr lang="fr-FR" dirty="0"/>
          </a:p>
        </p:txBody>
      </p:sp>
      <p:sp>
        <p:nvSpPr>
          <p:cNvPr id="7" name="Rectangle 6"/>
          <p:cNvSpPr/>
          <p:nvPr/>
        </p:nvSpPr>
        <p:spPr>
          <a:xfrm>
            <a:off x="126888" y="924235"/>
            <a:ext cx="11529061" cy="2862322"/>
          </a:xfrm>
          <a:prstGeom prst="rect">
            <a:avLst/>
          </a:prstGeom>
        </p:spPr>
        <p:txBody>
          <a:bodyPr wrap="square">
            <a:spAutoFit/>
          </a:bodyPr>
          <a:lstStyle/>
          <a:p>
            <a:pPr algn="just">
              <a:lnSpc>
                <a:spcPct val="150000"/>
              </a:lnSpc>
              <a:spcBef>
                <a:spcPct val="0"/>
              </a:spcBef>
            </a:pPr>
            <a:r>
              <a:rPr lang="fr-FR" altLang="fr-FR" sz="2400" dirty="0" smtClean="0">
                <a:latin typeface="Arial" charset="0"/>
                <a:ea typeface="Arial" charset="0"/>
                <a:cs typeface="Arial" charset="0"/>
              </a:rPr>
              <a:t>« </a:t>
            </a:r>
            <a:r>
              <a:rPr lang="fr-FR" altLang="fr-FR" sz="2400" dirty="0">
                <a:latin typeface="Arial" charset="0"/>
                <a:ea typeface="Arial" charset="0"/>
                <a:cs typeface="Arial" charset="0"/>
              </a:rPr>
              <a:t>un déchet après avoir été traité dans une installation visée à l'article L. 214-1 soumise à autorisation ou à déclaration ou dans une installation visée à l'article L. 511-1 soumise à autorisation, à enregistrement ou à déclaration et avoir subi une opération de valorisation, notamment de recyclage ou de préparation en vue de la </a:t>
            </a:r>
            <a:r>
              <a:rPr lang="fr-FR" altLang="fr-FR" sz="2400" dirty="0" smtClean="0">
                <a:latin typeface="Arial" charset="0"/>
                <a:ea typeface="Arial" charset="0"/>
                <a:cs typeface="Arial" charset="0"/>
              </a:rPr>
              <a:t>réutilisation.</a:t>
            </a:r>
            <a:r>
              <a:rPr lang="fr-FR" altLang="fr-FR" sz="2400" dirty="0">
                <a:latin typeface="Arial" charset="0"/>
                <a:ea typeface="Arial" charset="0"/>
                <a:cs typeface="Arial" charset="0"/>
              </a:rPr>
              <a:t> » </a:t>
            </a:r>
          </a:p>
        </p:txBody>
      </p:sp>
      <p:sp>
        <p:nvSpPr>
          <p:cNvPr id="11" name="Rectangle 10"/>
          <p:cNvSpPr/>
          <p:nvPr/>
        </p:nvSpPr>
        <p:spPr>
          <a:xfrm>
            <a:off x="7027374" y="3442962"/>
            <a:ext cx="5061413" cy="394210"/>
          </a:xfrm>
          <a:prstGeom prst="rect">
            <a:avLst/>
          </a:prstGeom>
        </p:spPr>
        <p:txBody>
          <a:bodyPr wrap="square">
            <a:spAutoFit/>
          </a:bodyPr>
          <a:lstStyle/>
          <a:p>
            <a:pPr algn="just">
              <a:lnSpc>
                <a:spcPct val="120000"/>
              </a:lnSpc>
              <a:spcBef>
                <a:spcPct val="0"/>
              </a:spcBef>
            </a:pPr>
            <a:r>
              <a:rPr lang="fr-FR" altLang="fr-FR" dirty="0">
                <a:solidFill>
                  <a:schemeClr val="accent2"/>
                </a:solidFill>
                <a:latin typeface="Arial" charset="0"/>
                <a:ea typeface="Arial" charset="0"/>
                <a:cs typeface="Arial" charset="0"/>
              </a:rPr>
              <a:t>Article L </a:t>
            </a:r>
            <a:r>
              <a:rPr lang="fr-FR" altLang="fr-FR" dirty="0" smtClean="0">
                <a:solidFill>
                  <a:schemeClr val="accent2"/>
                </a:solidFill>
                <a:latin typeface="Arial" charset="0"/>
                <a:ea typeface="Arial" charset="0"/>
                <a:cs typeface="Arial" charset="0"/>
              </a:rPr>
              <a:t>541-4-3 </a:t>
            </a:r>
            <a:r>
              <a:rPr lang="fr-FR" altLang="fr-FR" dirty="0">
                <a:solidFill>
                  <a:schemeClr val="accent2"/>
                </a:solidFill>
                <a:latin typeface="Arial" charset="0"/>
                <a:ea typeface="Arial" charset="0"/>
                <a:cs typeface="Arial" charset="0"/>
              </a:rPr>
              <a:t>du Code de </a:t>
            </a:r>
            <a:r>
              <a:rPr lang="fr-FR" altLang="fr-FR" dirty="0" smtClean="0">
                <a:solidFill>
                  <a:schemeClr val="accent2"/>
                </a:solidFill>
                <a:latin typeface="Arial" charset="0"/>
                <a:ea typeface="Arial" charset="0"/>
                <a:cs typeface="Arial" charset="0"/>
              </a:rPr>
              <a:t>l’environnement</a:t>
            </a:r>
            <a:endParaRPr lang="fr-FR" altLang="fr-FR" dirty="0">
              <a:solidFill>
                <a:schemeClr val="accent2"/>
              </a:solidFill>
              <a:latin typeface="Arial" charset="0"/>
              <a:ea typeface="Arial" charset="0"/>
              <a:cs typeface="Arial" charset="0"/>
            </a:endParaRPr>
          </a:p>
        </p:txBody>
      </p:sp>
      <p:sp>
        <p:nvSpPr>
          <p:cNvPr id="8" name="ZoneTexte 7"/>
          <p:cNvSpPr txBox="1"/>
          <p:nvPr/>
        </p:nvSpPr>
        <p:spPr>
          <a:xfrm>
            <a:off x="126888" y="4007422"/>
            <a:ext cx="12215061" cy="400110"/>
          </a:xfrm>
          <a:prstGeom prst="rect">
            <a:avLst/>
          </a:prstGeom>
          <a:noFill/>
        </p:spPr>
        <p:txBody>
          <a:bodyPr wrap="square" rtlCol="0">
            <a:spAutoFit/>
          </a:bodyPr>
          <a:lstStyle/>
          <a:p>
            <a:r>
              <a:rPr lang="fr-FR" sz="2000" b="1" dirty="0" smtClean="0">
                <a:solidFill>
                  <a:schemeClr val="accent5"/>
                </a:solidFill>
              </a:rPr>
              <a:t>Ex.: Broyats de bois d’emballage transformés en combustibles dans des installations de combustion de biomasse</a:t>
            </a:r>
            <a:endParaRPr lang="fr-FR" sz="2000" b="1" dirty="0">
              <a:solidFill>
                <a:schemeClr val="accent5"/>
              </a:solidFill>
            </a:endParaRPr>
          </a:p>
        </p:txBody>
      </p:sp>
      <p:grpSp>
        <p:nvGrpSpPr>
          <p:cNvPr id="18" name="Groupe 17"/>
          <p:cNvGrpSpPr/>
          <p:nvPr/>
        </p:nvGrpSpPr>
        <p:grpSpPr>
          <a:xfrm>
            <a:off x="199621" y="4586480"/>
            <a:ext cx="11725679" cy="1617019"/>
            <a:chOff x="199621" y="4586480"/>
            <a:chExt cx="11725679" cy="1617019"/>
          </a:xfrm>
        </p:grpSpPr>
        <p:sp>
          <p:nvSpPr>
            <p:cNvPr id="3" name="ZoneTexte 2"/>
            <p:cNvSpPr txBox="1"/>
            <p:nvPr/>
          </p:nvSpPr>
          <p:spPr>
            <a:xfrm>
              <a:off x="199621" y="4586480"/>
              <a:ext cx="11725679" cy="1200329"/>
            </a:xfrm>
            <a:prstGeom prst="rect">
              <a:avLst/>
            </a:prstGeom>
            <a:noFill/>
          </p:spPr>
          <p:txBody>
            <a:bodyPr wrap="square" rtlCol="0">
              <a:spAutoFit/>
            </a:bodyPr>
            <a:lstStyle/>
            <a:p>
              <a:r>
                <a:rPr lang="fr-FR" sz="2400" dirty="0" smtClean="0"/>
                <a:t>Seuls les exploitants </a:t>
              </a:r>
              <a:r>
                <a:rPr lang="fr-FR" sz="2400" dirty="0"/>
                <a:t>d’Installations Classées pour la Protection de l’Environnement (</a:t>
              </a:r>
              <a:r>
                <a:rPr lang="fr-FR" sz="2400" b="1" dirty="0"/>
                <a:t>ICPE</a:t>
              </a:r>
              <a:r>
                <a:rPr lang="fr-FR" sz="2400" dirty="0"/>
                <a:t>) et </a:t>
              </a:r>
              <a:r>
                <a:rPr lang="fr-FR" sz="2400" dirty="0" smtClean="0"/>
                <a:t>d’Installations</a:t>
              </a:r>
              <a:r>
                <a:rPr lang="fr-FR" sz="2400" dirty="0"/>
                <a:t>, Ouvrages, Travaux et Aménagements soumis à la loi sur l’eau (</a:t>
              </a:r>
              <a:r>
                <a:rPr lang="fr-FR" sz="2400" b="1" dirty="0"/>
                <a:t>IOTA</a:t>
              </a:r>
              <a:r>
                <a:rPr lang="fr-FR" sz="2400" dirty="0" smtClean="0"/>
                <a:t>) peuvent faire sortir un déchet du statut de déchet au niveau national</a:t>
              </a:r>
              <a:endParaRPr lang="fr-FR" sz="2400" dirty="0"/>
            </a:p>
          </p:txBody>
        </p:sp>
        <p:sp>
          <p:nvSpPr>
            <p:cNvPr id="15" name="Rectangle 14"/>
            <p:cNvSpPr/>
            <p:nvPr/>
          </p:nvSpPr>
          <p:spPr>
            <a:xfrm>
              <a:off x="5353625" y="5809289"/>
              <a:ext cx="6533575" cy="394210"/>
            </a:xfrm>
            <a:prstGeom prst="rect">
              <a:avLst/>
            </a:prstGeom>
          </p:spPr>
          <p:txBody>
            <a:bodyPr wrap="square">
              <a:spAutoFit/>
            </a:bodyPr>
            <a:lstStyle/>
            <a:p>
              <a:pPr algn="r">
                <a:lnSpc>
                  <a:spcPct val="120000"/>
                </a:lnSpc>
                <a:spcBef>
                  <a:spcPct val="0"/>
                </a:spcBef>
              </a:pPr>
              <a:r>
                <a:rPr lang="fr-FR" altLang="fr-FR" dirty="0">
                  <a:solidFill>
                    <a:schemeClr val="accent2"/>
                  </a:solidFill>
                  <a:latin typeface="Arial" charset="0"/>
                  <a:ea typeface="Arial" charset="0"/>
                  <a:cs typeface="Arial" charset="0"/>
                </a:rPr>
                <a:t>articles D. 541-12-4 et suivants du Code de l’environnement</a:t>
              </a:r>
            </a:p>
          </p:txBody>
        </p:sp>
      </p:grpSp>
    </p:spTree>
    <p:extLst>
      <p:ext uri="{BB962C8B-B14F-4D97-AF65-F5344CB8AC3E}">
        <p14:creationId xmlns:p14="http://schemas.microsoft.com/office/powerpoint/2010/main" val="353862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99621" y="143100"/>
            <a:ext cx="11889166" cy="537472"/>
          </a:xfrm>
        </p:spPr>
        <p:txBody>
          <a:bodyPr>
            <a:noAutofit/>
          </a:bodyPr>
          <a:lstStyle/>
          <a:p>
            <a:r>
              <a:rPr lang="fr-FR" sz="2400" dirty="0" smtClean="0">
                <a:latin typeface="Arial" panose="020B0604020202020204" pitchFamily="34" charset="0"/>
                <a:cs typeface="Arial" panose="020B0604020202020204" pitchFamily="34" charset="0"/>
              </a:rPr>
              <a:t>Procédures </a:t>
            </a:r>
            <a:r>
              <a:rPr lang="fr-FR" sz="2400" dirty="0">
                <a:latin typeface="Arial" panose="020B0604020202020204" pitchFamily="34" charset="0"/>
                <a:cs typeface="Arial" panose="020B0604020202020204" pitchFamily="34" charset="0"/>
              </a:rPr>
              <a:t>de sortie de statut de déchet nationales actuellement en </a:t>
            </a:r>
            <a:r>
              <a:rPr lang="fr-FR" sz="2400" dirty="0" smtClean="0">
                <a:latin typeface="Arial" panose="020B0604020202020204" pitchFamily="34" charset="0"/>
                <a:cs typeface="Arial" panose="020B0604020202020204" pitchFamily="34" charset="0"/>
              </a:rPr>
              <a:t>vigueur</a:t>
            </a:r>
            <a:endParaRPr lang="fr-FR" sz="2400" dirty="0">
              <a:latin typeface="Arial" panose="020B0604020202020204" pitchFamily="34" charset="0"/>
              <a:ea typeface="Arial" charset="0"/>
              <a:cs typeface="Arial" panose="020B0604020202020204" pitchFamily="34"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9182100" y="6400546"/>
            <a:ext cx="2743200" cy="365125"/>
          </a:xfrm>
        </p:spPr>
        <p:txBody>
          <a:bodyPr/>
          <a:lstStyle/>
          <a:p>
            <a:fld id="{297ED104-AD71-8D4E-8944-3D04F907BC51}" type="slidenum">
              <a:rPr lang="fr-FR" smtClean="0"/>
              <a:t>15</a:t>
            </a:fld>
            <a:endParaRPr lang="fr-FR" dirty="0"/>
          </a:p>
        </p:txBody>
      </p:sp>
      <p:sp>
        <p:nvSpPr>
          <p:cNvPr id="4" name="Rectangle 3"/>
          <p:cNvSpPr/>
          <p:nvPr/>
        </p:nvSpPr>
        <p:spPr>
          <a:xfrm>
            <a:off x="320040" y="869932"/>
            <a:ext cx="11605260" cy="3970318"/>
          </a:xfrm>
          <a:prstGeom prst="rect">
            <a:avLst/>
          </a:prstGeom>
        </p:spPr>
        <p:txBody>
          <a:bodyPr wrap="square">
            <a:spAutoFit/>
          </a:bodyPr>
          <a:lstStyle/>
          <a:p>
            <a:r>
              <a:rPr lang="fr-FR" dirty="0">
                <a:cs typeface="Arial" panose="020B0604020202020204" pitchFamily="34" charset="0"/>
              </a:rPr>
              <a:t>En France, plusieurs arrêtés ministériels fixant des critères de sortie du statut de déchet ont été publiés :</a:t>
            </a:r>
          </a:p>
          <a:p>
            <a:pPr>
              <a:buFont typeface="Arial" panose="020B0604020202020204" pitchFamily="34" charset="0"/>
              <a:buChar char="•"/>
            </a:pPr>
            <a:r>
              <a:rPr lang="fr-FR" dirty="0" smtClean="0">
                <a:cs typeface="Arial" panose="020B0604020202020204" pitchFamily="34" charset="0"/>
              </a:rPr>
              <a:t> Arrêté </a:t>
            </a:r>
            <a:r>
              <a:rPr lang="fr-FR" dirty="0">
                <a:cs typeface="Arial" panose="020B0604020202020204" pitchFamily="34" charset="0"/>
              </a:rPr>
              <a:t>ministériel du 29 juillet </a:t>
            </a:r>
            <a:r>
              <a:rPr lang="fr-FR" dirty="0" smtClean="0">
                <a:cs typeface="Arial" panose="020B0604020202020204" pitchFamily="34" charset="0"/>
              </a:rPr>
              <a:t>2014:</a:t>
            </a:r>
          </a:p>
          <a:p>
            <a:pPr lvl="1">
              <a:buFont typeface="Arial" panose="020B0604020202020204" pitchFamily="34" charset="0"/>
              <a:buChar char="•"/>
            </a:pPr>
            <a:r>
              <a:rPr lang="fr-FR" dirty="0">
                <a:cs typeface="Arial" panose="020B0604020202020204" pitchFamily="34" charset="0"/>
              </a:rPr>
              <a:t> </a:t>
            </a:r>
            <a:r>
              <a:rPr lang="fr-FR" dirty="0" smtClean="0">
                <a:cs typeface="Arial" panose="020B0604020202020204" pitchFamily="34" charset="0"/>
              </a:rPr>
              <a:t>Broyats </a:t>
            </a:r>
            <a:r>
              <a:rPr lang="fr-FR" dirty="0">
                <a:cs typeface="Arial" panose="020B0604020202020204" pitchFamily="34" charset="0"/>
              </a:rPr>
              <a:t>de bois d’emballage </a:t>
            </a:r>
            <a:r>
              <a:rPr lang="fr-FR" dirty="0" smtClean="0">
                <a:cs typeface="Arial" panose="020B0604020202020204" pitchFamily="34" charset="0"/>
                <a:sym typeface="Wingdings" panose="05000000000000000000" pitchFamily="2" charset="2"/>
              </a:rPr>
              <a:t></a:t>
            </a:r>
            <a:r>
              <a:rPr lang="fr-FR" dirty="0" smtClean="0">
                <a:cs typeface="Arial" panose="020B0604020202020204" pitchFamily="34" charset="0"/>
              </a:rPr>
              <a:t> </a:t>
            </a:r>
            <a:r>
              <a:rPr lang="fr-FR" dirty="0" smtClean="0">
                <a:solidFill>
                  <a:schemeClr val="accent1"/>
                </a:solidFill>
                <a:cs typeface="Arial" panose="020B0604020202020204" pitchFamily="34" charset="0"/>
              </a:rPr>
              <a:t>combustible</a:t>
            </a:r>
            <a:r>
              <a:rPr lang="fr-FR" dirty="0" smtClean="0">
                <a:cs typeface="Arial" panose="020B0604020202020204" pitchFamily="34" charset="0"/>
              </a:rPr>
              <a:t> </a:t>
            </a:r>
            <a:r>
              <a:rPr lang="fr-FR" dirty="0">
                <a:cs typeface="Arial" panose="020B0604020202020204" pitchFamily="34" charset="0"/>
              </a:rPr>
              <a:t>dans des installations de combustion de biomasse ;</a:t>
            </a:r>
          </a:p>
          <a:p>
            <a:pPr>
              <a:buFont typeface="Arial" panose="020B0604020202020204" pitchFamily="34" charset="0"/>
              <a:buChar char="•"/>
            </a:pPr>
            <a:r>
              <a:rPr lang="fr-FR" dirty="0" smtClean="0">
                <a:cs typeface="Arial" panose="020B0604020202020204" pitchFamily="34" charset="0"/>
              </a:rPr>
              <a:t> Arrêté </a:t>
            </a:r>
            <a:r>
              <a:rPr lang="fr-FR" dirty="0">
                <a:cs typeface="Arial" panose="020B0604020202020204" pitchFamily="34" charset="0"/>
              </a:rPr>
              <a:t>ministériel du 24 août </a:t>
            </a:r>
            <a:r>
              <a:rPr lang="fr-FR" dirty="0" smtClean="0">
                <a:cs typeface="Arial" panose="020B0604020202020204" pitchFamily="34" charset="0"/>
              </a:rPr>
              <a:t>2016:</a:t>
            </a:r>
          </a:p>
          <a:p>
            <a:pPr lvl="1">
              <a:buFont typeface="Arial" panose="020B0604020202020204" pitchFamily="34" charset="0"/>
              <a:buChar char="•"/>
            </a:pPr>
            <a:r>
              <a:rPr lang="fr-FR" dirty="0">
                <a:cs typeface="Arial" panose="020B0604020202020204" pitchFamily="34" charset="0"/>
              </a:rPr>
              <a:t> D</a:t>
            </a:r>
            <a:r>
              <a:rPr lang="fr-FR" dirty="0" smtClean="0">
                <a:cs typeface="Arial" panose="020B0604020202020204" pitchFamily="34" charset="0"/>
              </a:rPr>
              <a:t>échets </a:t>
            </a:r>
            <a:r>
              <a:rPr lang="fr-FR" dirty="0">
                <a:cs typeface="Arial" panose="020B0604020202020204" pitchFamily="34" charset="0"/>
              </a:rPr>
              <a:t>graisseux et huiles alimentaires usagées </a:t>
            </a:r>
            <a:r>
              <a:rPr lang="fr-FR" dirty="0">
                <a:cs typeface="Arial" panose="020B0604020202020204" pitchFamily="34" charset="0"/>
                <a:sym typeface="Wingdings" panose="05000000000000000000" pitchFamily="2" charset="2"/>
              </a:rPr>
              <a:t></a:t>
            </a:r>
            <a:r>
              <a:rPr lang="fr-FR" dirty="0" smtClean="0">
                <a:cs typeface="Arial" panose="020B0604020202020204" pitchFamily="34" charset="0"/>
              </a:rPr>
              <a:t> </a:t>
            </a:r>
            <a:r>
              <a:rPr lang="fr-FR" dirty="0" smtClean="0">
                <a:solidFill>
                  <a:schemeClr val="accent1"/>
                </a:solidFill>
                <a:cs typeface="Arial" panose="020B0604020202020204" pitchFamily="34" charset="0"/>
              </a:rPr>
              <a:t>combustible</a:t>
            </a:r>
            <a:r>
              <a:rPr lang="fr-FR" dirty="0" smtClean="0">
                <a:cs typeface="Arial" panose="020B0604020202020204" pitchFamily="34" charset="0"/>
              </a:rPr>
              <a:t> </a:t>
            </a:r>
            <a:r>
              <a:rPr lang="fr-FR" dirty="0">
                <a:cs typeface="Arial" panose="020B0604020202020204" pitchFamily="34" charset="0"/>
              </a:rPr>
              <a:t>dans une installation de combustion </a:t>
            </a:r>
            <a:r>
              <a:rPr lang="fr-FR" dirty="0" smtClean="0">
                <a:cs typeface="Arial" panose="020B0604020202020204" pitchFamily="34" charset="0"/>
              </a:rPr>
              <a:t>ICPE 2910-B d’une </a:t>
            </a:r>
            <a:r>
              <a:rPr lang="fr-FR" dirty="0">
                <a:cs typeface="Arial" panose="020B0604020202020204" pitchFamily="34" charset="0"/>
              </a:rPr>
              <a:t>puissance supérieure à </a:t>
            </a:r>
            <a:r>
              <a:rPr lang="fr-FR" dirty="0" smtClean="0">
                <a:cs typeface="Arial" panose="020B0604020202020204" pitchFamily="34" charset="0"/>
              </a:rPr>
              <a:t>0,1MW et produits pétroliers </a:t>
            </a:r>
            <a:r>
              <a:rPr lang="fr-FR" dirty="0">
                <a:cs typeface="Arial" panose="020B0604020202020204" pitchFamily="34" charset="0"/>
              </a:rPr>
              <a:t>;</a:t>
            </a:r>
          </a:p>
          <a:p>
            <a:pPr>
              <a:buFont typeface="Arial" panose="020B0604020202020204" pitchFamily="34" charset="0"/>
              <a:buChar char="•"/>
            </a:pPr>
            <a:r>
              <a:rPr lang="fr-FR" dirty="0" smtClean="0">
                <a:cs typeface="Arial" panose="020B0604020202020204" pitchFamily="34" charset="0"/>
              </a:rPr>
              <a:t> Arrêté </a:t>
            </a:r>
            <a:r>
              <a:rPr lang="fr-FR" dirty="0">
                <a:cs typeface="Arial" panose="020B0604020202020204" pitchFamily="34" charset="0"/>
              </a:rPr>
              <a:t>ministériel du 10 juillet </a:t>
            </a:r>
            <a:r>
              <a:rPr lang="fr-FR" dirty="0" smtClean="0">
                <a:cs typeface="Arial" panose="020B0604020202020204" pitchFamily="34" charset="0"/>
              </a:rPr>
              <a:t>2017:</a:t>
            </a:r>
          </a:p>
          <a:p>
            <a:pPr lvl="1">
              <a:buFont typeface="Arial" panose="020B0604020202020204" pitchFamily="34" charset="0"/>
              <a:buChar char="•"/>
            </a:pPr>
            <a:r>
              <a:rPr lang="fr-FR" dirty="0">
                <a:cs typeface="Arial" panose="020B0604020202020204" pitchFamily="34" charset="0"/>
              </a:rPr>
              <a:t> </a:t>
            </a:r>
            <a:r>
              <a:rPr lang="fr-FR" dirty="0" smtClean="0">
                <a:cs typeface="Arial" panose="020B0604020202020204" pitchFamily="34" charset="0"/>
              </a:rPr>
              <a:t>Résidus </a:t>
            </a:r>
            <a:r>
              <a:rPr lang="fr-FR" dirty="0">
                <a:cs typeface="Arial" panose="020B0604020202020204" pitchFamily="34" charset="0"/>
              </a:rPr>
              <a:t>de distillation des huiles usagées </a:t>
            </a:r>
            <a:r>
              <a:rPr lang="fr-FR" dirty="0">
                <a:cs typeface="Arial" panose="020B0604020202020204" pitchFamily="34" charset="0"/>
                <a:sym typeface="Wingdings" panose="05000000000000000000" pitchFamily="2" charset="2"/>
              </a:rPr>
              <a:t></a:t>
            </a:r>
            <a:r>
              <a:rPr lang="fr-FR" dirty="0" smtClean="0">
                <a:cs typeface="Arial" panose="020B0604020202020204" pitchFamily="34" charset="0"/>
              </a:rPr>
              <a:t> </a:t>
            </a:r>
            <a:r>
              <a:rPr lang="fr-FR" dirty="0" smtClean="0">
                <a:solidFill>
                  <a:schemeClr val="accent1"/>
                </a:solidFill>
                <a:cs typeface="Arial" panose="020B0604020202020204" pitchFamily="34" charset="0"/>
              </a:rPr>
              <a:t>plastifiant</a:t>
            </a:r>
            <a:r>
              <a:rPr lang="fr-FR" dirty="0" smtClean="0">
                <a:cs typeface="Arial" panose="020B0604020202020204" pitchFamily="34" charset="0"/>
              </a:rPr>
              <a:t> </a:t>
            </a:r>
            <a:r>
              <a:rPr lang="fr-FR" dirty="0">
                <a:cs typeface="Arial" panose="020B0604020202020204" pitchFamily="34" charset="0"/>
              </a:rPr>
              <a:t>de bitumes </a:t>
            </a:r>
            <a:r>
              <a:rPr lang="fr-FR" dirty="0" smtClean="0">
                <a:cs typeface="Arial" panose="020B0604020202020204" pitchFamily="34" charset="0"/>
              </a:rPr>
              <a:t>des </a:t>
            </a:r>
            <a:r>
              <a:rPr lang="fr-FR" dirty="0">
                <a:cs typeface="Arial" panose="020B0604020202020204" pitchFamily="34" charset="0"/>
              </a:rPr>
              <a:t>membranes d’étanchéité pour toiture ;</a:t>
            </a:r>
          </a:p>
          <a:p>
            <a:pPr>
              <a:buFont typeface="Arial" panose="020B0604020202020204" pitchFamily="34" charset="0"/>
              <a:buChar char="•"/>
            </a:pPr>
            <a:r>
              <a:rPr lang="fr-FR" dirty="0" smtClean="0">
                <a:cs typeface="Arial" panose="020B0604020202020204" pitchFamily="34" charset="0"/>
              </a:rPr>
              <a:t> Arrêté </a:t>
            </a:r>
            <a:r>
              <a:rPr lang="fr-FR" dirty="0">
                <a:cs typeface="Arial" panose="020B0604020202020204" pitchFamily="34" charset="0"/>
              </a:rPr>
              <a:t>ministériel du 11 décembre </a:t>
            </a:r>
            <a:r>
              <a:rPr lang="fr-FR" dirty="0" smtClean="0">
                <a:cs typeface="Arial" panose="020B0604020202020204" pitchFamily="34" charset="0"/>
              </a:rPr>
              <a:t>2018:</a:t>
            </a:r>
          </a:p>
          <a:p>
            <a:pPr lvl="1">
              <a:buFont typeface="Arial" panose="020B0604020202020204" pitchFamily="34" charset="0"/>
              <a:buChar char="•"/>
            </a:pPr>
            <a:r>
              <a:rPr lang="fr-FR" dirty="0" smtClean="0">
                <a:cs typeface="Arial" panose="020B0604020202020204" pitchFamily="34" charset="0"/>
              </a:rPr>
              <a:t> Objets </a:t>
            </a:r>
            <a:r>
              <a:rPr lang="fr-FR" dirty="0">
                <a:cs typeface="Arial" panose="020B0604020202020204" pitchFamily="34" charset="0"/>
              </a:rPr>
              <a:t>et produits chimiques </a:t>
            </a:r>
            <a:r>
              <a:rPr lang="fr-FR" dirty="0">
                <a:cs typeface="Arial" panose="020B0604020202020204" pitchFamily="34" charset="0"/>
                <a:sym typeface="Wingdings" panose="05000000000000000000" pitchFamily="2" charset="2"/>
              </a:rPr>
              <a:t></a:t>
            </a:r>
            <a:r>
              <a:rPr lang="fr-FR" dirty="0" smtClean="0">
                <a:cs typeface="Arial" panose="020B0604020202020204" pitchFamily="34" charset="0"/>
              </a:rPr>
              <a:t> </a:t>
            </a:r>
            <a:r>
              <a:rPr lang="fr-FR" dirty="0">
                <a:solidFill>
                  <a:schemeClr val="accent1"/>
                </a:solidFill>
                <a:cs typeface="Arial" panose="020B0604020202020204" pitchFamily="34" charset="0"/>
              </a:rPr>
              <a:t>réutilisation</a:t>
            </a:r>
            <a:r>
              <a:rPr lang="fr-FR" dirty="0">
                <a:cs typeface="Arial" panose="020B0604020202020204" pitchFamily="34" charset="0"/>
              </a:rPr>
              <a:t> ;</a:t>
            </a:r>
          </a:p>
          <a:p>
            <a:pPr>
              <a:buFont typeface="Arial" panose="020B0604020202020204" pitchFamily="34" charset="0"/>
              <a:buChar char="•"/>
            </a:pPr>
            <a:r>
              <a:rPr lang="fr-FR" dirty="0" smtClean="0">
                <a:cs typeface="Arial" panose="020B0604020202020204" pitchFamily="34" charset="0"/>
              </a:rPr>
              <a:t> Arrêté </a:t>
            </a:r>
            <a:r>
              <a:rPr lang="fr-FR" dirty="0">
                <a:cs typeface="Arial" panose="020B0604020202020204" pitchFamily="34" charset="0"/>
              </a:rPr>
              <a:t>ministériel du 22 février </a:t>
            </a:r>
            <a:r>
              <a:rPr lang="fr-FR" dirty="0" smtClean="0">
                <a:cs typeface="Arial" panose="020B0604020202020204" pitchFamily="34" charset="0"/>
              </a:rPr>
              <a:t>2019:</a:t>
            </a:r>
          </a:p>
          <a:p>
            <a:pPr lvl="1">
              <a:buFont typeface="Arial" panose="020B0604020202020204" pitchFamily="34" charset="0"/>
              <a:buChar char="•"/>
            </a:pPr>
            <a:r>
              <a:rPr lang="fr-FR" dirty="0" smtClean="0">
                <a:cs typeface="Arial" panose="020B0604020202020204" pitchFamily="34" charset="0"/>
              </a:rPr>
              <a:t> Produits </a:t>
            </a:r>
            <a:r>
              <a:rPr lang="fr-FR" dirty="0">
                <a:cs typeface="Arial" panose="020B0604020202020204" pitchFamily="34" charset="0"/>
              </a:rPr>
              <a:t>chimiques ou </a:t>
            </a:r>
            <a:r>
              <a:rPr lang="fr-FR" dirty="0" smtClean="0">
                <a:cs typeface="Arial" panose="020B0604020202020204" pitchFamily="34" charset="0"/>
              </a:rPr>
              <a:t>objets </a:t>
            </a:r>
            <a:r>
              <a:rPr lang="fr-FR" dirty="0">
                <a:cs typeface="Arial" panose="020B0604020202020204" pitchFamily="34" charset="0"/>
                <a:sym typeface="Wingdings" panose="05000000000000000000" pitchFamily="2" charset="2"/>
              </a:rPr>
              <a:t></a:t>
            </a:r>
            <a:r>
              <a:rPr lang="fr-FR" dirty="0" smtClean="0">
                <a:cs typeface="Arial" panose="020B0604020202020204" pitchFamily="34" charset="0"/>
              </a:rPr>
              <a:t> </a:t>
            </a:r>
            <a:r>
              <a:rPr lang="fr-FR" dirty="0" smtClean="0">
                <a:solidFill>
                  <a:schemeClr val="accent1"/>
                </a:solidFill>
                <a:cs typeface="Arial" panose="020B0604020202020204" pitchFamily="34" charset="0"/>
              </a:rPr>
              <a:t>régénération</a:t>
            </a:r>
            <a:r>
              <a:rPr lang="fr-FR" dirty="0" smtClean="0">
                <a:cs typeface="Arial" panose="020B0604020202020204" pitchFamily="34" charset="0"/>
              </a:rPr>
              <a:t> </a:t>
            </a:r>
            <a:r>
              <a:rPr lang="fr-FR" dirty="0">
                <a:cs typeface="Arial" panose="020B0604020202020204" pitchFamily="34" charset="0"/>
              </a:rPr>
              <a:t>;</a:t>
            </a:r>
          </a:p>
          <a:p>
            <a:pPr>
              <a:buFont typeface="Arial" panose="020B0604020202020204" pitchFamily="34" charset="0"/>
              <a:buChar char="•"/>
            </a:pPr>
            <a:r>
              <a:rPr lang="fr-FR" dirty="0" smtClean="0">
                <a:cs typeface="Arial" panose="020B0604020202020204" pitchFamily="34" charset="0"/>
              </a:rPr>
              <a:t> Arrêté </a:t>
            </a:r>
            <a:r>
              <a:rPr lang="fr-FR" dirty="0">
                <a:cs typeface="Arial" panose="020B0604020202020204" pitchFamily="34" charset="0"/>
              </a:rPr>
              <a:t>ministériel du 25 février </a:t>
            </a:r>
            <a:r>
              <a:rPr lang="fr-FR" dirty="0" smtClean="0">
                <a:cs typeface="Arial" panose="020B0604020202020204" pitchFamily="34" charset="0"/>
              </a:rPr>
              <a:t>2019</a:t>
            </a:r>
          </a:p>
          <a:p>
            <a:pPr lvl="1">
              <a:buFont typeface="Arial" panose="020B0604020202020204" pitchFamily="34" charset="0"/>
              <a:buChar char="•"/>
            </a:pPr>
            <a:r>
              <a:rPr lang="fr-FR" dirty="0">
                <a:cs typeface="Arial" panose="020B0604020202020204" pitchFamily="34" charset="0"/>
              </a:rPr>
              <a:t> </a:t>
            </a:r>
            <a:r>
              <a:rPr lang="fr-FR" dirty="0" smtClean="0">
                <a:cs typeface="Arial" panose="020B0604020202020204" pitchFamily="34" charset="0"/>
              </a:rPr>
              <a:t>Chiffons </a:t>
            </a:r>
            <a:r>
              <a:rPr lang="fr-FR" dirty="0">
                <a:cs typeface="Arial" panose="020B0604020202020204" pitchFamily="34" charset="0"/>
              </a:rPr>
              <a:t>d’essuyage coupés élaborés à partir de textiles </a:t>
            </a:r>
            <a:r>
              <a:rPr lang="fr-FR" dirty="0" smtClean="0">
                <a:cs typeface="Arial" panose="020B0604020202020204" pitchFamily="34" charset="0"/>
              </a:rPr>
              <a:t>usagés</a:t>
            </a:r>
            <a:r>
              <a:rPr lang="fr-FR" dirty="0">
                <a:cs typeface="Arial" panose="020B0604020202020204" pitchFamily="34" charset="0"/>
                <a:sym typeface="Wingdings" panose="05000000000000000000" pitchFamily="2" charset="2"/>
              </a:rPr>
              <a:t>  </a:t>
            </a:r>
            <a:r>
              <a:rPr lang="fr-FR" dirty="0" smtClean="0">
                <a:solidFill>
                  <a:schemeClr val="accent1"/>
                </a:solidFill>
                <a:cs typeface="Arial" panose="020B0604020202020204" pitchFamily="34" charset="0"/>
              </a:rPr>
              <a:t>chiffons</a:t>
            </a:r>
            <a:r>
              <a:rPr lang="fr-FR" dirty="0">
                <a:cs typeface="Arial" panose="020B0604020202020204" pitchFamily="34" charset="0"/>
              </a:rPr>
              <a:t>.</a:t>
            </a:r>
          </a:p>
        </p:txBody>
      </p:sp>
      <p:sp>
        <p:nvSpPr>
          <p:cNvPr id="10" name="Rectangle 2"/>
          <p:cNvSpPr>
            <a:spLocks noChangeArrowheads="1"/>
          </p:cNvSpPr>
          <p:nvPr/>
        </p:nvSpPr>
        <p:spPr bwMode="auto">
          <a:xfrm>
            <a:off x="222026" y="4924991"/>
            <a:ext cx="7621494"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fr-FR" dirty="0"/>
              <a:t>Dossiers en </a:t>
            </a:r>
            <a:r>
              <a:rPr lang="fr-FR" dirty="0">
                <a:cs typeface="Arial" panose="020B0604020202020204" pitchFamily="34" charset="0"/>
              </a:rPr>
              <a:t>cours</a:t>
            </a:r>
            <a:r>
              <a:rPr lang="fr-FR" dirty="0"/>
              <a:t> d'instruction:</a:t>
            </a:r>
          </a:p>
          <a:p>
            <a:pPr lvl="0" eaLnBrk="0" fontAlgn="base" hangingPunct="0">
              <a:spcBef>
                <a:spcPct val="0"/>
              </a:spcBef>
              <a:spcAft>
                <a:spcPct val="0"/>
              </a:spcAft>
              <a:buFontTx/>
              <a:buChar char="•"/>
            </a:pPr>
            <a:r>
              <a:rPr kumimoji="0" lang="fr-FR" altLang="fr-FR" sz="1800" b="0" i="0" u="none" strike="noStrike" cap="none" normalizeH="0" baseline="0" dirty="0" smtClean="0">
                <a:ln>
                  <a:noFill/>
                </a:ln>
                <a:solidFill>
                  <a:schemeClr val="tx1"/>
                </a:solidFill>
                <a:effectLst/>
              </a:rPr>
              <a:t> Laitiers sidérurgiques </a:t>
            </a:r>
            <a:r>
              <a:rPr lang="fr-FR" dirty="0">
                <a:cs typeface="Arial" panose="020B0604020202020204" pitchFamily="34" charset="0"/>
                <a:sym typeface="Wingdings" panose="05000000000000000000" pitchFamily="2" charset="2"/>
              </a:rPr>
              <a:t></a:t>
            </a:r>
            <a:r>
              <a:rPr kumimoji="0" lang="fr-FR" altLang="fr-FR" sz="1800" b="0" i="0" u="none" strike="noStrike" cap="none" normalizeH="0" baseline="0" dirty="0" smtClean="0">
                <a:ln>
                  <a:noFill/>
                </a:ln>
                <a:solidFill>
                  <a:schemeClr val="tx1"/>
                </a:solidFill>
                <a:effectLst/>
              </a:rPr>
              <a:t> </a:t>
            </a:r>
            <a:r>
              <a:rPr kumimoji="0" lang="fr-FR" altLang="fr-FR" sz="1800" b="0" i="0" u="none" strike="noStrike" cap="none" normalizeH="0" baseline="0" dirty="0" smtClean="0">
                <a:ln>
                  <a:noFill/>
                </a:ln>
                <a:solidFill>
                  <a:schemeClr val="accent1"/>
                </a:solidFill>
                <a:effectLst/>
              </a:rPr>
              <a:t>technique routière</a:t>
            </a:r>
            <a:r>
              <a:rPr kumimoji="0" lang="fr-FR" altLang="fr-FR" sz="1800" b="0" i="0" u="none" strike="noStrike" cap="none" normalizeH="0" baseline="0" dirty="0" smtClean="0">
                <a:ln>
                  <a:noFill/>
                </a:ln>
                <a:solidFill>
                  <a:schemeClr val="tx1"/>
                </a:solidFill>
                <a:effectLst/>
              </a:rPr>
              <a:t> et travaux publics ; </a:t>
            </a:r>
          </a:p>
          <a:p>
            <a:pPr lvl="0" eaLnBrk="0" fontAlgn="base" hangingPunct="0">
              <a:spcBef>
                <a:spcPct val="0"/>
              </a:spcBef>
              <a:spcAft>
                <a:spcPct val="0"/>
              </a:spcAft>
              <a:buFontTx/>
              <a:buChar char="•"/>
            </a:pPr>
            <a:r>
              <a:rPr kumimoji="0" lang="fr-FR" altLang="fr-FR" sz="1800" b="0" i="0" u="none" strike="noStrike" cap="none" normalizeH="0" baseline="0" dirty="0" smtClean="0">
                <a:ln>
                  <a:noFill/>
                </a:ln>
                <a:solidFill>
                  <a:schemeClr val="tx1"/>
                </a:solidFill>
                <a:effectLst/>
              </a:rPr>
              <a:t> Papiers cartons </a:t>
            </a:r>
            <a:r>
              <a:rPr lang="fr-FR" dirty="0">
                <a:cs typeface="Arial" panose="020B0604020202020204" pitchFamily="34" charset="0"/>
                <a:sym typeface="Wingdings" panose="05000000000000000000" pitchFamily="2" charset="2"/>
              </a:rPr>
              <a:t></a:t>
            </a:r>
            <a:r>
              <a:rPr kumimoji="0" lang="fr-FR" altLang="fr-FR" sz="1800" b="0" i="0" u="none" strike="noStrike" cap="none" normalizeH="0" baseline="0" dirty="0" smtClean="0">
                <a:ln>
                  <a:noFill/>
                </a:ln>
                <a:solidFill>
                  <a:schemeClr val="tx1"/>
                </a:solidFill>
                <a:effectLst/>
              </a:rPr>
              <a:t> </a:t>
            </a:r>
            <a:r>
              <a:rPr kumimoji="0" lang="fr-FR" altLang="fr-FR" sz="1800" b="0" i="0" u="none" strike="noStrike" cap="none" normalizeH="0" baseline="0" dirty="0" smtClean="0">
                <a:ln>
                  <a:noFill/>
                </a:ln>
                <a:solidFill>
                  <a:schemeClr val="accent1"/>
                </a:solidFill>
                <a:effectLst/>
              </a:rPr>
              <a:t>recyclage</a:t>
            </a:r>
            <a:r>
              <a:rPr kumimoji="0" lang="fr-FR" altLang="fr-FR" sz="1800" b="0" i="0" u="none" strike="noStrike" cap="none" normalizeH="0" baseline="0" dirty="0" smtClean="0">
                <a:ln>
                  <a:noFill/>
                </a:ln>
                <a:solidFill>
                  <a:schemeClr val="tx1"/>
                </a:solidFill>
                <a:effectLst/>
              </a:rPr>
              <a:t> ; </a:t>
            </a:r>
          </a:p>
          <a:p>
            <a:pPr lvl="0" eaLnBrk="0" fontAlgn="base" hangingPunct="0">
              <a:spcBef>
                <a:spcPct val="0"/>
              </a:spcBef>
              <a:spcAft>
                <a:spcPct val="0"/>
              </a:spcAft>
              <a:buFontTx/>
              <a:buChar char="•"/>
            </a:pPr>
            <a:r>
              <a:rPr kumimoji="0" lang="fr-FR" altLang="fr-FR" sz="1800" b="0" i="0" u="none" strike="noStrike" cap="none" normalizeH="0" baseline="0" dirty="0" smtClean="0">
                <a:ln>
                  <a:noFill/>
                </a:ln>
                <a:solidFill>
                  <a:schemeClr val="tx1"/>
                </a:solidFill>
                <a:effectLst/>
              </a:rPr>
              <a:t> Pièces de véhicules hors d'usage (VHU) </a:t>
            </a:r>
            <a:r>
              <a:rPr lang="fr-FR" dirty="0">
                <a:cs typeface="Arial" panose="020B0604020202020204" pitchFamily="34" charset="0"/>
                <a:sym typeface="Wingdings" panose="05000000000000000000" pitchFamily="2" charset="2"/>
              </a:rPr>
              <a:t></a:t>
            </a:r>
            <a:r>
              <a:rPr kumimoji="0" lang="fr-FR" altLang="fr-FR" sz="1800" b="0" i="0" u="none" strike="noStrike" cap="none" normalizeH="0" baseline="0" dirty="0" smtClean="0">
                <a:ln>
                  <a:noFill/>
                </a:ln>
                <a:solidFill>
                  <a:schemeClr val="tx1"/>
                </a:solidFill>
                <a:effectLst/>
              </a:rPr>
              <a:t> </a:t>
            </a:r>
            <a:r>
              <a:rPr kumimoji="0" lang="fr-FR" altLang="fr-FR" sz="1800" b="0" i="0" u="none" strike="noStrike" cap="none" normalizeH="0" baseline="0" dirty="0" smtClean="0">
                <a:ln>
                  <a:noFill/>
                </a:ln>
                <a:solidFill>
                  <a:schemeClr val="accent1"/>
                </a:solidFill>
                <a:effectLst/>
              </a:rPr>
              <a:t>pièces d'occasion</a:t>
            </a:r>
            <a:r>
              <a:rPr kumimoji="0" lang="fr-FR" altLang="fr-FR" sz="1800" b="0" i="0" u="none" strike="noStrike" cap="none" normalizeH="0" baseline="0" dirty="0" smtClean="0">
                <a:ln>
                  <a:noFill/>
                </a:ln>
                <a:solidFill>
                  <a:schemeClr val="tx1"/>
                </a:solidFill>
                <a:effectLst/>
              </a:rPr>
              <a:t>; </a:t>
            </a:r>
          </a:p>
          <a:p>
            <a:pPr lvl="0" eaLnBrk="0" fontAlgn="base" hangingPunct="0">
              <a:spcBef>
                <a:spcPct val="0"/>
              </a:spcBef>
              <a:spcAft>
                <a:spcPct val="0"/>
              </a:spcAft>
              <a:buFontTx/>
              <a:buChar char="•"/>
            </a:pPr>
            <a:r>
              <a:rPr kumimoji="0" lang="fr-FR" altLang="fr-FR" sz="1800" b="0" i="0" u="none" strike="noStrike" cap="none" normalizeH="0" baseline="0" dirty="0" smtClean="0">
                <a:ln>
                  <a:noFill/>
                </a:ln>
                <a:solidFill>
                  <a:schemeClr val="tx1"/>
                </a:solidFill>
                <a:effectLst/>
              </a:rPr>
              <a:t> Terres excavées et sédiments </a:t>
            </a:r>
            <a:r>
              <a:rPr lang="fr-FR" dirty="0">
                <a:cs typeface="Arial" panose="020B0604020202020204" pitchFamily="34" charset="0"/>
                <a:sym typeface="Wingdings" panose="05000000000000000000" pitchFamily="2" charset="2"/>
              </a:rPr>
              <a:t></a:t>
            </a:r>
            <a:r>
              <a:rPr kumimoji="0" lang="fr-FR" altLang="fr-FR" sz="1800" b="0" i="0" u="none" strike="noStrike" cap="none" normalizeH="0" baseline="0" dirty="0" smtClean="0">
                <a:ln>
                  <a:noFill/>
                </a:ln>
                <a:solidFill>
                  <a:schemeClr val="tx1"/>
                </a:solidFill>
                <a:effectLst/>
              </a:rPr>
              <a:t> </a:t>
            </a:r>
            <a:r>
              <a:rPr kumimoji="0" lang="fr-FR" altLang="fr-FR" sz="1800" b="0" i="0" u="none" strike="noStrike" cap="none" normalizeH="0" baseline="0" dirty="0" smtClean="0">
                <a:ln>
                  <a:noFill/>
                </a:ln>
                <a:solidFill>
                  <a:schemeClr val="accent1"/>
                </a:solidFill>
                <a:effectLst/>
              </a:rPr>
              <a:t>génie civil </a:t>
            </a:r>
            <a:r>
              <a:rPr kumimoji="0" lang="fr-FR" altLang="fr-FR" sz="1800" b="0" i="0" u="none" strike="noStrike" cap="none" normalizeH="0" baseline="0" dirty="0" smtClean="0">
                <a:ln>
                  <a:noFill/>
                </a:ln>
                <a:solidFill>
                  <a:schemeClr val="tx1"/>
                </a:solidFill>
                <a:effectLst/>
              </a:rPr>
              <a:t>ou aménagement ; </a:t>
            </a:r>
          </a:p>
          <a:p>
            <a:pPr lvl="0" eaLnBrk="0" fontAlgn="base" hangingPunct="0">
              <a:spcBef>
                <a:spcPct val="0"/>
              </a:spcBef>
              <a:spcAft>
                <a:spcPct val="0"/>
              </a:spcAft>
              <a:buFontTx/>
              <a:buChar char="•"/>
            </a:pPr>
            <a:r>
              <a:rPr lang="fr-FR" altLang="fr-FR" dirty="0"/>
              <a:t> </a:t>
            </a:r>
            <a:r>
              <a:rPr lang="fr-FR" altLang="fr-FR" dirty="0" smtClean="0"/>
              <a:t>Déchets chlorés incinérés </a:t>
            </a:r>
            <a:r>
              <a:rPr lang="fr-FR" dirty="0">
                <a:cs typeface="Arial" panose="020B0604020202020204" pitchFamily="34" charset="0"/>
                <a:sym typeface="Wingdings" panose="05000000000000000000" pitchFamily="2" charset="2"/>
              </a:rPr>
              <a:t></a:t>
            </a:r>
            <a:r>
              <a:rPr lang="fr-FR" altLang="fr-FR" dirty="0" smtClean="0"/>
              <a:t> </a:t>
            </a:r>
            <a:r>
              <a:rPr kumimoji="0" lang="fr-FR" altLang="fr-FR" sz="1800" b="0" i="0" u="none" strike="noStrike" cap="none" normalizeH="0" baseline="0" dirty="0" smtClean="0">
                <a:ln>
                  <a:noFill/>
                </a:ln>
                <a:solidFill>
                  <a:schemeClr val="accent1"/>
                </a:solidFill>
                <a:effectLst/>
              </a:rPr>
              <a:t>acide chlorhydrique </a:t>
            </a:r>
            <a:r>
              <a:rPr kumimoji="0" lang="fr-FR" altLang="fr-FR" sz="1800" b="0" i="0" u="none" strike="noStrike" cap="none" normalizeH="0" baseline="0" dirty="0" smtClean="0">
                <a:ln>
                  <a:noFill/>
                </a:ln>
                <a:solidFill>
                  <a:schemeClr val="tx1"/>
                </a:solidFill>
                <a:effectLst/>
              </a:rPr>
              <a:t>recyclé</a:t>
            </a:r>
          </a:p>
        </p:txBody>
      </p:sp>
      <p:sp>
        <p:nvSpPr>
          <p:cNvPr id="12" name="ZoneTexte 11"/>
          <p:cNvSpPr txBox="1"/>
          <p:nvPr/>
        </p:nvSpPr>
        <p:spPr>
          <a:xfrm>
            <a:off x="6913880" y="5466326"/>
            <a:ext cx="4709160" cy="467908"/>
          </a:xfrm>
          <a:prstGeom prst="rect">
            <a:avLst/>
          </a:prstGeom>
          <a:noFill/>
        </p:spPr>
        <p:txBody>
          <a:bodyPr wrap="square" rtlCol="0">
            <a:spAutoFit/>
          </a:bodyPr>
          <a:lstStyle/>
          <a:p>
            <a:r>
              <a:rPr lang="fr-FR" sz="1200" dirty="0" smtClean="0"/>
              <a:t>Plus de détails sur:</a:t>
            </a:r>
          </a:p>
          <a:p>
            <a:r>
              <a:rPr lang="fr-FR" sz="1200" dirty="0">
                <a:hlinkClick r:id="rId3"/>
              </a:rPr>
              <a:t>https://www.ecologique-solidaire.gouv.fr/differentes-categories-dechets</a:t>
            </a:r>
            <a:endParaRPr lang="fr-FR" sz="1200" dirty="0"/>
          </a:p>
        </p:txBody>
      </p:sp>
    </p:spTree>
    <p:extLst>
      <p:ext uri="{BB962C8B-B14F-4D97-AF65-F5344CB8AC3E}">
        <p14:creationId xmlns:p14="http://schemas.microsoft.com/office/powerpoint/2010/main" val="24296566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159565" y="143100"/>
            <a:ext cx="10194235" cy="537472"/>
          </a:xfrm>
        </p:spPr>
        <p:txBody>
          <a:bodyPr>
            <a:noAutofit/>
          </a:bodyPr>
          <a:lstStyle/>
          <a:p>
            <a:r>
              <a:rPr lang="fr-FR" sz="3600" dirty="0" smtClean="0">
                <a:latin typeface="Arial" charset="0"/>
                <a:ea typeface="Arial" charset="0"/>
                <a:cs typeface="Arial" charset="0"/>
              </a:rPr>
              <a:t>Un CSR c'est quoi?</a:t>
            </a:r>
            <a:endParaRPr lang="fr-FR" sz="36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9182100" y="6400546"/>
            <a:ext cx="2743200" cy="365125"/>
          </a:xfrm>
        </p:spPr>
        <p:txBody>
          <a:bodyPr/>
          <a:lstStyle/>
          <a:p>
            <a:fld id="{297ED104-AD71-8D4E-8944-3D04F907BC51}" type="slidenum">
              <a:rPr lang="fr-FR" smtClean="0"/>
              <a:t>16</a:t>
            </a:fld>
            <a:endParaRPr lang="fr-FR" dirty="0"/>
          </a:p>
        </p:txBody>
      </p:sp>
      <p:sp>
        <p:nvSpPr>
          <p:cNvPr id="7" name="Rectangle 6"/>
          <p:cNvSpPr/>
          <p:nvPr/>
        </p:nvSpPr>
        <p:spPr>
          <a:xfrm>
            <a:off x="126888" y="924235"/>
            <a:ext cx="11529061" cy="2308324"/>
          </a:xfrm>
          <a:prstGeom prst="rect">
            <a:avLst/>
          </a:prstGeom>
        </p:spPr>
        <p:txBody>
          <a:bodyPr wrap="square">
            <a:spAutoFit/>
          </a:bodyPr>
          <a:lstStyle/>
          <a:p>
            <a:pPr algn="just">
              <a:lnSpc>
                <a:spcPct val="150000"/>
              </a:lnSpc>
              <a:spcBef>
                <a:spcPct val="0"/>
              </a:spcBef>
            </a:pPr>
            <a:r>
              <a:rPr lang="fr-FR" altLang="fr-FR" sz="2400" dirty="0" smtClean="0">
                <a:latin typeface="Arial" charset="0"/>
                <a:ea typeface="Arial" charset="0"/>
                <a:cs typeface="Arial" charset="0"/>
              </a:rPr>
              <a:t>« </a:t>
            </a:r>
            <a:r>
              <a:rPr lang="fr-FR" sz="2400" dirty="0" smtClean="0"/>
              <a:t>Déchet </a:t>
            </a:r>
            <a:r>
              <a:rPr lang="fr-FR" sz="2400" dirty="0"/>
              <a:t>non dangereux solide, composé de déchets qui ont été triés de manière à en extraire la fraction valorisable sous forme de matière dans les conditions technico-économiques du moment, préparé pour être utilisé comme combustible dans une installation relevant de la rubrique 2971 de la nomenclature des </a:t>
            </a:r>
            <a:r>
              <a:rPr lang="fr-FR" sz="2400" dirty="0" smtClean="0"/>
              <a:t>ICPE</a:t>
            </a:r>
            <a:r>
              <a:rPr lang="fr-FR" altLang="fr-FR" sz="2400" dirty="0">
                <a:latin typeface="Arial" charset="0"/>
                <a:ea typeface="Arial" charset="0"/>
                <a:cs typeface="Arial" charset="0"/>
              </a:rPr>
              <a:t> » </a:t>
            </a:r>
          </a:p>
        </p:txBody>
      </p:sp>
      <p:sp>
        <p:nvSpPr>
          <p:cNvPr id="11" name="Rectangle 10"/>
          <p:cNvSpPr/>
          <p:nvPr/>
        </p:nvSpPr>
        <p:spPr>
          <a:xfrm>
            <a:off x="7004224" y="3247027"/>
            <a:ext cx="5061413" cy="394210"/>
          </a:xfrm>
          <a:prstGeom prst="rect">
            <a:avLst/>
          </a:prstGeom>
        </p:spPr>
        <p:txBody>
          <a:bodyPr wrap="square">
            <a:spAutoFit/>
          </a:bodyPr>
          <a:lstStyle/>
          <a:p>
            <a:pPr algn="just">
              <a:lnSpc>
                <a:spcPct val="120000"/>
              </a:lnSpc>
              <a:spcBef>
                <a:spcPct val="0"/>
              </a:spcBef>
            </a:pPr>
            <a:r>
              <a:rPr lang="fr-FR" altLang="fr-FR" dirty="0">
                <a:solidFill>
                  <a:schemeClr val="accent2"/>
                </a:solidFill>
                <a:latin typeface="Arial" charset="0"/>
                <a:ea typeface="Arial" charset="0"/>
                <a:cs typeface="Arial" charset="0"/>
              </a:rPr>
              <a:t>Article L </a:t>
            </a:r>
            <a:r>
              <a:rPr lang="fr-FR" altLang="fr-FR" dirty="0" smtClean="0">
                <a:solidFill>
                  <a:schemeClr val="accent2"/>
                </a:solidFill>
                <a:latin typeface="Arial" charset="0"/>
                <a:ea typeface="Arial" charset="0"/>
                <a:cs typeface="Arial" charset="0"/>
              </a:rPr>
              <a:t>541-8-1 </a:t>
            </a:r>
            <a:r>
              <a:rPr lang="fr-FR" altLang="fr-FR" dirty="0">
                <a:solidFill>
                  <a:schemeClr val="accent2"/>
                </a:solidFill>
                <a:latin typeface="Arial" charset="0"/>
                <a:ea typeface="Arial" charset="0"/>
                <a:cs typeface="Arial" charset="0"/>
              </a:rPr>
              <a:t>du Code de </a:t>
            </a:r>
            <a:r>
              <a:rPr lang="fr-FR" altLang="fr-FR" dirty="0" smtClean="0">
                <a:solidFill>
                  <a:schemeClr val="accent2"/>
                </a:solidFill>
                <a:latin typeface="Arial" charset="0"/>
                <a:ea typeface="Arial" charset="0"/>
                <a:cs typeface="Arial" charset="0"/>
              </a:rPr>
              <a:t>l’environnement</a:t>
            </a:r>
            <a:endParaRPr lang="fr-FR" altLang="fr-FR" dirty="0">
              <a:solidFill>
                <a:schemeClr val="accent2"/>
              </a:solidFill>
              <a:latin typeface="Arial" charset="0"/>
              <a:ea typeface="Arial" charset="0"/>
              <a:cs typeface="Arial" charset="0"/>
            </a:endParaRPr>
          </a:p>
        </p:txBody>
      </p:sp>
      <p:sp>
        <p:nvSpPr>
          <p:cNvPr id="8" name="ZoneTexte 7"/>
          <p:cNvSpPr txBox="1"/>
          <p:nvPr/>
        </p:nvSpPr>
        <p:spPr>
          <a:xfrm>
            <a:off x="126888" y="4108681"/>
            <a:ext cx="10290327" cy="2246769"/>
          </a:xfrm>
          <a:prstGeom prst="rect">
            <a:avLst/>
          </a:prstGeom>
          <a:noFill/>
        </p:spPr>
        <p:txBody>
          <a:bodyPr wrap="square" rtlCol="0">
            <a:spAutoFit/>
          </a:bodyPr>
          <a:lstStyle/>
          <a:p>
            <a:r>
              <a:rPr lang="fr-FR" sz="2000" b="1" dirty="0">
                <a:solidFill>
                  <a:schemeClr val="accent5"/>
                </a:solidFill>
              </a:rPr>
              <a:t>Débarrassés des matières indésirables à la combustion (dont métaux ferreux et non ferreux)</a:t>
            </a:r>
          </a:p>
          <a:p>
            <a:r>
              <a:rPr lang="fr-FR" sz="2000" b="1" dirty="0">
                <a:solidFill>
                  <a:schemeClr val="accent5"/>
                </a:solidFill>
              </a:rPr>
              <a:t>Débarrassé des matériaux inertes</a:t>
            </a:r>
          </a:p>
          <a:p>
            <a:r>
              <a:rPr lang="fr-FR" sz="2000" b="1" dirty="0" smtClean="0">
                <a:solidFill>
                  <a:schemeClr val="accent5"/>
                </a:solidFill>
              </a:rPr>
              <a:t>Pouvoir </a:t>
            </a:r>
            <a:r>
              <a:rPr lang="fr-FR" sz="2000" b="1" dirty="0">
                <a:solidFill>
                  <a:schemeClr val="accent5"/>
                </a:solidFill>
              </a:rPr>
              <a:t>calorifique inférieur (PCI) supérieur ou égal à </a:t>
            </a:r>
            <a:r>
              <a:rPr lang="fr-FR" sz="2000" b="1" dirty="0" smtClean="0">
                <a:solidFill>
                  <a:schemeClr val="accent5"/>
                </a:solidFill>
              </a:rPr>
              <a:t>15 </a:t>
            </a:r>
            <a:r>
              <a:rPr lang="fr-FR" sz="2000" b="1" dirty="0" err="1" smtClean="0">
                <a:solidFill>
                  <a:schemeClr val="accent5"/>
                </a:solidFill>
              </a:rPr>
              <a:t>megajoules</a:t>
            </a:r>
            <a:r>
              <a:rPr lang="fr-FR" sz="2000" b="1" dirty="0" smtClean="0">
                <a:solidFill>
                  <a:schemeClr val="accent5"/>
                </a:solidFill>
              </a:rPr>
              <a:t> </a:t>
            </a:r>
            <a:r>
              <a:rPr lang="fr-FR" sz="2000" b="1" dirty="0">
                <a:solidFill>
                  <a:schemeClr val="accent5"/>
                </a:solidFill>
              </a:rPr>
              <a:t>par kg </a:t>
            </a:r>
            <a:r>
              <a:rPr lang="fr-FR" sz="2000" b="1" dirty="0" smtClean="0">
                <a:solidFill>
                  <a:schemeClr val="accent5"/>
                </a:solidFill>
              </a:rPr>
              <a:t>(MJ/kg)</a:t>
            </a:r>
          </a:p>
          <a:p>
            <a:r>
              <a:rPr lang="fr-FR" sz="2000" b="1" dirty="0" smtClean="0">
                <a:solidFill>
                  <a:schemeClr val="accent5"/>
                </a:solidFill>
              </a:rPr>
              <a:t>Taux </a:t>
            </a:r>
            <a:r>
              <a:rPr lang="fr-FR" sz="2000" b="1" dirty="0">
                <a:solidFill>
                  <a:schemeClr val="accent5"/>
                </a:solidFill>
              </a:rPr>
              <a:t>d'humidité inférieur à 25</a:t>
            </a:r>
            <a:r>
              <a:rPr lang="fr-FR" sz="2000" b="1" dirty="0" smtClean="0">
                <a:solidFill>
                  <a:schemeClr val="accent5"/>
                </a:solidFill>
              </a:rPr>
              <a:t>%</a:t>
            </a:r>
          </a:p>
          <a:p>
            <a:r>
              <a:rPr lang="fr-FR" sz="2000" b="1" dirty="0" smtClean="0">
                <a:solidFill>
                  <a:schemeClr val="accent5"/>
                </a:solidFill>
              </a:rPr>
              <a:t>&lt;0,08 </a:t>
            </a:r>
            <a:r>
              <a:rPr lang="fr-FR" sz="2000" b="1" dirty="0">
                <a:solidFill>
                  <a:schemeClr val="accent5"/>
                </a:solidFill>
              </a:rPr>
              <a:t>mg de </a:t>
            </a:r>
            <a:r>
              <a:rPr lang="fr-FR" sz="2000" b="1" dirty="0" smtClean="0">
                <a:solidFill>
                  <a:schemeClr val="accent5"/>
                </a:solidFill>
              </a:rPr>
              <a:t>mercure par </a:t>
            </a:r>
            <a:r>
              <a:rPr lang="fr-FR" sz="2000" b="1" dirty="0">
                <a:solidFill>
                  <a:schemeClr val="accent5"/>
                </a:solidFill>
              </a:rPr>
              <a:t>mégajoule (mg/MJ</a:t>
            </a:r>
            <a:r>
              <a:rPr lang="fr-FR" sz="2000" b="1" dirty="0" smtClean="0">
                <a:solidFill>
                  <a:schemeClr val="accent5"/>
                </a:solidFill>
              </a:rPr>
              <a:t>)</a:t>
            </a:r>
          </a:p>
          <a:p>
            <a:r>
              <a:rPr lang="fr-FR" sz="2000" b="1" dirty="0" smtClean="0">
                <a:solidFill>
                  <a:schemeClr val="accent5"/>
                </a:solidFill>
              </a:rPr>
              <a:t>&lt;1% de chlore (masse sèche)</a:t>
            </a:r>
          </a:p>
          <a:p>
            <a:r>
              <a:rPr lang="fr-FR" sz="2000" b="1" dirty="0" smtClean="0">
                <a:solidFill>
                  <a:schemeClr val="accent5"/>
                </a:solidFill>
              </a:rPr>
              <a:t>Répartis en 5 classes: classes 1 à 3 = CSR conformes, 4 et 5 = CDD </a:t>
            </a:r>
            <a:r>
              <a:rPr lang="fr-FR" sz="2000" b="1" dirty="0">
                <a:solidFill>
                  <a:schemeClr val="accent5"/>
                </a:solidFill>
              </a:rPr>
              <a:t>(combustible issu de déchet) </a:t>
            </a:r>
          </a:p>
        </p:txBody>
      </p:sp>
      <p:sp>
        <p:nvSpPr>
          <p:cNvPr id="17" name="ZoneTexte 16"/>
          <p:cNvSpPr txBox="1"/>
          <p:nvPr/>
        </p:nvSpPr>
        <p:spPr>
          <a:xfrm>
            <a:off x="126888" y="3689582"/>
            <a:ext cx="8286426" cy="408678"/>
          </a:xfrm>
          <a:prstGeom prst="rect">
            <a:avLst/>
          </a:prstGeom>
          <a:noFill/>
        </p:spPr>
        <p:txBody>
          <a:bodyPr wrap="square" rtlCol="0">
            <a:spAutoFit/>
          </a:bodyPr>
          <a:lstStyle/>
          <a:p>
            <a:r>
              <a:rPr lang="fr-FR" sz="2000" b="1" dirty="0" smtClean="0"/>
              <a:t>Les CSR restent des déchets </a:t>
            </a:r>
            <a:r>
              <a:rPr lang="fr-FR" sz="2000" dirty="0" smtClean="0"/>
              <a:t>au niveau européen (sauf en Italie depuis 2012).</a:t>
            </a:r>
            <a:endParaRPr lang="fr-FR" sz="2000" dirty="0"/>
          </a:p>
        </p:txBody>
      </p:sp>
      <p:sp>
        <p:nvSpPr>
          <p:cNvPr id="13" name="Rectangle 12"/>
          <p:cNvSpPr/>
          <p:nvPr/>
        </p:nvSpPr>
        <p:spPr>
          <a:xfrm>
            <a:off x="6256682" y="6307568"/>
            <a:ext cx="5061413" cy="394210"/>
          </a:xfrm>
          <a:prstGeom prst="rect">
            <a:avLst/>
          </a:prstGeom>
        </p:spPr>
        <p:txBody>
          <a:bodyPr wrap="square">
            <a:spAutoFit/>
          </a:bodyPr>
          <a:lstStyle/>
          <a:p>
            <a:pPr algn="r">
              <a:lnSpc>
                <a:spcPct val="120000"/>
              </a:lnSpc>
              <a:spcBef>
                <a:spcPct val="0"/>
              </a:spcBef>
            </a:pPr>
            <a:r>
              <a:rPr lang="fr-FR" altLang="fr-FR" dirty="0" smtClean="0">
                <a:solidFill>
                  <a:schemeClr val="accent2"/>
                </a:solidFill>
                <a:latin typeface="Arial" charset="0"/>
                <a:ea typeface="Arial" charset="0"/>
                <a:cs typeface="Arial" charset="0"/>
              </a:rPr>
              <a:t>Norme NF-EN-15359</a:t>
            </a:r>
            <a:endParaRPr lang="fr-FR" altLang="fr-FR" dirty="0">
              <a:solidFill>
                <a:schemeClr val="accent2"/>
              </a:solidFill>
              <a:latin typeface="Arial" charset="0"/>
              <a:ea typeface="Arial" charset="0"/>
              <a:cs typeface="Arial" charset="0"/>
            </a:endParaRPr>
          </a:p>
        </p:txBody>
      </p:sp>
    </p:spTree>
    <p:extLst>
      <p:ext uri="{BB962C8B-B14F-4D97-AF65-F5344CB8AC3E}">
        <p14:creationId xmlns:p14="http://schemas.microsoft.com/office/powerpoint/2010/main" val="4110571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159565" y="143100"/>
            <a:ext cx="10194235" cy="537472"/>
          </a:xfrm>
        </p:spPr>
        <p:txBody>
          <a:bodyPr>
            <a:noAutofit/>
          </a:bodyPr>
          <a:lstStyle/>
          <a:p>
            <a:r>
              <a:rPr lang="fr-FR" sz="3600" dirty="0">
                <a:latin typeface="Arial" charset="0"/>
                <a:ea typeface="Arial" charset="0"/>
                <a:cs typeface="Arial" charset="0"/>
              </a:rPr>
              <a:t>La prévention c’est quoi ?</a:t>
            </a: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9182100" y="6400546"/>
            <a:ext cx="2743200" cy="365125"/>
          </a:xfrm>
        </p:spPr>
        <p:txBody>
          <a:bodyPr/>
          <a:lstStyle/>
          <a:p>
            <a:fld id="{297ED104-AD71-8D4E-8944-3D04F907BC51}" type="slidenum">
              <a:rPr lang="fr-FR" smtClean="0"/>
              <a:t>17</a:t>
            </a:fld>
            <a:endParaRPr lang="fr-FR" dirty="0"/>
          </a:p>
        </p:txBody>
      </p:sp>
      <p:sp>
        <p:nvSpPr>
          <p:cNvPr id="7" name="Rectangle 6"/>
          <p:cNvSpPr/>
          <p:nvPr/>
        </p:nvSpPr>
        <p:spPr>
          <a:xfrm>
            <a:off x="126888" y="924235"/>
            <a:ext cx="11529061" cy="3416320"/>
          </a:xfrm>
          <a:prstGeom prst="rect">
            <a:avLst/>
          </a:prstGeom>
        </p:spPr>
        <p:txBody>
          <a:bodyPr wrap="square">
            <a:spAutoFit/>
          </a:bodyPr>
          <a:lstStyle/>
          <a:p>
            <a:pPr algn="just">
              <a:lnSpc>
                <a:spcPct val="150000"/>
              </a:lnSpc>
              <a:spcBef>
                <a:spcPct val="0"/>
              </a:spcBef>
            </a:pPr>
            <a:r>
              <a:rPr lang="fr-FR" altLang="fr-FR" sz="2400" dirty="0" smtClean="0">
                <a:latin typeface="Arial" charset="0"/>
                <a:ea typeface="Arial" charset="0"/>
                <a:cs typeface="Arial" charset="0"/>
              </a:rPr>
              <a:t>« Toutes </a:t>
            </a:r>
            <a:r>
              <a:rPr lang="fr-FR" altLang="fr-FR" sz="2400" dirty="0">
                <a:latin typeface="Arial" charset="0"/>
                <a:ea typeface="Arial" charset="0"/>
                <a:cs typeface="Arial" charset="0"/>
              </a:rPr>
              <a:t>mesures prises avant qu’une substance, matière ou produit ne deviennent un déchet, lorsque ces mesures concourent à la réduction d’au moins un des items suivants :</a:t>
            </a:r>
          </a:p>
          <a:p>
            <a:pPr algn="just">
              <a:lnSpc>
                <a:spcPct val="150000"/>
              </a:lnSpc>
              <a:spcBef>
                <a:spcPct val="0"/>
              </a:spcBef>
            </a:pPr>
            <a:r>
              <a:rPr lang="fr-FR" altLang="fr-FR" sz="2400" dirty="0">
                <a:latin typeface="Arial" charset="0"/>
                <a:ea typeface="Arial" charset="0"/>
                <a:cs typeface="Arial" charset="0"/>
              </a:rPr>
              <a:t>	- la quantité de déchets générés</a:t>
            </a:r>
          </a:p>
          <a:p>
            <a:pPr algn="just">
              <a:lnSpc>
                <a:spcPct val="150000"/>
              </a:lnSpc>
              <a:spcBef>
                <a:spcPct val="0"/>
              </a:spcBef>
            </a:pPr>
            <a:r>
              <a:rPr lang="fr-FR" altLang="fr-FR" sz="2400" dirty="0">
                <a:latin typeface="Arial" charset="0"/>
                <a:ea typeface="Arial" charset="0"/>
                <a:cs typeface="Arial" charset="0"/>
              </a:rPr>
              <a:t>	- les effets nocifs des déchets sur l’environnement et la santé humaine</a:t>
            </a:r>
          </a:p>
          <a:p>
            <a:pPr algn="just">
              <a:lnSpc>
                <a:spcPct val="150000"/>
              </a:lnSpc>
              <a:spcBef>
                <a:spcPct val="0"/>
              </a:spcBef>
            </a:pPr>
            <a:r>
              <a:rPr lang="fr-FR" altLang="fr-FR" sz="2400" dirty="0">
                <a:latin typeface="Arial" charset="0"/>
                <a:ea typeface="Arial" charset="0"/>
                <a:cs typeface="Arial" charset="0"/>
              </a:rPr>
              <a:t>	- la teneur en substances nocives sur l’environnement et la santé </a:t>
            </a:r>
            <a:r>
              <a:rPr lang="fr-FR" altLang="fr-FR" sz="2400" dirty="0" smtClean="0">
                <a:latin typeface="Arial" charset="0"/>
                <a:ea typeface="Arial" charset="0"/>
                <a:cs typeface="Arial" charset="0"/>
              </a:rPr>
              <a:t>humaine »</a:t>
            </a:r>
            <a:r>
              <a:rPr lang="fr-FR" altLang="fr-FR" sz="2400" dirty="0">
                <a:latin typeface="Arial" charset="0"/>
                <a:ea typeface="Arial" charset="0"/>
                <a:cs typeface="Arial" charset="0"/>
              </a:rPr>
              <a:t> </a:t>
            </a:r>
          </a:p>
        </p:txBody>
      </p:sp>
      <p:sp>
        <p:nvSpPr>
          <p:cNvPr id="11" name="Rectangle 10"/>
          <p:cNvSpPr/>
          <p:nvPr/>
        </p:nvSpPr>
        <p:spPr>
          <a:xfrm>
            <a:off x="7026865" y="4640619"/>
            <a:ext cx="5061413" cy="424732"/>
          </a:xfrm>
          <a:prstGeom prst="rect">
            <a:avLst/>
          </a:prstGeom>
        </p:spPr>
        <p:txBody>
          <a:bodyPr wrap="square">
            <a:spAutoFit/>
          </a:bodyPr>
          <a:lstStyle/>
          <a:p>
            <a:pPr algn="just">
              <a:lnSpc>
                <a:spcPct val="120000"/>
              </a:lnSpc>
              <a:spcBef>
                <a:spcPct val="0"/>
              </a:spcBef>
            </a:pPr>
            <a:r>
              <a:rPr lang="fr-FR" altLang="fr-FR" dirty="0">
                <a:solidFill>
                  <a:schemeClr val="accent2"/>
                </a:solidFill>
                <a:latin typeface="Arial" charset="0"/>
                <a:ea typeface="Arial" charset="0"/>
                <a:cs typeface="Arial" charset="0"/>
              </a:rPr>
              <a:t>Article L </a:t>
            </a:r>
            <a:r>
              <a:rPr lang="fr-FR" altLang="fr-FR" dirty="0" smtClean="0">
                <a:solidFill>
                  <a:schemeClr val="accent2"/>
                </a:solidFill>
                <a:latin typeface="Arial" charset="0"/>
                <a:ea typeface="Arial" charset="0"/>
                <a:cs typeface="Arial" charset="0"/>
              </a:rPr>
              <a:t>541-1-1 </a:t>
            </a:r>
            <a:r>
              <a:rPr lang="fr-FR" altLang="fr-FR" dirty="0">
                <a:solidFill>
                  <a:schemeClr val="accent2"/>
                </a:solidFill>
                <a:latin typeface="Arial" charset="0"/>
                <a:ea typeface="Arial" charset="0"/>
                <a:cs typeface="Arial" charset="0"/>
              </a:rPr>
              <a:t>du Code de </a:t>
            </a:r>
            <a:r>
              <a:rPr lang="fr-FR" altLang="fr-FR" dirty="0" smtClean="0">
                <a:solidFill>
                  <a:schemeClr val="accent2"/>
                </a:solidFill>
                <a:latin typeface="Arial" charset="0"/>
                <a:ea typeface="Arial" charset="0"/>
                <a:cs typeface="Arial" charset="0"/>
              </a:rPr>
              <a:t>l’environnement</a:t>
            </a:r>
            <a:endParaRPr lang="fr-FR" altLang="fr-FR" dirty="0">
              <a:solidFill>
                <a:schemeClr val="accent2"/>
              </a:solidFill>
              <a:latin typeface="Arial" charset="0"/>
              <a:ea typeface="Arial" charset="0"/>
              <a:cs typeface="Arial" charset="0"/>
            </a:endParaRPr>
          </a:p>
        </p:txBody>
      </p:sp>
      <p:sp>
        <p:nvSpPr>
          <p:cNvPr id="8" name="ZoneTexte 7"/>
          <p:cNvSpPr txBox="1"/>
          <p:nvPr/>
        </p:nvSpPr>
        <p:spPr>
          <a:xfrm>
            <a:off x="6229366" y="5275640"/>
            <a:ext cx="5858912" cy="400110"/>
          </a:xfrm>
          <a:prstGeom prst="rect">
            <a:avLst/>
          </a:prstGeom>
          <a:noFill/>
        </p:spPr>
        <p:txBody>
          <a:bodyPr wrap="none" rtlCol="0">
            <a:spAutoFit/>
          </a:bodyPr>
          <a:lstStyle/>
          <a:p>
            <a:r>
              <a:rPr lang="fr-FR" sz="2000" b="1" dirty="0" smtClean="0">
                <a:solidFill>
                  <a:schemeClr val="accent5"/>
                </a:solidFill>
              </a:rPr>
              <a:t>Ex.: Compostage dans un jardin, autocollant stop-pub</a:t>
            </a:r>
            <a:endParaRPr lang="fr-FR" sz="2000" b="1" dirty="0">
              <a:solidFill>
                <a:schemeClr val="accent5"/>
              </a:solidFill>
            </a:endParaRPr>
          </a:p>
        </p:txBody>
      </p:sp>
    </p:spTree>
    <p:extLst>
      <p:ext uri="{BB962C8B-B14F-4D97-AF65-F5344CB8AC3E}">
        <p14:creationId xmlns:p14="http://schemas.microsoft.com/office/powerpoint/2010/main" val="229408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159565" y="143100"/>
            <a:ext cx="10194235" cy="537472"/>
          </a:xfrm>
        </p:spPr>
        <p:txBody>
          <a:bodyPr>
            <a:noAutofit/>
          </a:bodyPr>
          <a:lstStyle/>
          <a:p>
            <a:r>
              <a:rPr lang="fr-FR" sz="3600" dirty="0">
                <a:latin typeface="Arial" charset="0"/>
                <a:ea typeface="Arial" charset="0"/>
                <a:cs typeface="Arial" charset="0"/>
              </a:rPr>
              <a:t>Le recyclage c’est quoi ?</a:t>
            </a: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9289869" y="6393596"/>
            <a:ext cx="2743200" cy="365125"/>
          </a:xfrm>
        </p:spPr>
        <p:txBody>
          <a:bodyPr/>
          <a:lstStyle/>
          <a:p>
            <a:fld id="{297ED104-AD71-8D4E-8944-3D04F907BC51}" type="slidenum">
              <a:rPr lang="fr-FR" smtClean="0"/>
              <a:t>18</a:t>
            </a:fld>
            <a:endParaRPr lang="fr-FR"/>
          </a:p>
        </p:txBody>
      </p:sp>
      <p:sp>
        <p:nvSpPr>
          <p:cNvPr id="7" name="Rectangle 6"/>
          <p:cNvSpPr/>
          <p:nvPr/>
        </p:nvSpPr>
        <p:spPr>
          <a:xfrm>
            <a:off x="396240" y="1370316"/>
            <a:ext cx="11529061" cy="1685846"/>
          </a:xfrm>
          <a:prstGeom prst="rect">
            <a:avLst/>
          </a:prstGeom>
        </p:spPr>
        <p:txBody>
          <a:bodyPr wrap="square">
            <a:spAutoFit/>
          </a:bodyPr>
          <a:lstStyle/>
          <a:p>
            <a:pPr algn="just">
              <a:lnSpc>
                <a:spcPct val="150000"/>
              </a:lnSpc>
              <a:spcBef>
                <a:spcPct val="0"/>
              </a:spcBef>
            </a:pPr>
            <a:r>
              <a:rPr lang="fr-FR" altLang="fr-FR" sz="2400" dirty="0" smtClean="0">
                <a:latin typeface="Arial" charset="0"/>
                <a:ea typeface="Arial" charset="0"/>
                <a:cs typeface="Arial" charset="0"/>
              </a:rPr>
              <a:t>« </a:t>
            </a:r>
            <a:r>
              <a:rPr lang="fr-FR" altLang="fr-FR" sz="2400" dirty="0" smtClean="0">
                <a:solidFill>
                  <a:srgbClr val="000000"/>
                </a:solidFill>
                <a:latin typeface="Arial" charset="0"/>
                <a:ea typeface="Arial" charset="0"/>
                <a:cs typeface="Arial" charset="0"/>
              </a:rPr>
              <a:t>Toute </a:t>
            </a:r>
            <a:r>
              <a:rPr lang="fr-FR" altLang="fr-FR" sz="2400" dirty="0">
                <a:solidFill>
                  <a:srgbClr val="000000"/>
                </a:solidFill>
                <a:latin typeface="Arial" charset="0"/>
                <a:ea typeface="Arial" charset="0"/>
                <a:cs typeface="Arial" charset="0"/>
              </a:rPr>
              <a:t>opération de valorisation par laquelle les déchets, y compris les déchets organiques, sont retraités en substances, matières ou produits aux fins de leur fonction initiale ou à d’autres </a:t>
            </a:r>
            <a:r>
              <a:rPr lang="fr-FR" altLang="fr-FR" sz="2400" dirty="0" smtClean="0">
                <a:solidFill>
                  <a:srgbClr val="000000"/>
                </a:solidFill>
                <a:latin typeface="Arial" charset="0"/>
                <a:ea typeface="Arial" charset="0"/>
                <a:cs typeface="Arial" charset="0"/>
              </a:rPr>
              <a:t>fins… »</a:t>
            </a:r>
            <a:endParaRPr lang="fr-FR" altLang="fr-FR" sz="2400" dirty="0">
              <a:solidFill>
                <a:srgbClr val="000000"/>
              </a:solidFill>
              <a:latin typeface="Arial" charset="0"/>
              <a:ea typeface="Arial" charset="0"/>
              <a:cs typeface="Arial" charset="0"/>
            </a:endParaRPr>
          </a:p>
        </p:txBody>
      </p:sp>
      <p:sp>
        <p:nvSpPr>
          <p:cNvPr id="11" name="Rectangle 10"/>
          <p:cNvSpPr/>
          <p:nvPr/>
        </p:nvSpPr>
        <p:spPr>
          <a:xfrm>
            <a:off x="6863888" y="3440736"/>
            <a:ext cx="5061413" cy="424732"/>
          </a:xfrm>
          <a:prstGeom prst="rect">
            <a:avLst/>
          </a:prstGeom>
        </p:spPr>
        <p:txBody>
          <a:bodyPr wrap="square">
            <a:spAutoFit/>
          </a:bodyPr>
          <a:lstStyle/>
          <a:p>
            <a:pPr algn="just">
              <a:lnSpc>
                <a:spcPct val="120000"/>
              </a:lnSpc>
              <a:spcBef>
                <a:spcPct val="0"/>
              </a:spcBef>
            </a:pPr>
            <a:r>
              <a:rPr lang="fr-FR" altLang="fr-FR" dirty="0">
                <a:solidFill>
                  <a:schemeClr val="accent2"/>
                </a:solidFill>
                <a:latin typeface="Arial" charset="0"/>
                <a:ea typeface="Arial" charset="0"/>
                <a:cs typeface="Arial" charset="0"/>
              </a:rPr>
              <a:t>Article L </a:t>
            </a:r>
            <a:r>
              <a:rPr lang="fr-FR" altLang="fr-FR" dirty="0" smtClean="0">
                <a:solidFill>
                  <a:schemeClr val="accent2"/>
                </a:solidFill>
                <a:latin typeface="Arial" charset="0"/>
                <a:ea typeface="Arial" charset="0"/>
                <a:cs typeface="Arial" charset="0"/>
              </a:rPr>
              <a:t>541-1-1 </a:t>
            </a:r>
            <a:r>
              <a:rPr lang="fr-FR" altLang="fr-FR" dirty="0">
                <a:solidFill>
                  <a:schemeClr val="accent2"/>
                </a:solidFill>
                <a:latin typeface="Arial" charset="0"/>
                <a:ea typeface="Arial" charset="0"/>
                <a:cs typeface="Arial" charset="0"/>
              </a:rPr>
              <a:t>du Code de </a:t>
            </a:r>
            <a:r>
              <a:rPr lang="fr-FR" altLang="fr-FR" dirty="0" smtClean="0">
                <a:solidFill>
                  <a:schemeClr val="accent2"/>
                </a:solidFill>
                <a:latin typeface="Arial" charset="0"/>
                <a:ea typeface="Arial" charset="0"/>
                <a:cs typeface="Arial" charset="0"/>
              </a:rPr>
              <a:t>l’environnement</a:t>
            </a:r>
            <a:endParaRPr lang="fr-FR" altLang="fr-FR" dirty="0">
              <a:solidFill>
                <a:schemeClr val="accent2"/>
              </a:solidFill>
              <a:latin typeface="Arial" charset="0"/>
              <a:ea typeface="Arial" charset="0"/>
              <a:cs typeface="Arial" charset="0"/>
            </a:endParaRPr>
          </a:p>
        </p:txBody>
      </p:sp>
      <p:sp>
        <p:nvSpPr>
          <p:cNvPr id="8" name="ZoneTexte 7"/>
          <p:cNvSpPr txBox="1"/>
          <p:nvPr/>
        </p:nvSpPr>
        <p:spPr>
          <a:xfrm>
            <a:off x="453616" y="4018006"/>
            <a:ext cx="11738384" cy="400110"/>
          </a:xfrm>
          <a:prstGeom prst="rect">
            <a:avLst/>
          </a:prstGeom>
          <a:noFill/>
        </p:spPr>
        <p:txBody>
          <a:bodyPr wrap="square" rtlCol="0">
            <a:spAutoFit/>
          </a:bodyPr>
          <a:lstStyle/>
          <a:p>
            <a:pPr algn="r"/>
            <a:r>
              <a:rPr lang="fr-FR" sz="2000" b="1" dirty="0" smtClean="0">
                <a:solidFill>
                  <a:schemeClr val="accent5"/>
                </a:solidFill>
              </a:rPr>
              <a:t>Ex.: compostage sur plateforme industrielle après que l’on ait jeté ses déchets biodégradables</a:t>
            </a:r>
            <a:endParaRPr lang="fr-FR" sz="2000" b="1" dirty="0">
              <a:solidFill>
                <a:schemeClr val="accent5"/>
              </a:solidFill>
            </a:endParaRPr>
          </a:p>
        </p:txBody>
      </p:sp>
    </p:spTree>
    <p:extLst>
      <p:ext uri="{BB962C8B-B14F-4D97-AF65-F5344CB8AC3E}">
        <p14:creationId xmlns:p14="http://schemas.microsoft.com/office/powerpoint/2010/main" val="31983683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63177" y="140874"/>
            <a:ext cx="10194235" cy="537472"/>
          </a:xfrm>
        </p:spPr>
        <p:txBody>
          <a:bodyPr>
            <a:noAutofit/>
          </a:bodyPr>
          <a:lstStyle/>
          <a:p>
            <a:r>
              <a:rPr lang="fr-FR" sz="3600" dirty="0" smtClean="0">
                <a:latin typeface="Arial" charset="0"/>
                <a:ea typeface="Arial" charset="0"/>
                <a:cs typeface="Arial" charset="0"/>
              </a:rPr>
              <a:t>Dans tous les cas… </a:t>
            </a:r>
            <a:endParaRPr lang="fr-FR" sz="36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p:txBody>
          <a:bodyPr/>
          <a:lstStyle/>
          <a:p>
            <a:fld id="{297ED104-AD71-8D4E-8944-3D04F907BC51}" type="slidenum">
              <a:rPr lang="fr-FR" smtClean="0"/>
              <a:t>19</a:t>
            </a:fld>
            <a:endParaRPr lang="fr-FR"/>
          </a:p>
        </p:txBody>
      </p:sp>
      <p:pic>
        <p:nvPicPr>
          <p:cNvPr id="3" name="Image 2"/>
          <p:cNvPicPr>
            <a:picLocks noChangeAspect="1"/>
          </p:cNvPicPr>
          <p:nvPr/>
        </p:nvPicPr>
        <p:blipFill>
          <a:blip r:embed="rId3"/>
          <a:stretch>
            <a:fillRect/>
          </a:stretch>
        </p:blipFill>
        <p:spPr>
          <a:xfrm>
            <a:off x="663177" y="3257645"/>
            <a:ext cx="4196206" cy="3211382"/>
          </a:xfrm>
          <a:prstGeom prst="rect">
            <a:avLst/>
          </a:prstGeom>
        </p:spPr>
      </p:pic>
      <p:sp>
        <p:nvSpPr>
          <p:cNvPr id="7" name="ZoneTexte 6"/>
          <p:cNvSpPr txBox="1"/>
          <p:nvPr/>
        </p:nvSpPr>
        <p:spPr>
          <a:xfrm>
            <a:off x="650367" y="967890"/>
            <a:ext cx="10886313" cy="2000548"/>
          </a:xfrm>
          <a:prstGeom prst="rect">
            <a:avLst/>
          </a:prstGeom>
          <a:noFill/>
        </p:spPr>
        <p:txBody>
          <a:bodyPr wrap="none" rtlCol="0">
            <a:spAutoFit/>
          </a:bodyPr>
          <a:lstStyle/>
          <a:p>
            <a:pPr algn="ctr"/>
            <a:r>
              <a:rPr lang="fr-FR" sz="2800" dirty="0" smtClean="0">
                <a:latin typeface="Arial" charset="0"/>
                <a:ea typeface="Arial" charset="0"/>
                <a:cs typeface="Arial" charset="0"/>
              </a:rPr>
              <a:t>Est vertueux ce qui est conforme à la réglementation</a:t>
            </a:r>
          </a:p>
          <a:p>
            <a:pPr algn="ctr"/>
            <a:r>
              <a:rPr lang="fr-FR" sz="2400" i="1" dirty="0" smtClean="0">
                <a:latin typeface="Arial" charset="0"/>
                <a:ea typeface="Arial" charset="0"/>
                <a:cs typeface="Arial" charset="0"/>
              </a:rPr>
              <a:t>(même si on n’est pas d’accord!)</a:t>
            </a:r>
          </a:p>
          <a:p>
            <a:pPr algn="ctr"/>
            <a:endParaRPr lang="fr-FR" sz="2400" i="1" dirty="0" smtClean="0">
              <a:latin typeface="Arial" charset="0"/>
              <a:ea typeface="Arial" charset="0"/>
              <a:cs typeface="Arial" charset="0"/>
            </a:endParaRPr>
          </a:p>
          <a:p>
            <a:pPr algn="ctr"/>
            <a:r>
              <a:rPr lang="fr-FR" sz="2400" dirty="0" smtClean="0">
                <a:solidFill>
                  <a:schemeClr val="accent2"/>
                </a:solidFill>
                <a:latin typeface="Arial" charset="0"/>
                <a:ea typeface="Arial" charset="0"/>
                <a:cs typeface="Arial" charset="0"/>
              </a:rPr>
              <a:t>Respecter la hiérarchisation des modes de traitements</a:t>
            </a:r>
          </a:p>
          <a:p>
            <a:pPr algn="ctr"/>
            <a:r>
              <a:rPr lang="fr-FR" sz="2400" dirty="0">
                <a:solidFill>
                  <a:schemeClr val="accent2"/>
                </a:solidFill>
                <a:latin typeface="Arial" charset="0"/>
                <a:ea typeface="Arial" charset="0"/>
                <a:cs typeface="Arial" charset="0"/>
              </a:rPr>
              <a:t>Donner la priorité à la prévention et à la réduction de la production de  déchets</a:t>
            </a:r>
            <a:endParaRPr lang="fr-FR" sz="2400" dirty="0" smtClean="0">
              <a:solidFill>
                <a:schemeClr val="accent2"/>
              </a:solidFill>
              <a:latin typeface="Arial" charset="0"/>
              <a:ea typeface="Arial" charset="0"/>
              <a:cs typeface="Arial" charset="0"/>
            </a:endParaRPr>
          </a:p>
        </p:txBody>
      </p:sp>
      <p:pic>
        <p:nvPicPr>
          <p:cNvPr id="8" name="Image 7"/>
          <p:cNvPicPr>
            <a:picLocks noChangeAspect="1"/>
          </p:cNvPicPr>
          <p:nvPr/>
        </p:nvPicPr>
        <p:blipFill>
          <a:blip r:embed="rId4"/>
          <a:stretch>
            <a:fillRect/>
          </a:stretch>
        </p:blipFill>
        <p:spPr>
          <a:xfrm>
            <a:off x="5249179" y="3461642"/>
            <a:ext cx="6514650" cy="2817586"/>
          </a:xfrm>
          <a:prstGeom prst="rect">
            <a:avLst/>
          </a:prstGeom>
        </p:spPr>
      </p:pic>
    </p:spTree>
    <p:extLst>
      <p:ext uri="{BB962C8B-B14F-4D97-AF65-F5344CB8AC3E}">
        <p14:creationId xmlns:p14="http://schemas.microsoft.com/office/powerpoint/2010/main" val="115081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243" y="1372215"/>
            <a:ext cx="6011114" cy="3820058"/>
          </a:xfrm>
          <a:prstGeom prst="rect">
            <a:avLst/>
          </a:prstGeom>
        </p:spPr>
      </p:pic>
      <p:sp>
        <p:nvSpPr>
          <p:cNvPr id="5" name="ZoneTexte 4"/>
          <p:cNvSpPr txBox="1"/>
          <p:nvPr/>
        </p:nvSpPr>
        <p:spPr>
          <a:xfrm>
            <a:off x="6626578" y="2105561"/>
            <a:ext cx="3341511" cy="1323439"/>
          </a:xfrm>
          <a:prstGeom prst="rect">
            <a:avLst/>
          </a:prstGeom>
          <a:noFill/>
        </p:spPr>
        <p:txBody>
          <a:bodyPr wrap="square" rtlCol="0">
            <a:spAutoFit/>
          </a:bodyPr>
          <a:lstStyle/>
          <a:p>
            <a:r>
              <a:rPr lang="fr-FR" sz="4000" dirty="0" smtClean="0"/>
              <a:t>1. Contexte réglementaire</a:t>
            </a:r>
            <a:endParaRPr lang="fr-FR" sz="4000" dirty="0"/>
          </a:p>
        </p:txBody>
      </p:sp>
      <p:sp>
        <p:nvSpPr>
          <p:cNvPr id="6" name="Rectangle 5"/>
          <p:cNvSpPr/>
          <p:nvPr/>
        </p:nvSpPr>
        <p:spPr>
          <a:xfrm>
            <a:off x="3888023" y="5192273"/>
            <a:ext cx="2061783" cy="246221"/>
          </a:xfrm>
          <a:prstGeom prst="rect">
            <a:avLst/>
          </a:prstGeom>
        </p:spPr>
        <p:txBody>
          <a:bodyPr wrap="none">
            <a:spAutoFit/>
          </a:bodyPr>
          <a:lstStyle/>
          <a:p>
            <a:r>
              <a:rPr lang="fr-FR" sz="1000" dirty="0"/>
              <a:t>http://demain-lecole.over-blog.com</a:t>
            </a:r>
          </a:p>
        </p:txBody>
      </p:sp>
    </p:spTree>
    <p:extLst>
      <p:ext uri="{BB962C8B-B14F-4D97-AF65-F5344CB8AC3E}">
        <p14:creationId xmlns:p14="http://schemas.microsoft.com/office/powerpoint/2010/main" val="122891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Imag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19288" y="877889"/>
            <a:ext cx="8316912" cy="586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20</a:t>
            </a:fld>
            <a:endParaRPr lang="fr-FR" altLang="fr-FR" sz="1400"/>
          </a:p>
        </p:txBody>
      </p:sp>
      <p:sp>
        <p:nvSpPr>
          <p:cNvPr id="2" name="Rectangle 1"/>
          <p:cNvSpPr/>
          <p:nvPr/>
        </p:nvSpPr>
        <p:spPr>
          <a:xfrm>
            <a:off x="2490864" y="145330"/>
            <a:ext cx="7173759" cy="584775"/>
          </a:xfrm>
          <a:prstGeom prst="rect">
            <a:avLst/>
          </a:prstGeom>
        </p:spPr>
        <p:txBody>
          <a:bodyPr wrap="none">
            <a:spAutoFit/>
          </a:bodyPr>
          <a:lstStyle/>
          <a:p>
            <a:r>
              <a:rPr lang="fr-FR" sz="3200" smtClean="0">
                <a:latin typeface="Arial" charset="0"/>
                <a:ea typeface="Arial" charset="0"/>
                <a:cs typeface="Arial" charset="0"/>
              </a:rPr>
              <a:t>La </a:t>
            </a:r>
            <a:r>
              <a:rPr lang="fr-FR" sz="3200">
                <a:latin typeface="Arial" charset="0"/>
                <a:ea typeface="Arial" charset="0"/>
                <a:cs typeface="Arial" charset="0"/>
              </a:rPr>
              <a:t>hiérarchie des modes de traitement</a:t>
            </a:r>
            <a:endParaRPr lang="fr-FR" sz="320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52642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TextShape 1"/>
          <p:cNvSpPr txBox="1"/>
          <p:nvPr/>
        </p:nvSpPr>
        <p:spPr>
          <a:xfrm>
            <a:off x="2667015" y="108429"/>
            <a:ext cx="6857968" cy="537233"/>
          </a:xfrm>
          <a:prstGeom prst="rect">
            <a:avLst/>
          </a:prstGeom>
          <a:noFill/>
          <a:ln>
            <a:noFill/>
          </a:ln>
        </p:spPr>
        <p:txBody>
          <a:bodyPr anchor="b"/>
          <a:lstStyle/>
          <a:p>
            <a:pPr algn="ctr">
              <a:lnSpc>
                <a:spcPct val="100000"/>
              </a:lnSpc>
            </a:pPr>
            <a:r>
              <a:rPr lang="fr-FR" sz="2903" spc="-1">
                <a:solidFill>
                  <a:srgbClr val="000000"/>
                </a:solidFill>
                <a:uFill>
                  <a:solidFill>
                    <a:srgbClr val="FFFFFF"/>
                  </a:solidFill>
                </a:uFill>
                <a:latin typeface="Arial"/>
                <a:ea typeface="Arial"/>
              </a:rPr>
              <a:t>Prévention des déchets verts</a:t>
            </a:r>
            <a:endParaRPr lang="fr-FR" sz="2105" spc="-1">
              <a:solidFill>
                <a:srgbClr val="000000"/>
              </a:solidFill>
              <a:uFill>
                <a:solidFill>
                  <a:srgbClr val="FFFFFF"/>
                </a:solidFill>
              </a:uFill>
              <a:latin typeface="Calibri"/>
            </a:endParaRPr>
          </a:p>
        </p:txBody>
      </p:sp>
      <p:sp>
        <p:nvSpPr>
          <p:cNvPr id="129" name="Line 2"/>
          <p:cNvSpPr/>
          <p:nvPr/>
        </p:nvSpPr>
        <p:spPr>
          <a:xfrm flipV="1">
            <a:off x="0" y="764864"/>
            <a:ext cx="12191999" cy="0"/>
          </a:xfrm>
          <a:prstGeom prst="line">
            <a:avLst/>
          </a:prstGeom>
          <a:ln w="63360">
            <a:solidFill>
              <a:schemeClr val="accent6"/>
            </a:solidFill>
          </a:ln>
        </p:spPr>
        <p:style>
          <a:lnRef idx="1">
            <a:schemeClr val="accent1"/>
          </a:lnRef>
          <a:fillRef idx="0">
            <a:schemeClr val="accent1"/>
          </a:fillRef>
          <a:effectRef idx="0">
            <a:schemeClr val="accent1"/>
          </a:effectRef>
          <a:fontRef idx="minor"/>
        </p:style>
      </p:sp>
      <p:sp>
        <p:nvSpPr>
          <p:cNvPr id="130" name="TextShape 3"/>
          <p:cNvSpPr txBox="1"/>
          <p:nvPr/>
        </p:nvSpPr>
        <p:spPr>
          <a:xfrm>
            <a:off x="9639333" y="6356660"/>
            <a:ext cx="2057162" cy="364796"/>
          </a:xfrm>
          <a:prstGeom prst="rect">
            <a:avLst/>
          </a:prstGeom>
          <a:noFill/>
          <a:ln>
            <a:noFill/>
          </a:ln>
        </p:spPr>
        <p:txBody>
          <a:bodyPr anchor="ctr"/>
          <a:lstStyle/>
          <a:p>
            <a:pPr algn="r">
              <a:lnSpc>
                <a:spcPct val="100000"/>
              </a:lnSpc>
            </a:pPr>
            <a:fld id="{013B3BE5-90DF-4357-B51E-78632B0BEE97}" type="slidenum">
              <a:rPr lang="fr-FR" sz="1089" spc="-1">
                <a:solidFill>
                  <a:srgbClr val="8B8B8B"/>
                </a:solidFill>
                <a:uFill>
                  <a:solidFill>
                    <a:srgbClr val="FFFFFF"/>
                  </a:solidFill>
                </a:uFill>
                <a:latin typeface="Arial"/>
                <a:ea typeface="Arial"/>
              </a:rPr>
              <a:t>21</a:t>
            </a:fld>
            <a:endParaRPr lang="fr-FR" sz="1198" spc="-1">
              <a:solidFill>
                <a:srgbClr val="000000"/>
              </a:solidFill>
              <a:uFill>
                <a:solidFill>
                  <a:srgbClr val="FFFFFF"/>
                </a:solidFill>
              </a:uFill>
              <a:latin typeface="Times New Roman"/>
            </a:endParaRPr>
          </a:p>
        </p:txBody>
      </p:sp>
      <p:pic>
        <p:nvPicPr>
          <p:cNvPr id="132" name="Image 131"/>
          <p:cNvPicPr/>
          <p:nvPr/>
        </p:nvPicPr>
        <p:blipFill>
          <a:blip r:embed="rId3"/>
          <a:stretch/>
        </p:blipFill>
        <p:spPr>
          <a:xfrm>
            <a:off x="2604192" y="884067"/>
            <a:ext cx="7236154" cy="5837389"/>
          </a:xfrm>
          <a:prstGeom prst="rect">
            <a:avLst/>
          </a:prstGeom>
          <a:ln>
            <a:noFill/>
          </a:ln>
        </p:spPr>
      </p:pic>
      <p:sp>
        <p:nvSpPr>
          <p:cNvPr id="7" name="Ellipse 6"/>
          <p:cNvSpPr/>
          <p:nvPr/>
        </p:nvSpPr>
        <p:spPr>
          <a:xfrm>
            <a:off x="5264331" y="3802761"/>
            <a:ext cx="1423852" cy="390416"/>
          </a:xfrm>
          <a:prstGeom prst="ellipse">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p:cNvSpPr/>
          <p:nvPr/>
        </p:nvSpPr>
        <p:spPr>
          <a:xfrm>
            <a:off x="7924470" y="3476190"/>
            <a:ext cx="1423852" cy="716987"/>
          </a:xfrm>
          <a:prstGeom prst="ellipse">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056656153"/>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324157" y="167136"/>
            <a:ext cx="10029643" cy="537472"/>
          </a:xfrm>
        </p:spPr>
        <p:txBody>
          <a:bodyPr>
            <a:noAutofit/>
          </a:bodyPr>
          <a:lstStyle/>
          <a:p>
            <a:r>
              <a:rPr lang="fr-FR" sz="3600" dirty="0" smtClean="0">
                <a:latin typeface="Arial" charset="0"/>
                <a:ea typeface="Arial" charset="0"/>
                <a:cs typeface="Arial" charset="0"/>
              </a:rPr>
              <a:t>La Loi TECV et les </a:t>
            </a:r>
            <a:r>
              <a:rPr lang="fr-FR" sz="3600" dirty="0" err="1" smtClean="0">
                <a:latin typeface="Arial" charset="0"/>
                <a:ea typeface="Arial" charset="0"/>
                <a:cs typeface="Arial" charset="0"/>
              </a:rPr>
              <a:t>biodéchets</a:t>
            </a:r>
            <a:endParaRPr lang="fr-FR" sz="36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p:txBody>
          <a:bodyPr/>
          <a:lstStyle/>
          <a:p>
            <a:fld id="{297ED104-AD71-8D4E-8944-3D04F907BC51}" type="slidenum">
              <a:rPr lang="fr-FR" smtClean="0">
                <a:latin typeface="Arial" charset="0"/>
                <a:ea typeface="Arial" charset="0"/>
                <a:cs typeface="Arial" charset="0"/>
              </a:rPr>
              <a:t>22</a:t>
            </a:fld>
            <a:endParaRPr lang="fr-FR">
              <a:latin typeface="Arial" charset="0"/>
              <a:ea typeface="Arial" charset="0"/>
              <a:cs typeface="Arial" charset="0"/>
            </a:endParaRPr>
          </a:p>
        </p:txBody>
      </p:sp>
      <p:sp>
        <p:nvSpPr>
          <p:cNvPr id="11" name="Rectangle 10"/>
          <p:cNvSpPr/>
          <p:nvPr/>
        </p:nvSpPr>
        <p:spPr>
          <a:xfrm>
            <a:off x="274900" y="906601"/>
            <a:ext cx="11323541" cy="5632311"/>
          </a:xfrm>
          <a:prstGeom prst="rect">
            <a:avLst/>
          </a:prstGeom>
        </p:spPr>
        <p:txBody>
          <a:bodyPr wrap="square">
            <a:spAutoFit/>
          </a:bodyPr>
          <a:lstStyle/>
          <a:p>
            <a:pPr algn="just">
              <a:lnSpc>
                <a:spcPct val="150000"/>
              </a:lnSpc>
            </a:pPr>
            <a:r>
              <a:rPr lang="fr-FR" sz="2000" dirty="0" smtClean="0">
                <a:solidFill>
                  <a:srgbClr val="202328"/>
                </a:solidFill>
                <a:latin typeface="Arial" charset="0"/>
                <a:ea typeface="Arial" charset="0"/>
                <a:cs typeface="Arial" charset="0"/>
              </a:rPr>
              <a:t>La loi TECV prévoit « </a:t>
            </a:r>
            <a:r>
              <a:rPr lang="fr-FR" sz="2000" dirty="0">
                <a:solidFill>
                  <a:srgbClr val="202328"/>
                </a:solidFill>
                <a:latin typeface="Arial" charset="0"/>
                <a:ea typeface="Arial" charset="0"/>
                <a:cs typeface="Arial" charset="0"/>
              </a:rPr>
              <a:t>[…] le développement du </a:t>
            </a:r>
            <a:r>
              <a:rPr lang="fr-FR" sz="2000" b="1" dirty="0">
                <a:solidFill>
                  <a:schemeClr val="accent2"/>
                </a:solidFill>
                <a:latin typeface="Arial" charset="0"/>
                <a:ea typeface="Arial" charset="0"/>
                <a:cs typeface="Arial" charset="0"/>
              </a:rPr>
              <a:t>tri à la source des déchets organiques, jusqu’à sa généralisation pour tous les producteurs de déchets avant 2025</a:t>
            </a:r>
            <a:r>
              <a:rPr lang="fr-FR" sz="2000" dirty="0">
                <a:solidFill>
                  <a:srgbClr val="202328"/>
                </a:solidFill>
                <a:latin typeface="Arial" charset="0"/>
                <a:ea typeface="Arial" charset="0"/>
                <a:cs typeface="Arial" charset="0"/>
              </a:rPr>
              <a:t>, pour que chaque citoyen ait à sa disposition une solution lui permettant de ne pas jeter ses </a:t>
            </a:r>
            <a:r>
              <a:rPr lang="fr-FR" sz="2000" dirty="0" err="1">
                <a:solidFill>
                  <a:srgbClr val="202328"/>
                </a:solidFill>
                <a:latin typeface="Arial" charset="0"/>
                <a:ea typeface="Arial" charset="0"/>
                <a:cs typeface="Arial" charset="0"/>
              </a:rPr>
              <a:t>biodéchets</a:t>
            </a:r>
            <a:r>
              <a:rPr lang="fr-FR" sz="2000" dirty="0">
                <a:solidFill>
                  <a:srgbClr val="202328"/>
                </a:solidFill>
                <a:latin typeface="Arial" charset="0"/>
                <a:ea typeface="Arial" charset="0"/>
                <a:cs typeface="Arial" charset="0"/>
              </a:rPr>
              <a:t> dans les ordures ménagères résiduelles, afin que ceux-ci ne soient plus éliminés, mais </a:t>
            </a:r>
            <a:r>
              <a:rPr lang="fr-FR" sz="2000" dirty="0" smtClean="0">
                <a:solidFill>
                  <a:srgbClr val="202328"/>
                </a:solidFill>
                <a:latin typeface="Arial" charset="0"/>
                <a:ea typeface="Arial" charset="0"/>
                <a:cs typeface="Arial" charset="0"/>
              </a:rPr>
              <a:t>valorisés.</a:t>
            </a:r>
          </a:p>
          <a:p>
            <a:pPr algn="just">
              <a:lnSpc>
                <a:spcPct val="150000"/>
              </a:lnSpc>
            </a:pPr>
            <a:endParaRPr lang="fr-FR" sz="2000" dirty="0">
              <a:solidFill>
                <a:srgbClr val="202328"/>
              </a:solidFill>
              <a:latin typeface="Arial" charset="0"/>
              <a:ea typeface="Arial" charset="0"/>
              <a:cs typeface="Arial" charset="0"/>
            </a:endParaRPr>
          </a:p>
          <a:p>
            <a:pPr algn="just">
              <a:lnSpc>
                <a:spcPct val="150000"/>
              </a:lnSpc>
            </a:pPr>
            <a:r>
              <a:rPr lang="fr-FR" sz="2000" dirty="0" smtClean="0">
                <a:solidFill>
                  <a:srgbClr val="202328"/>
                </a:solidFill>
                <a:latin typeface="Arial" charset="0"/>
                <a:ea typeface="Arial" charset="0"/>
                <a:cs typeface="Arial" charset="0"/>
              </a:rPr>
              <a:t>La </a:t>
            </a:r>
            <a:r>
              <a:rPr lang="fr-FR" sz="2000" dirty="0">
                <a:solidFill>
                  <a:srgbClr val="202328"/>
                </a:solidFill>
                <a:latin typeface="Arial" charset="0"/>
                <a:ea typeface="Arial" charset="0"/>
                <a:cs typeface="Arial" charset="0"/>
              </a:rPr>
              <a:t>collectivité territoriale </a:t>
            </a:r>
            <a:r>
              <a:rPr lang="fr-FR" sz="2000" b="1" dirty="0">
                <a:solidFill>
                  <a:schemeClr val="accent2"/>
                </a:solidFill>
                <a:latin typeface="Arial" charset="0"/>
                <a:ea typeface="Arial" charset="0"/>
                <a:cs typeface="Arial" charset="0"/>
              </a:rPr>
              <a:t>définit des solutions techniques de compostage de proximité ou de collecte séparée des </a:t>
            </a:r>
            <a:r>
              <a:rPr lang="fr-FR" sz="2000" b="1" dirty="0" err="1">
                <a:solidFill>
                  <a:schemeClr val="accent2"/>
                </a:solidFill>
                <a:latin typeface="Arial" charset="0"/>
                <a:ea typeface="Arial" charset="0"/>
                <a:cs typeface="Arial" charset="0"/>
              </a:rPr>
              <a:t>biodéchets</a:t>
            </a:r>
            <a:r>
              <a:rPr lang="fr-FR" sz="2000" b="1" dirty="0">
                <a:solidFill>
                  <a:srgbClr val="202328"/>
                </a:solidFill>
                <a:latin typeface="Arial" charset="0"/>
                <a:ea typeface="Arial" charset="0"/>
                <a:cs typeface="Arial" charset="0"/>
              </a:rPr>
              <a:t> </a:t>
            </a:r>
            <a:r>
              <a:rPr lang="fr-FR" sz="2000" dirty="0">
                <a:solidFill>
                  <a:srgbClr val="202328"/>
                </a:solidFill>
                <a:latin typeface="Arial" charset="0"/>
                <a:ea typeface="Arial" charset="0"/>
                <a:cs typeface="Arial" charset="0"/>
              </a:rPr>
              <a:t>et un rythme de déploiement adaptés à son </a:t>
            </a:r>
            <a:r>
              <a:rPr lang="fr-FR" sz="2000" dirty="0" smtClean="0">
                <a:solidFill>
                  <a:srgbClr val="202328"/>
                </a:solidFill>
                <a:latin typeface="Arial" charset="0"/>
                <a:ea typeface="Arial" charset="0"/>
                <a:cs typeface="Arial" charset="0"/>
              </a:rPr>
              <a:t>territoire.</a:t>
            </a:r>
          </a:p>
          <a:p>
            <a:pPr algn="just">
              <a:lnSpc>
                <a:spcPct val="150000"/>
              </a:lnSpc>
            </a:pPr>
            <a:endParaRPr lang="fr-FR" sz="2000" dirty="0">
              <a:solidFill>
                <a:srgbClr val="202328"/>
              </a:solidFill>
              <a:latin typeface="Arial" charset="0"/>
              <a:ea typeface="Arial" charset="0"/>
              <a:cs typeface="Arial" charset="0"/>
            </a:endParaRPr>
          </a:p>
          <a:p>
            <a:pPr algn="just">
              <a:lnSpc>
                <a:spcPct val="150000"/>
              </a:lnSpc>
            </a:pPr>
            <a:r>
              <a:rPr lang="fr-FR" sz="2000" dirty="0" smtClean="0">
                <a:solidFill>
                  <a:srgbClr val="202328"/>
                </a:solidFill>
                <a:latin typeface="Arial" charset="0"/>
                <a:ea typeface="Arial" charset="0"/>
                <a:cs typeface="Arial" charset="0"/>
              </a:rPr>
              <a:t>La </a:t>
            </a:r>
            <a:r>
              <a:rPr lang="fr-FR" sz="2000" dirty="0">
                <a:solidFill>
                  <a:srgbClr val="202328"/>
                </a:solidFill>
                <a:latin typeface="Arial" charset="0"/>
                <a:ea typeface="Arial" charset="0"/>
                <a:cs typeface="Arial" charset="0"/>
              </a:rPr>
              <a:t>généralisation du tri à la source des </a:t>
            </a:r>
            <a:r>
              <a:rPr lang="fr-FR" sz="2000" dirty="0" err="1" smtClean="0">
                <a:solidFill>
                  <a:srgbClr val="202328"/>
                </a:solidFill>
                <a:latin typeface="Arial" charset="0"/>
                <a:ea typeface="Arial" charset="0"/>
                <a:cs typeface="Arial" charset="0"/>
              </a:rPr>
              <a:t>biodéchets</a:t>
            </a:r>
            <a:r>
              <a:rPr lang="fr-FR" sz="2000" dirty="0" smtClean="0">
                <a:solidFill>
                  <a:srgbClr val="202328"/>
                </a:solidFill>
                <a:latin typeface="Arial" charset="0"/>
                <a:ea typeface="Arial" charset="0"/>
                <a:cs typeface="Arial" charset="0"/>
              </a:rPr>
              <a:t> </a:t>
            </a:r>
            <a:r>
              <a:rPr lang="fr-FR" sz="2000" dirty="0">
                <a:solidFill>
                  <a:srgbClr val="202328"/>
                </a:solidFill>
                <a:latin typeface="Arial" charset="0"/>
                <a:ea typeface="Arial" charset="0"/>
                <a:cs typeface="Arial" charset="0"/>
              </a:rPr>
              <a:t>[…] </a:t>
            </a:r>
            <a:r>
              <a:rPr lang="fr-FR" sz="2000" b="1" dirty="0">
                <a:solidFill>
                  <a:schemeClr val="accent2"/>
                </a:solidFill>
                <a:latin typeface="Arial" charset="0"/>
                <a:ea typeface="Arial" charset="0"/>
                <a:cs typeface="Arial" charset="0"/>
              </a:rPr>
              <a:t>rend non pertinente la création de nouvelles installations de tri mécano-biologique</a:t>
            </a:r>
            <a:r>
              <a:rPr lang="fr-FR" sz="2000" dirty="0">
                <a:solidFill>
                  <a:srgbClr val="202328"/>
                </a:solidFill>
                <a:latin typeface="Arial" charset="0"/>
                <a:ea typeface="Arial" charset="0"/>
                <a:cs typeface="Arial" charset="0"/>
              </a:rPr>
              <a:t> d'ordures ménagères résiduelles n'ayant pas fait l'objet d'un tri à la source des </a:t>
            </a:r>
            <a:r>
              <a:rPr lang="fr-FR" sz="2000" dirty="0" err="1">
                <a:solidFill>
                  <a:srgbClr val="202328"/>
                </a:solidFill>
                <a:latin typeface="Arial" charset="0"/>
                <a:ea typeface="Arial" charset="0"/>
                <a:cs typeface="Arial" charset="0"/>
              </a:rPr>
              <a:t>biodéchets</a:t>
            </a:r>
            <a:r>
              <a:rPr lang="fr-FR" sz="2000" dirty="0">
                <a:solidFill>
                  <a:srgbClr val="202328"/>
                </a:solidFill>
                <a:latin typeface="Arial" charset="0"/>
                <a:ea typeface="Arial" charset="0"/>
                <a:cs typeface="Arial" charset="0"/>
              </a:rPr>
              <a:t>, qui doit donc être évitée et ne fait, en conséquence, plus l'objet d'aides des pouvoirs publics […] ».</a:t>
            </a:r>
            <a:endParaRPr lang="fr-FR" sz="2000" dirty="0">
              <a:latin typeface="Arial" charset="0"/>
              <a:ea typeface="Arial" charset="0"/>
              <a:cs typeface="Arial" charset="0"/>
            </a:endParaRPr>
          </a:p>
        </p:txBody>
      </p:sp>
      <p:sp>
        <p:nvSpPr>
          <p:cNvPr id="8" name="Rectangle 7"/>
          <p:cNvSpPr/>
          <p:nvPr/>
        </p:nvSpPr>
        <p:spPr>
          <a:xfrm>
            <a:off x="1479525" y="6509109"/>
            <a:ext cx="9718906" cy="424732"/>
          </a:xfrm>
          <a:prstGeom prst="rect">
            <a:avLst/>
          </a:prstGeom>
        </p:spPr>
        <p:txBody>
          <a:bodyPr wrap="square">
            <a:spAutoFit/>
          </a:bodyPr>
          <a:lstStyle/>
          <a:p>
            <a:pPr algn="just">
              <a:lnSpc>
                <a:spcPct val="120000"/>
              </a:lnSpc>
              <a:spcBef>
                <a:spcPct val="0"/>
              </a:spcBef>
            </a:pPr>
            <a:r>
              <a:rPr lang="fr-FR" altLang="fr-FR" dirty="0">
                <a:solidFill>
                  <a:schemeClr val="accent2"/>
                </a:solidFill>
                <a:latin typeface="Arial" charset="0"/>
                <a:ea typeface="Arial" charset="0"/>
                <a:cs typeface="Arial" charset="0"/>
              </a:rPr>
              <a:t>LOI n° 2015-992 du 17 août 2015 relative à la transition énergétique pour la croissance verte</a:t>
            </a:r>
          </a:p>
        </p:txBody>
      </p:sp>
    </p:spTree>
    <p:extLst>
      <p:ext uri="{BB962C8B-B14F-4D97-AF65-F5344CB8AC3E}">
        <p14:creationId xmlns:p14="http://schemas.microsoft.com/office/powerpoint/2010/main" val="14122882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70073" y="1096039"/>
            <a:ext cx="2321466" cy="2468043"/>
          </a:xfrm>
          <a:prstGeom prst="rect">
            <a:avLst/>
          </a:prstGeom>
        </p:spPr>
      </p:pic>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23</a:t>
            </a:fld>
            <a:endParaRPr lang="fr-FR" altLang="fr-FR" sz="1400"/>
          </a:p>
        </p:txBody>
      </p:sp>
      <p:sp>
        <p:nvSpPr>
          <p:cNvPr id="2" name="Rectangle 1"/>
          <p:cNvSpPr/>
          <p:nvPr/>
        </p:nvSpPr>
        <p:spPr>
          <a:xfrm>
            <a:off x="3708938" y="205078"/>
            <a:ext cx="4786888" cy="646331"/>
          </a:xfrm>
          <a:prstGeom prst="rect">
            <a:avLst/>
          </a:prstGeom>
        </p:spPr>
        <p:txBody>
          <a:bodyPr wrap="none">
            <a:spAutoFit/>
          </a:bodyPr>
          <a:lstStyle/>
          <a:p>
            <a:pPr algn="ctr"/>
            <a:r>
              <a:rPr lang="fr-FR" sz="3600" dirty="0" smtClean="0">
                <a:latin typeface="Arial" charset="0"/>
                <a:ea typeface="Arial" charset="0"/>
                <a:cs typeface="Arial" charset="0"/>
              </a:rPr>
              <a:t>Le PRPGD c'est quoi?</a:t>
            </a:r>
            <a:endParaRPr lang="fr-FR" sz="36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319128" y="1169318"/>
            <a:ext cx="9297311" cy="2308324"/>
          </a:xfrm>
          <a:prstGeom prst="rect">
            <a:avLst/>
          </a:prstGeom>
          <a:noFill/>
        </p:spPr>
        <p:txBody>
          <a:bodyPr wrap="square" rtlCol="0">
            <a:spAutoFit/>
          </a:bodyPr>
          <a:lstStyle/>
          <a:p>
            <a:r>
              <a:rPr lang="fr-FR" sz="2400" b="1" dirty="0" smtClean="0"/>
              <a:t>Plan Régional de Prévention et de Gestion des Déchets </a:t>
            </a:r>
            <a:r>
              <a:rPr lang="fr-FR" sz="2400" dirty="0" smtClean="0"/>
              <a:t>élaboré par la Région Centre Val de Loire</a:t>
            </a:r>
          </a:p>
          <a:p>
            <a:pPr marL="342900" indent="-342900">
              <a:buFont typeface="Arial" panose="020B0604020202020204" pitchFamily="34" charset="0"/>
              <a:buChar char="•"/>
            </a:pPr>
            <a:r>
              <a:rPr lang="fr-FR" sz="2400" dirty="0" smtClean="0"/>
              <a:t>stratégie définie à 12 </a:t>
            </a:r>
            <a:r>
              <a:rPr lang="fr-FR" sz="2400" dirty="0" smtClean="0"/>
              <a:t>ans. Se substitue aux PPGDND (plans départementaux de prévention et de gestion des déchets non dangereux</a:t>
            </a:r>
            <a:endParaRPr lang="fr-FR" sz="2400" dirty="0" smtClean="0"/>
          </a:p>
          <a:p>
            <a:pPr marL="342900" indent="-342900">
              <a:buFont typeface="Arial" panose="020B0604020202020204" pitchFamily="34" charset="0"/>
              <a:buChar char="•"/>
            </a:pPr>
            <a:r>
              <a:rPr lang="fr-FR" sz="2400" dirty="0" smtClean="0"/>
              <a:t>26 objectifs</a:t>
            </a:r>
          </a:p>
        </p:txBody>
      </p:sp>
      <p:sp>
        <p:nvSpPr>
          <p:cNvPr id="3" name="ZoneTexte 2"/>
          <p:cNvSpPr txBox="1"/>
          <p:nvPr/>
        </p:nvSpPr>
        <p:spPr>
          <a:xfrm>
            <a:off x="319128" y="3403422"/>
            <a:ext cx="10726407" cy="2123658"/>
          </a:xfrm>
          <a:prstGeom prst="rect">
            <a:avLst/>
          </a:prstGeom>
          <a:noFill/>
        </p:spPr>
        <p:txBody>
          <a:bodyPr wrap="square" rtlCol="0">
            <a:spAutoFit/>
          </a:bodyPr>
          <a:lstStyle/>
          <a:p>
            <a:r>
              <a:rPr lang="fr-FR" sz="2400" dirty="0" smtClean="0"/>
              <a:t>Par exemple:</a:t>
            </a:r>
          </a:p>
          <a:p>
            <a:r>
              <a:rPr lang="fr-FR" dirty="0"/>
              <a:t>- </a:t>
            </a:r>
            <a:r>
              <a:rPr lang="fr-FR" dirty="0" smtClean="0"/>
              <a:t>Déploiement </a:t>
            </a:r>
            <a:r>
              <a:rPr lang="fr-FR" dirty="0"/>
              <a:t>des Programmes Locaux de Prévention des Déchets Ménagers et Assimilés (PLPDMA) et des démarches de type Zéro Déchet Zéro Gaspillage (ZDZG</a:t>
            </a:r>
            <a:r>
              <a:rPr lang="fr-FR" dirty="0" smtClean="0"/>
              <a:t>);</a:t>
            </a:r>
            <a:endParaRPr lang="fr-FR" dirty="0"/>
          </a:p>
          <a:p>
            <a:r>
              <a:rPr lang="fr-FR" dirty="0"/>
              <a:t>- </a:t>
            </a:r>
            <a:r>
              <a:rPr lang="fr-FR" dirty="0" smtClean="0"/>
              <a:t>généralisation </a:t>
            </a:r>
            <a:r>
              <a:rPr lang="fr-FR" dirty="0"/>
              <a:t>du tri à la source des </a:t>
            </a:r>
            <a:r>
              <a:rPr lang="fr-FR" dirty="0" smtClean="0"/>
              <a:t>biodéchets à </a:t>
            </a:r>
            <a:r>
              <a:rPr lang="fr-FR" dirty="0"/>
              <a:t>partir de 2025 ;</a:t>
            </a:r>
          </a:p>
          <a:p>
            <a:r>
              <a:rPr lang="fr-FR" dirty="0"/>
              <a:t>- la mise en conformité des modes de gestion locaux avec la hiérarchisation des modes de traitement </a:t>
            </a:r>
            <a:r>
              <a:rPr lang="fr-FR" dirty="0" smtClean="0"/>
              <a:t>;</a:t>
            </a:r>
            <a:endParaRPr lang="fr-FR" dirty="0"/>
          </a:p>
          <a:p>
            <a:r>
              <a:rPr lang="fr-FR" dirty="0"/>
              <a:t>- l’interdiction de construire ou de reconstruire des unités de stockage ou d’incinération de déchets </a:t>
            </a:r>
            <a:r>
              <a:rPr lang="fr-FR" dirty="0" smtClean="0"/>
              <a:t>tant </a:t>
            </a:r>
            <a:r>
              <a:rPr lang="fr-FR" dirty="0"/>
              <a:t>que la région est en surcapacité de </a:t>
            </a:r>
            <a:r>
              <a:rPr lang="fr-FR" dirty="0" smtClean="0"/>
              <a:t>traitement</a:t>
            </a:r>
            <a:r>
              <a:rPr lang="fr-FR" dirty="0" smtClean="0"/>
              <a:t>.</a:t>
            </a:r>
            <a:endParaRPr lang="fr-FR" dirty="0">
              <a:effectLst/>
            </a:endParaRPr>
          </a:p>
        </p:txBody>
      </p:sp>
      <p:sp>
        <p:nvSpPr>
          <p:cNvPr id="8" name="Rectangle 7"/>
          <p:cNvSpPr/>
          <p:nvPr/>
        </p:nvSpPr>
        <p:spPr>
          <a:xfrm>
            <a:off x="429506" y="6511118"/>
            <a:ext cx="10616030" cy="276999"/>
          </a:xfrm>
          <a:prstGeom prst="rect">
            <a:avLst/>
          </a:prstGeom>
        </p:spPr>
        <p:txBody>
          <a:bodyPr wrap="square">
            <a:spAutoFit/>
          </a:bodyPr>
          <a:lstStyle/>
          <a:p>
            <a:r>
              <a:rPr lang="fr-FR" sz="1200" dirty="0" smtClean="0"/>
              <a:t>Plus </a:t>
            </a:r>
            <a:r>
              <a:rPr lang="fr-FR" sz="1200" dirty="0"/>
              <a:t>de détails: </a:t>
            </a:r>
            <a:r>
              <a:rPr lang="fr-FR" sz="1200" dirty="0">
                <a:hlinkClick r:id="rId3"/>
              </a:rPr>
              <a:t>https://www.democratie-permanente.fr/project/plan-regional-de-prevention-et-de-gestion-des-dechets-1/collect/prpgd-deposer-une-contribution</a:t>
            </a:r>
            <a:endParaRPr lang="fr-FR" sz="1200" dirty="0"/>
          </a:p>
        </p:txBody>
      </p:sp>
      <p:sp>
        <p:nvSpPr>
          <p:cNvPr id="6" name="Rectangle 5"/>
          <p:cNvSpPr/>
          <p:nvPr/>
        </p:nvSpPr>
        <p:spPr>
          <a:xfrm>
            <a:off x="319129" y="5533012"/>
            <a:ext cx="11620026" cy="923330"/>
          </a:xfrm>
          <a:prstGeom prst="rect">
            <a:avLst/>
          </a:prstGeom>
        </p:spPr>
        <p:txBody>
          <a:bodyPr wrap="square">
            <a:spAutoFit/>
          </a:bodyPr>
          <a:lstStyle/>
          <a:p>
            <a:r>
              <a:rPr lang="fr-FR" dirty="0" smtClean="0">
                <a:latin typeface="Calibri" panose="020F0502020204030204" pitchFamily="34" charset="0"/>
              </a:rPr>
              <a:t>Contenu</a:t>
            </a:r>
            <a:r>
              <a:rPr lang="fr-FR" dirty="0">
                <a:latin typeface="Calibri" panose="020F0502020204030204" pitchFamily="34" charset="0"/>
              </a:rPr>
              <a:t>, </a:t>
            </a:r>
            <a:r>
              <a:rPr lang="fr-FR" dirty="0" smtClean="0">
                <a:latin typeface="Calibri" panose="020F0502020204030204" pitchFamily="34" charset="0"/>
              </a:rPr>
              <a:t>modalités </a:t>
            </a:r>
            <a:r>
              <a:rPr lang="fr-FR" dirty="0">
                <a:latin typeface="Calibri" panose="020F0502020204030204" pitchFamily="34" charset="0"/>
              </a:rPr>
              <a:t>d’élaboration et de suivi du </a:t>
            </a:r>
            <a:r>
              <a:rPr lang="fr-FR" dirty="0" smtClean="0">
                <a:latin typeface="Calibri" panose="020F0502020204030204" pitchFamily="34" charset="0"/>
              </a:rPr>
              <a:t>PRPGD précisé par le </a:t>
            </a:r>
            <a:r>
              <a:rPr lang="fr-FR" dirty="0">
                <a:latin typeface="Calibri" panose="020F0502020204030204" pitchFamily="34" charset="0"/>
              </a:rPr>
              <a:t>code de l’environnement (articles L. 541-13 et suivants) et le décret n°2016-811 du 17 juin </a:t>
            </a:r>
            <a:r>
              <a:rPr lang="fr-FR" dirty="0" smtClean="0">
                <a:latin typeface="Calibri" panose="020F0502020204030204" pitchFamily="34" charset="0"/>
              </a:rPr>
              <a:t>2016, codifié </a:t>
            </a:r>
            <a:r>
              <a:rPr lang="fr-FR" dirty="0">
                <a:latin typeface="Calibri" panose="020F0502020204030204" pitchFamily="34" charset="0"/>
              </a:rPr>
              <a:t>aux articles L.541-13, R.541-13 et suivants et D.541-16-1 du Code de </a:t>
            </a:r>
            <a:r>
              <a:rPr lang="fr-FR" dirty="0" smtClean="0">
                <a:latin typeface="Calibri" panose="020F0502020204030204" pitchFamily="34" charset="0"/>
              </a:rPr>
              <a:t>l’Environnement.</a:t>
            </a:r>
            <a:endParaRPr lang="fr-FR" dirty="0"/>
          </a:p>
        </p:txBody>
      </p:sp>
    </p:spTree>
    <p:extLst>
      <p:ext uri="{BB962C8B-B14F-4D97-AF65-F5344CB8AC3E}">
        <p14:creationId xmlns:p14="http://schemas.microsoft.com/office/powerpoint/2010/main" val="4297344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0662" y="960957"/>
            <a:ext cx="2739504" cy="2912476"/>
          </a:xfrm>
          <a:prstGeom prst="rect">
            <a:avLst/>
          </a:prstGeom>
        </p:spPr>
      </p:pic>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24</a:t>
            </a:fld>
            <a:endParaRPr lang="fr-FR" altLang="fr-FR" sz="1400"/>
          </a:p>
        </p:txBody>
      </p:sp>
      <p:sp>
        <p:nvSpPr>
          <p:cNvPr id="2" name="Rectangle 1"/>
          <p:cNvSpPr/>
          <p:nvPr/>
        </p:nvSpPr>
        <p:spPr>
          <a:xfrm>
            <a:off x="3734587" y="205078"/>
            <a:ext cx="4735592" cy="646331"/>
          </a:xfrm>
          <a:prstGeom prst="rect">
            <a:avLst/>
          </a:prstGeom>
        </p:spPr>
        <p:txBody>
          <a:bodyPr wrap="none">
            <a:spAutoFit/>
          </a:bodyPr>
          <a:lstStyle/>
          <a:p>
            <a:pPr algn="ctr"/>
            <a:r>
              <a:rPr lang="fr-FR" sz="3600" dirty="0" smtClean="0">
                <a:latin typeface="Arial" charset="0"/>
                <a:ea typeface="Arial" charset="0"/>
                <a:cs typeface="Arial" charset="0"/>
              </a:rPr>
              <a:t>Le PRAEC c'est quoi?</a:t>
            </a:r>
            <a:endParaRPr lang="fr-FR" sz="36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319129" y="1169318"/>
            <a:ext cx="7193498" cy="1569660"/>
          </a:xfrm>
          <a:prstGeom prst="rect">
            <a:avLst/>
          </a:prstGeom>
          <a:noFill/>
        </p:spPr>
        <p:txBody>
          <a:bodyPr wrap="square" rtlCol="0">
            <a:spAutoFit/>
          </a:bodyPr>
          <a:lstStyle/>
          <a:p>
            <a:r>
              <a:rPr lang="fr-FR" sz="2400" b="1" dirty="0" smtClean="0"/>
              <a:t>Plan Régional en faveur de l'économie circulaire</a:t>
            </a:r>
          </a:p>
          <a:p>
            <a:r>
              <a:rPr lang="fr-FR" sz="2400" b="1" dirty="0" smtClean="0"/>
              <a:t>élaboré par la Région Centre Val de Loire</a:t>
            </a:r>
          </a:p>
          <a:p>
            <a:endParaRPr lang="fr-FR" sz="2400" dirty="0" smtClean="0"/>
          </a:p>
          <a:p>
            <a:r>
              <a:rPr lang="fr-FR" sz="2400" dirty="0" smtClean="0"/>
              <a:t>7 </a:t>
            </a:r>
            <a:r>
              <a:rPr lang="fr-FR" sz="2400" dirty="0" smtClean="0"/>
              <a:t>objectifs</a:t>
            </a:r>
          </a:p>
        </p:txBody>
      </p:sp>
      <p:sp>
        <p:nvSpPr>
          <p:cNvPr id="3" name="ZoneTexte 2"/>
          <p:cNvSpPr txBox="1"/>
          <p:nvPr/>
        </p:nvSpPr>
        <p:spPr>
          <a:xfrm>
            <a:off x="319129" y="3092775"/>
            <a:ext cx="10726407" cy="2123658"/>
          </a:xfrm>
          <a:prstGeom prst="rect">
            <a:avLst/>
          </a:prstGeom>
          <a:noFill/>
        </p:spPr>
        <p:txBody>
          <a:bodyPr wrap="square" rtlCol="0">
            <a:spAutoFit/>
          </a:bodyPr>
          <a:lstStyle/>
          <a:p>
            <a:r>
              <a:rPr lang="fr-FR" sz="2400" dirty="0" smtClean="0"/>
              <a:t>Par exemple:</a:t>
            </a:r>
          </a:p>
          <a:p>
            <a:r>
              <a:rPr lang="fr-FR" dirty="0"/>
              <a:t>- </a:t>
            </a:r>
            <a:r>
              <a:rPr lang="fr-FR" dirty="0" smtClean="0"/>
              <a:t>intégrer </a:t>
            </a:r>
            <a:r>
              <a:rPr lang="fr-FR" dirty="0"/>
              <a:t>les pratiques axées sur la prévention et la gestion des déchets (en</a:t>
            </a:r>
          </a:p>
          <a:p>
            <a:r>
              <a:rPr lang="fr-FR" dirty="0"/>
              <a:t>suivant la hiérarchie des modes de traitement) ;</a:t>
            </a:r>
          </a:p>
          <a:p>
            <a:r>
              <a:rPr lang="fr-FR" dirty="0"/>
              <a:t>· </a:t>
            </a:r>
            <a:r>
              <a:rPr lang="fr-FR" dirty="0" smtClean="0"/>
              <a:t>intégrer </a:t>
            </a:r>
            <a:r>
              <a:rPr lang="fr-FR" dirty="0"/>
              <a:t>les pratiques axées sur la consommation sobre et responsable des</a:t>
            </a:r>
          </a:p>
          <a:p>
            <a:r>
              <a:rPr lang="fr-FR" dirty="0"/>
              <a:t>ressources naturelles </a:t>
            </a:r>
            <a:r>
              <a:rPr lang="fr-FR" dirty="0" smtClean="0"/>
              <a:t>;</a:t>
            </a:r>
          </a:p>
          <a:p>
            <a:r>
              <a:rPr lang="fr-FR" dirty="0"/>
              <a:t>Favoriser le développement de l’Ecologie Industrielle et Territoriale en </a:t>
            </a:r>
            <a:r>
              <a:rPr lang="fr-FR" dirty="0" smtClean="0"/>
              <a:t>région;</a:t>
            </a:r>
            <a:endParaRPr lang="fr-FR" dirty="0"/>
          </a:p>
          <a:p>
            <a:r>
              <a:rPr lang="fr-FR" dirty="0"/>
              <a:t>· </a:t>
            </a:r>
            <a:r>
              <a:rPr lang="fr-FR" dirty="0" smtClean="0"/>
              <a:t>favoriser </a:t>
            </a:r>
            <a:r>
              <a:rPr lang="fr-FR" dirty="0"/>
              <a:t>la coopération entre acteurs afin d’accroître </a:t>
            </a:r>
            <a:r>
              <a:rPr lang="fr-FR" dirty="0" smtClean="0"/>
              <a:t>le développement </a:t>
            </a:r>
            <a:r>
              <a:rPr lang="fr-FR" dirty="0"/>
              <a:t>local.</a:t>
            </a:r>
            <a:endParaRPr lang="fr-FR" dirty="0">
              <a:effectLst/>
            </a:endParaRPr>
          </a:p>
        </p:txBody>
      </p:sp>
      <p:sp>
        <p:nvSpPr>
          <p:cNvPr id="8" name="Rectangle 7"/>
          <p:cNvSpPr/>
          <p:nvPr/>
        </p:nvSpPr>
        <p:spPr>
          <a:xfrm>
            <a:off x="1" y="6356350"/>
            <a:ext cx="10616030" cy="276999"/>
          </a:xfrm>
          <a:prstGeom prst="rect">
            <a:avLst/>
          </a:prstGeom>
        </p:spPr>
        <p:txBody>
          <a:bodyPr wrap="square">
            <a:spAutoFit/>
          </a:bodyPr>
          <a:lstStyle/>
          <a:p>
            <a:r>
              <a:rPr lang="fr-FR" sz="1200" dirty="0" smtClean="0"/>
              <a:t>Plus </a:t>
            </a:r>
            <a:r>
              <a:rPr lang="fr-FR" sz="1200" dirty="0"/>
              <a:t>de détails: </a:t>
            </a:r>
            <a:r>
              <a:rPr lang="fr-FR" sz="1200" dirty="0">
                <a:hlinkClick r:id="rId3"/>
              </a:rPr>
              <a:t>https://www.democratie-permanente.fr/project/plan-regional-de-prevention-et-de-gestion-des-dechets-1/collect/prpgd-deposer-une-contribution</a:t>
            </a:r>
            <a:endParaRPr lang="fr-FR" sz="1200" dirty="0"/>
          </a:p>
        </p:txBody>
      </p:sp>
      <p:sp>
        <p:nvSpPr>
          <p:cNvPr id="10" name="Rectangle 9"/>
          <p:cNvSpPr/>
          <p:nvPr/>
        </p:nvSpPr>
        <p:spPr>
          <a:xfrm>
            <a:off x="319129" y="5385564"/>
            <a:ext cx="11620026" cy="369332"/>
          </a:xfrm>
          <a:prstGeom prst="rect">
            <a:avLst/>
          </a:prstGeom>
        </p:spPr>
        <p:txBody>
          <a:bodyPr wrap="square">
            <a:spAutoFit/>
          </a:bodyPr>
          <a:lstStyle/>
          <a:p>
            <a:r>
              <a:rPr lang="fr-FR" dirty="0" smtClean="0">
                <a:latin typeface="Calibri" panose="020F0502020204030204" pitchFamily="34" charset="0"/>
              </a:rPr>
              <a:t>Contenu défini par </a:t>
            </a:r>
            <a:r>
              <a:rPr lang="fr-FR" dirty="0">
                <a:latin typeface="Calibri" panose="020F0502020204030204" pitchFamily="34" charset="0"/>
              </a:rPr>
              <a:t>le décret n°2016-811 du 17 juin </a:t>
            </a:r>
            <a:r>
              <a:rPr lang="fr-FR" dirty="0" smtClean="0">
                <a:latin typeface="Calibri" panose="020F0502020204030204" pitchFamily="34" charset="0"/>
              </a:rPr>
              <a:t>2016</a:t>
            </a:r>
            <a:endParaRPr lang="fr-FR" dirty="0"/>
          </a:p>
        </p:txBody>
      </p:sp>
    </p:spTree>
    <p:extLst>
      <p:ext uri="{BB962C8B-B14F-4D97-AF65-F5344CB8AC3E}">
        <p14:creationId xmlns:p14="http://schemas.microsoft.com/office/powerpoint/2010/main" val="14592374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25</a:t>
            </a:fld>
            <a:endParaRPr lang="fr-FR" altLang="fr-FR" sz="1400"/>
          </a:p>
        </p:txBody>
      </p:sp>
      <p:sp>
        <p:nvSpPr>
          <p:cNvPr id="2" name="Rectangle 1"/>
          <p:cNvSpPr/>
          <p:nvPr/>
        </p:nvSpPr>
        <p:spPr>
          <a:xfrm>
            <a:off x="3725932" y="205078"/>
            <a:ext cx="4752904" cy="646331"/>
          </a:xfrm>
          <a:prstGeom prst="rect">
            <a:avLst/>
          </a:prstGeom>
        </p:spPr>
        <p:txBody>
          <a:bodyPr wrap="none">
            <a:spAutoFit/>
          </a:bodyPr>
          <a:lstStyle/>
          <a:p>
            <a:pPr algn="ctr"/>
            <a:r>
              <a:rPr lang="fr-FR" sz="3600" dirty="0" smtClean="0">
                <a:latin typeface="Arial" charset="0"/>
                <a:ea typeface="Arial" charset="0"/>
                <a:cs typeface="Arial" charset="0"/>
              </a:rPr>
              <a:t>Un PCAET </a:t>
            </a:r>
            <a:r>
              <a:rPr lang="fr-FR" sz="3600" dirty="0" smtClean="0">
                <a:latin typeface="Arial" charset="0"/>
                <a:ea typeface="Arial" charset="0"/>
                <a:cs typeface="Arial" charset="0"/>
              </a:rPr>
              <a:t>c'est quoi?</a:t>
            </a:r>
            <a:endParaRPr lang="fr-FR" sz="36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319129" y="1169318"/>
            <a:ext cx="7193498" cy="1938992"/>
          </a:xfrm>
          <a:prstGeom prst="rect">
            <a:avLst/>
          </a:prstGeom>
          <a:noFill/>
        </p:spPr>
        <p:txBody>
          <a:bodyPr wrap="square" rtlCol="0">
            <a:spAutoFit/>
          </a:bodyPr>
          <a:lstStyle/>
          <a:p>
            <a:r>
              <a:rPr lang="fr-FR" sz="2400" b="1" dirty="0" smtClean="0"/>
              <a:t>Plan </a:t>
            </a:r>
            <a:r>
              <a:rPr lang="fr-FR" sz="2400" b="1" dirty="0" smtClean="0"/>
              <a:t>Climat-Air-Energie Territorial</a:t>
            </a:r>
            <a:endParaRPr lang="fr-FR" sz="2400" b="1" dirty="0" smtClean="0"/>
          </a:p>
          <a:p>
            <a:r>
              <a:rPr lang="fr-FR" sz="2400" dirty="0" smtClean="0"/>
              <a:t>= Projet territorial de Développement Durable</a:t>
            </a:r>
          </a:p>
          <a:p>
            <a:r>
              <a:rPr lang="fr-FR" sz="2400" dirty="0" smtClean="0"/>
              <a:t>Mis en place par les EPCI (établissements publics de coopération intercommunale) à fiscalité propre de plus de 20 000 habitants. Obligatoire depuis 2018</a:t>
            </a:r>
            <a:endParaRPr lang="fr-FR" sz="2400" dirty="0" smtClean="0"/>
          </a:p>
        </p:txBody>
      </p:sp>
      <p:sp>
        <p:nvSpPr>
          <p:cNvPr id="3" name="ZoneTexte 2"/>
          <p:cNvSpPr txBox="1"/>
          <p:nvPr/>
        </p:nvSpPr>
        <p:spPr>
          <a:xfrm>
            <a:off x="319129" y="3248656"/>
            <a:ext cx="11401233" cy="1015663"/>
          </a:xfrm>
          <a:prstGeom prst="rect">
            <a:avLst/>
          </a:prstGeom>
          <a:noFill/>
        </p:spPr>
        <p:txBody>
          <a:bodyPr wrap="square" rtlCol="0">
            <a:spAutoFit/>
          </a:bodyPr>
          <a:lstStyle/>
          <a:p>
            <a:r>
              <a:rPr lang="fr-FR" sz="2400" dirty="0" smtClean="0"/>
              <a:t>Par exemple:</a:t>
            </a:r>
          </a:p>
          <a:p>
            <a:pPr marL="285750" indent="-285750">
              <a:buFontTx/>
              <a:buChar char="-"/>
            </a:pPr>
            <a:r>
              <a:rPr lang="fr-FR" dirty="0" smtClean="0"/>
              <a:t>Mesures d’atténuation du changement climatique: </a:t>
            </a:r>
            <a:r>
              <a:rPr lang="fr-FR" dirty="0"/>
              <a:t>plans locaux de prévention des déchets, </a:t>
            </a:r>
            <a:r>
              <a:rPr lang="fr-FR" dirty="0" smtClean="0"/>
              <a:t>plans </a:t>
            </a:r>
            <a:r>
              <a:rPr lang="fr-FR" dirty="0"/>
              <a:t>de </a:t>
            </a:r>
            <a:r>
              <a:rPr lang="fr-FR" dirty="0" smtClean="0"/>
              <a:t>compostage</a:t>
            </a:r>
          </a:p>
          <a:p>
            <a:pPr marL="285750" indent="-285750">
              <a:buFontTx/>
              <a:buChar char="-"/>
            </a:pPr>
            <a:r>
              <a:rPr lang="fr-FR" dirty="0" smtClean="0"/>
              <a:t>Mesures d’adaptation: soutien à l’é</a:t>
            </a:r>
            <a:r>
              <a:rPr lang="fr-FR" dirty="0" smtClean="0"/>
              <a:t>conomie </a:t>
            </a:r>
            <a:r>
              <a:rPr lang="fr-FR" dirty="0"/>
              <a:t>locale, </a:t>
            </a:r>
            <a:r>
              <a:rPr lang="fr-FR" dirty="0" smtClean="0"/>
              <a:t>à la production sobre et à la consommation durable</a:t>
            </a:r>
            <a:endParaRPr lang="fr-FR" dirty="0">
              <a:effectLst/>
            </a:endParaRPr>
          </a:p>
        </p:txBody>
      </p:sp>
      <p:sp>
        <p:nvSpPr>
          <p:cNvPr id="8" name="Rectangle 7"/>
          <p:cNvSpPr/>
          <p:nvPr/>
        </p:nvSpPr>
        <p:spPr>
          <a:xfrm>
            <a:off x="1" y="6356350"/>
            <a:ext cx="10616030" cy="276999"/>
          </a:xfrm>
          <a:prstGeom prst="rect">
            <a:avLst/>
          </a:prstGeom>
        </p:spPr>
        <p:txBody>
          <a:bodyPr wrap="square">
            <a:spAutoFit/>
          </a:bodyPr>
          <a:lstStyle/>
          <a:p>
            <a:r>
              <a:rPr lang="fr-FR" sz="1200" dirty="0" smtClean="0"/>
              <a:t>Plus </a:t>
            </a:r>
            <a:r>
              <a:rPr lang="fr-FR" sz="1200" dirty="0"/>
              <a:t>de détails: </a:t>
            </a:r>
            <a:r>
              <a:rPr lang="fr-FR" sz="1200" dirty="0">
                <a:hlinkClick r:id="rId2"/>
              </a:rPr>
              <a:t>https://www.democratie-permanente.fr/project/plan-regional-de-prevention-et-de-gestion-des-dechets-1/collect/prpgd-deposer-une-contribution</a:t>
            </a:r>
            <a:endParaRPr lang="fr-FR" sz="1200" dirty="0"/>
          </a:p>
        </p:txBody>
      </p:sp>
      <p:sp>
        <p:nvSpPr>
          <p:cNvPr id="10" name="Rectangle 9"/>
          <p:cNvSpPr/>
          <p:nvPr/>
        </p:nvSpPr>
        <p:spPr>
          <a:xfrm>
            <a:off x="319129" y="5060572"/>
            <a:ext cx="11620026" cy="1200329"/>
          </a:xfrm>
          <a:prstGeom prst="rect">
            <a:avLst/>
          </a:prstGeom>
        </p:spPr>
        <p:txBody>
          <a:bodyPr wrap="square">
            <a:spAutoFit/>
          </a:bodyPr>
          <a:lstStyle/>
          <a:p>
            <a:r>
              <a:rPr lang="fr-FR" dirty="0" smtClean="0">
                <a:latin typeface="Calibri" panose="020F0502020204030204" pitchFamily="34" charset="0"/>
              </a:rPr>
              <a:t>Instauré par la LOI TECV</a:t>
            </a:r>
          </a:p>
          <a:p>
            <a:r>
              <a:rPr lang="fr-FR" dirty="0" smtClean="0">
                <a:latin typeface="Calibri" panose="020F0502020204030204" pitchFamily="34" charset="0"/>
              </a:rPr>
              <a:t>Contenu </a:t>
            </a:r>
            <a:r>
              <a:rPr lang="fr-FR" dirty="0" smtClean="0">
                <a:latin typeface="Calibri" panose="020F0502020204030204" pitchFamily="34" charset="0"/>
              </a:rPr>
              <a:t>défini par </a:t>
            </a:r>
            <a:r>
              <a:rPr lang="fr-FR" dirty="0">
                <a:latin typeface="Calibri" panose="020F0502020204030204" pitchFamily="34" charset="0"/>
              </a:rPr>
              <a:t>le </a:t>
            </a:r>
            <a:r>
              <a:rPr lang="fr-FR" dirty="0">
                <a:latin typeface="Calibri" panose="020F0502020204030204" pitchFamily="34" charset="0"/>
                <a:hlinkClick r:id="rId3"/>
              </a:rPr>
              <a:t>décret </a:t>
            </a:r>
            <a:r>
              <a:rPr lang="fr-FR" dirty="0" smtClean="0">
                <a:latin typeface="Calibri" panose="020F0502020204030204" pitchFamily="34" charset="0"/>
                <a:hlinkClick r:id="rId3"/>
              </a:rPr>
              <a:t>n°2016-849 </a:t>
            </a:r>
            <a:r>
              <a:rPr lang="fr-FR" dirty="0">
                <a:latin typeface="Calibri" panose="020F0502020204030204" pitchFamily="34" charset="0"/>
                <a:hlinkClick r:id="rId3"/>
              </a:rPr>
              <a:t>du </a:t>
            </a:r>
            <a:r>
              <a:rPr lang="fr-FR" dirty="0" smtClean="0">
                <a:latin typeface="Calibri" panose="020F0502020204030204" pitchFamily="34" charset="0"/>
                <a:hlinkClick r:id="rId3"/>
              </a:rPr>
              <a:t>28 </a:t>
            </a:r>
            <a:r>
              <a:rPr lang="fr-FR" dirty="0">
                <a:latin typeface="Calibri" panose="020F0502020204030204" pitchFamily="34" charset="0"/>
                <a:hlinkClick r:id="rId3"/>
              </a:rPr>
              <a:t>juin </a:t>
            </a:r>
            <a:r>
              <a:rPr lang="fr-FR" dirty="0" smtClean="0">
                <a:latin typeface="Calibri" panose="020F0502020204030204" pitchFamily="34" charset="0"/>
                <a:hlinkClick r:id="rId3"/>
              </a:rPr>
              <a:t>2016 relatif au plan climat-air-énergie territorial</a:t>
            </a:r>
            <a:endParaRPr lang="fr-FR" dirty="0" smtClean="0">
              <a:latin typeface="Calibri" panose="020F0502020204030204" pitchFamily="34" charset="0"/>
            </a:endParaRPr>
          </a:p>
          <a:p>
            <a:r>
              <a:rPr lang="fr-FR" dirty="0" smtClean="0">
                <a:latin typeface="Calibri" panose="020F0502020204030204" pitchFamily="34" charset="0"/>
              </a:rPr>
              <a:t>Secteurs d’activité concernés définis par </a:t>
            </a:r>
            <a:r>
              <a:rPr lang="fr-FR" dirty="0" smtClean="0">
                <a:latin typeface="Calibri" panose="020F0502020204030204" pitchFamily="34" charset="0"/>
                <a:hlinkClick r:id="rId4"/>
              </a:rPr>
              <a:t>Arrêté du 4 août 2016 relatif </a:t>
            </a:r>
            <a:r>
              <a:rPr lang="fr-FR" dirty="0">
                <a:latin typeface="Calibri" panose="020F0502020204030204" pitchFamily="34" charset="0"/>
                <a:hlinkClick r:id="rId4"/>
              </a:rPr>
              <a:t>au plan climat-air-énergie </a:t>
            </a:r>
            <a:r>
              <a:rPr lang="fr-FR" dirty="0" smtClean="0">
                <a:latin typeface="Calibri" panose="020F0502020204030204" pitchFamily="34" charset="0"/>
                <a:hlinkClick r:id="rId4"/>
              </a:rPr>
              <a:t>territorial</a:t>
            </a:r>
            <a:endParaRPr lang="fr-FR" dirty="0" smtClean="0">
              <a:latin typeface="Calibri" panose="020F0502020204030204" pitchFamily="34" charset="0"/>
            </a:endParaRPr>
          </a:p>
          <a:p>
            <a:r>
              <a:rPr lang="fr-FR" dirty="0" smtClean="0">
                <a:latin typeface="Calibri" panose="020F0502020204030204" pitchFamily="34" charset="0"/>
              </a:rPr>
              <a:t>Evaluation définie par </a:t>
            </a:r>
            <a:r>
              <a:rPr lang="fr-FR" dirty="0" smtClean="0">
                <a:latin typeface="Calibri" panose="020F0502020204030204" pitchFamily="34" charset="0"/>
                <a:hlinkClick r:id="rId5"/>
              </a:rPr>
              <a:t>Ordonnance du 3 août 2016 </a:t>
            </a:r>
            <a:r>
              <a:rPr lang="fr-FR" dirty="0" smtClean="0">
                <a:latin typeface="Calibri" panose="020F0502020204030204" pitchFamily="34" charset="0"/>
              </a:rPr>
              <a:t>et </a:t>
            </a:r>
            <a:r>
              <a:rPr lang="fr-FR" dirty="0" smtClean="0">
                <a:latin typeface="Calibri" panose="020F0502020204030204" pitchFamily="34" charset="0"/>
                <a:hlinkClick r:id="rId6"/>
              </a:rPr>
              <a:t>décret du 11 août 2016</a:t>
            </a:r>
            <a:endParaRPr lang="fr-FR" dirty="0"/>
          </a:p>
        </p:txBody>
      </p:sp>
      <p:sp>
        <p:nvSpPr>
          <p:cNvPr id="6" name="Rectangle 5"/>
          <p:cNvSpPr/>
          <p:nvPr/>
        </p:nvSpPr>
        <p:spPr>
          <a:xfrm>
            <a:off x="333567" y="4526889"/>
            <a:ext cx="4391074" cy="410882"/>
          </a:xfrm>
          <a:prstGeom prst="rect">
            <a:avLst/>
          </a:prstGeom>
        </p:spPr>
        <p:txBody>
          <a:bodyPr wrap="none">
            <a:spAutoFit/>
          </a:bodyPr>
          <a:lstStyle/>
          <a:p>
            <a:pPr>
              <a:lnSpc>
                <a:spcPct val="115000"/>
              </a:lnSpc>
              <a:spcAft>
                <a:spcPts val="1000"/>
              </a:spcAft>
            </a:pPr>
            <a:r>
              <a:rPr lang="fr-FR" u="sng" dirty="0">
                <a:latin typeface="Calibri" panose="020F0502020204030204" pitchFamily="34" charset="0"/>
                <a:ea typeface="Calibri" panose="020F0502020204030204" pitchFamily="34" charset="0"/>
                <a:cs typeface="Times New Roman" panose="02020603050405020304" pitchFamily="18" charset="0"/>
              </a:rPr>
              <a:t>Limites</a:t>
            </a:r>
            <a:r>
              <a:rPr lang="fr-FR" dirty="0">
                <a:latin typeface="Calibri" panose="020F0502020204030204" pitchFamily="34" charset="0"/>
                <a:ea typeface="Calibri" panose="020F0502020204030204" pitchFamily="34" charset="0"/>
                <a:cs typeface="Times New Roman" panose="02020603050405020304" pitchFamily="18" charset="0"/>
              </a:rPr>
              <a:t> : pas d’obligations, pas d’opposabilité</a:t>
            </a:r>
          </a:p>
        </p:txBody>
      </p:sp>
      <p:pic>
        <p:nvPicPr>
          <p:cNvPr id="7" name="Imag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12627" y="1072137"/>
            <a:ext cx="4381500" cy="2266950"/>
          </a:xfrm>
          <a:prstGeom prst="rect">
            <a:avLst/>
          </a:prstGeom>
        </p:spPr>
      </p:pic>
    </p:spTree>
    <p:extLst>
      <p:ext uri="{BB962C8B-B14F-4D97-AF65-F5344CB8AC3E}">
        <p14:creationId xmlns:p14="http://schemas.microsoft.com/office/powerpoint/2010/main" val="12645632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26</a:t>
            </a:fld>
            <a:endParaRPr lang="fr-FR" altLang="fr-FR" sz="1400"/>
          </a:p>
        </p:txBody>
      </p:sp>
      <p:sp>
        <p:nvSpPr>
          <p:cNvPr id="2" name="Rectangle 1"/>
          <p:cNvSpPr/>
          <p:nvPr/>
        </p:nvSpPr>
        <p:spPr>
          <a:xfrm>
            <a:off x="2930845" y="205078"/>
            <a:ext cx="6343083" cy="646331"/>
          </a:xfrm>
          <a:prstGeom prst="rect">
            <a:avLst/>
          </a:prstGeom>
        </p:spPr>
        <p:txBody>
          <a:bodyPr wrap="none">
            <a:spAutoFit/>
          </a:bodyPr>
          <a:lstStyle/>
          <a:p>
            <a:pPr algn="ctr"/>
            <a:r>
              <a:rPr lang="fr-FR" sz="3600" dirty="0" smtClean="0">
                <a:latin typeface="Arial" charset="0"/>
                <a:ea typeface="Arial" charset="0"/>
                <a:cs typeface="Arial" charset="0"/>
              </a:rPr>
              <a:t>La COP Régionale </a:t>
            </a:r>
            <a:r>
              <a:rPr lang="fr-FR" sz="3600" dirty="0" smtClean="0">
                <a:latin typeface="Arial" charset="0"/>
                <a:ea typeface="Arial" charset="0"/>
                <a:cs typeface="Arial" charset="0"/>
              </a:rPr>
              <a:t>c'est quoi?</a:t>
            </a:r>
            <a:endParaRPr lang="fr-FR" sz="36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319129" y="1169318"/>
            <a:ext cx="7193498" cy="4154984"/>
          </a:xfrm>
          <a:prstGeom prst="rect">
            <a:avLst/>
          </a:prstGeom>
          <a:noFill/>
        </p:spPr>
        <p:txBody>
          <a:bodyPr wrap="square" rtlCol="0">
            <a:spAutoFit/>
          </a:bodyPr>
          <a:lstStyle/>
          <a:p>
            <a:r>
              <a:rPr lang="fr-FR" sz="2400" b="1" dirty="0" smtClean="0"/>
              <a:t>Conférence régionale des parties</a:t>
            </a:r>
          </a:p>
          <a:p>
            <a:pPr marL="342900" indent="-342900">
              <a:buFont typeface="Arial" panose="020B0604020202020204" pitchFamily="34" charset="0"/>
              <a:buChar char="•"/>
            </a:pPr>
            <a:r>
              <a:rPr lang="fr-FR" sz="2400" dirty="0" smtClean="0"/>
              <a:t>Sur le modèle des COP internationales</a:t>
            </a:r>
          </a:p>
          <a:p>
            <a:pPr marL="342900" indent="-342900">
              <a:buFont typeface="Arial" panose="020B0604020202020204" pitchFamily="34" charset="0"/>
              <a:buChar char="•"/>
            </a:pPr>
            <a:r>
              <a:rPr lang="fr-FR" sz="2400" dirty="0" smtClean="0"/>
              <a:t>Processus </a:t>
            </a:r>
            <a:r>
              <a:rPr lang="fr-FR" sz="2400" dirty="0"/>
              <a:t>de négociation, aboutissant à un accord réévalué tous les deux ans, dont le premier sera présenté en décembre 2019</a:t>
            </a:r>
            <a:r>
              <a:rPr lang="fr-FR" sz="2400" dirty="0" smtClean="0"/>
              <a:t>.</a:t>
            </a:r>
          </a:p>
          <a:p>
            <a:pPr marL="342900" indent="-342900">
              <a:buFont typeface="Arial" panose="020B0604020202020204" pitchFamily="34" charset="0"/>
              <a:buChar char="•"/>
            </a:pPr>
            <a:r>
              <a:rPr lang="fr-FR" sz="2400" dirty="0" smtClean="0"/>
              <a:t>COP </a:t>
            </a:r>
            <a:r>
              <a:rPr lang="fr-FR" sz="2400" dirty="0"/>
              <a:t>Energie-Climat, qui prendra également en considération  les nombreux domaines connexes (déchets, biodiversité, eau, etc.).</a:t>
            </a:r>
          </a:p>
          <a:p>
            <a:pPr marL="342900" indent="-342900">
              <a:buFont typeface="Arial" panose="020B0604020202020204" pitchFamily="34" charset="0"/>
              <a:buChar char="•"/>
            </a:pPr>
            <a:r>
              <a:rPr lang="fr-FR" sz="2400" dirty="0"/>
              <a:t>Les engagements qui seront pris devront permettre d’atteindre collectivement les objectifs régionaux, en mobilisant tous les acteurs du territoire</a:t>
            </a:r>
            <a:r>
              <a:rPr lang="fr-FR" sz="2400" dirty="0" smtClean="0"/>
              <a:t>.</a:t>
            </a:r>
            <a:endParaRPr lang="fr-FR" sz="2400" dirty="0" smtClean="0"/>
          </a:p>
        </p:txBody>
      </p:sp>
      <p:sp>
        <p:nvSpPr>
          <p:cNvPr id="3" name="ZoneTexte 2"/>
          <p:cNvSpPr txBox="1"/>
          <p:nvPr/>
        </p:nvSpPr>
        <p:spPr>
          <a:xfrm>
            <a:off x="474993" y="5619969"/>
            <a:ext cx="4767567" cy="461665"/>
          </a:xfrm>
          <a:prstGeom prst="rect">
            <a:avLst/>
          </a:prstGeom>
          <a:noFill/>
        </p:spPr>
        <p:txBody>
          <a:bodyPr wrap="square" rtlCol="0">
            <a:spAutoFit/>
          </a:bodyPr>
          <a:lstStyle/>
          <a:p>
            <a:r>
              <a:rPr lang="fr-FR" sz="2400" dirty="0" smtClean="0"/>
              <a:t>Initiative locale non contraignante</a:t>
            </a:r>
            <a:endParaRPr lang="fr-FR" dirty="0">
              <a:effectLst/>
            </a:endParaRPr>
          </a:p>
        </p:txBody>
      </p:sp>
      <p:sp>
        <p:nvSpPr>
          <p:cNvPr id="8" name="Rectangle 7"/>
          <p:cNvSpPr/>
          <p:nvPr/>
        </p:nvSpPr>
        <p:spPr>
          <a:xfrm>
            <a:off x="809321" y="6207129"/>
            <a:ext cx="10616030" cy="276999"/>
          </a:xfrm>
          <a:prstGeom prst="rect">
            <a:avLst/>
          </a:prstGeom>
        </p:spPr>
        <p:txBody>
          <a:bodyPr wrap="square">
            <a:spAutoFit/>
          </a:bodyPr>
          <a:lstStyle/>
          <a:p>
            <a:r>
              <a:rPr lang="fr-FR" sz="1200" dirty="0" smtClean="0"/>
              <a:t>Plus </a:t>
            </a:r>
            <a:r>
              <a:rPr lang="fr-FR" sz="1200" dirty="0"/>
              <a:t>de </a:t>
            </a:r>
            <a:r>
              <a:rPr lang="fr-FR" sz="1200" dirty="0"/>
              <a:t>détails</a:t>
            </a:r>
            <a:r>
              <a:rPr lang="fr-FR" sz="1200" dirty="0" smtClean="0"/>
              <a:t>: </a:t>
            </a:r>
            <a:r>
              <a:rPr lang="fr-FR" sz="1200" dirty="0" smtClean="0">
                <a:hlinkClick r:id="rId2"/>
              </a:rPr>
              <a:t>http</a:t>
            </a:r>
            <a:r>
              <a:rPr lang="fr-FR" sz="1200" dirty="0">
                <a:hlinkClick r:id="rId2"/>
              </a:rPr>
              <a:t>://www.regioncentre-valdeloire.fr/accueil/lavenir-de-ma-region/climat-air-et-energie/lancement-1re-cop-regionale.html</a:t>
            </a:r>
            <a:endParaRPr lang="fr-FR" sz="1200" dirty="0"/>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2800" y="1242524"/>
            <a:ext cx="4191000" cy="1762125"/>
          </a:xfrm>
          <a:prstGeom prst="rect">
            <a:avLst/>
          </a:prstGeom>
        </p:spPr>
      </p:pic>
    </p:spTree>
    <p:extLst>
      <p:ext uri="{BB962C8B-B14F-4D97-AF65-F5344CB8AC3E}">
        <p14:creationId xmlns:p14="http://schemas.microsoft.com/office/powerpoint/2010/main" val="6761273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27</a:t>
            </a:fld>
            <a:endParaRPr lang="fr-FR" altLang="fr-FR" sz="1400"/>
          </a:p>
        </p:txBody>
      </p:sp>
      <p:sp>
        <p:nvSpPr>
          <p:cNvPr id="2" name="Rectangle 1"/>
          <p:cNvSpPr/>
          <p:nvPr/>
        </p:nvSpPr>
        <p:spPr>
          <a:xfrm>
            <a:off x="1746866" y="205078"/>
            <a:ext cx="8711039" cy="646331"/>
          </a:xfrm>
          <a:prstGeom prst="rect">
            <a:avLst/>
          </a:prstGeom>
        </p:spPr>
        <p:txBody>
          <a:bodyPr wrap="none">
            <a:spAutoFit/>
          </a:bodyPr>
          <a:lstStyle/>
          <a:p>
            <a:pPr algn="ctr"/>
            <a:r>
              <a:rPr lang="fr-FR" sz="3600" dirty="0" smtClean="0">
                <a:latin typeface="Arial" charset="0"/>
                <a:ea typeface="Arial" charset="0"/>
                <a:cs typeface="Arial" charset="0"/>
              </a:rPr>
              <a:t>Le Paquet économie circulaire c'est quoi?</a:t>
            </a:r>
            <a:endParaRPr lang="fr-FR" sz="36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 y="6356350"/>
            <a:ext cx="10616030" cy="276999"/>
          </a:xfrm>
          <a:prstGeom prst="rect">
            <a:avLst/>
          </a:prstGeom>
        </p:spPr>
        <p:txBody>
          <a:bodyPr wrap="square">
            <a:spAutoFit/>
          </a:bodyPr>
          <a:lstStyle/>
          <a:p>
            <a:r>
              <a:rPr lang="fr-FR" sz="1200" dirty="0" smtClean="0"/>
              <a:t>Plus </a:t>
            </a:r>
            <a:r>
              <a:rPr lang="fr-FR" sz="1200" dirty="0"/>
              <a:t>de détails: </a:t>
            </a:r>
            <a:r>
              <a:rPr lang="fr-FR" sz="1200" dirty="0">
                <a:hlinkClick r:id="rId2"/>
              </a:rPr>
              <a:t>https://www.democratie-permanente.fr/project/plan-regional-de-prevention-et-de-gestion-des-dechets-1/collect/prpgd-deposer-une-contribution</a:t>
            </a:r>
            <a:endParaRPr lang="fr-FR" sz="1200" dirty="0"/>
          </a:p>
        </p:txBody>
      </p:sp>
      <p:graphicFrame>
        <p:nvGraphicFramePr>
          <p:cNvPr id="7" name="Diagramme 6"/>
          <p:cNvGraphicFramePr/>
          <p:nvPr>
            <p:extLst>
              <p:ext uri="{D42A27DB-BD31-4B8C-83A1-F6EECF244321}">
                <p14:modId xmlns:p14="http://schemas.microsoft.com/office/powerpoint/2010/main" val="3123783675"/>
              </p:ext>
            </p:extLst>
          </p:nvPr>
        </p:nvGraphicFramePr>
        <p:xfrm>
          <a:off x="272648" y="1308791"/>
          <a:ext cx="6961529" cy="44947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ectangle 10"/>
          <p:cNvSpPr/>
          <p:nvPr/>
        </p:nvSpPr>
        <p:spPr>
          <a:xfrm>
            <a:off x="5968678" y="2505670"/>
            <a:ext cx="6096000" cy="923330"/>
          </a:xfrm>
          <a:prstGeom prst="rect">
            <a:avLst/>
          </a:prstGeom>
        </p:spPr>
        <p:txBody>
          <a:bodyPr>
            <a:spAutoFit/>
          </a:bodyPr>
          <a:lstStyle/>
          <a:p>
            <a:r>
              <a:rPr lang="fr-FR" b="1" dirty="0" smtClean="0">
                <a:solidFill>
                  <a:schemeClr val="accent5"/>
                </a:solidFill>
              </a:rPr>
              <a:t>Ex.: Préparation </a:t>
            </a:r>
            <a:r>
              <a:rPr lang="fr-FR" b="1" dirty="0">
                <a:solidFill>
                  <a:schemeClr val="accent5"/>
                </a:solidFill>
              </a:rPr>
              <a:t>en vue </a:t>
            </a:r>
            <a:r>
              <a:rPr lang="fr-FR" b="1" dirty="0" smtClean="0">
                <a:solidFill>
                  <a:schemeClr val="accent5"/>
                </a:solidFill>
              </a:rPr>
              <a:t>du réemploi </a:t>
            </a:r>
            <a:r>
              <a:rPr lang="fr-FR" b="1" dirty="0">
                <a:solidFill>
                  <a:schemeClr val="accent5"/>
                </a:solidFill>
              </a:rPr>
              <a:t>et du recyclage de 70 % des déchets municipaux d'ici 2030, </a:t>
            </a:r>
            <a:r>
              <a:rPr lang="fr-FR" b="1" dirty="0" smtClean="0">
                <a:solidFill>
                  <a:schemeClr val="accent5"/>
                </a:solidFill>
              </a:rPr>
              <a:t>recyclage </a:t>
            </a:r>
            <a:r>
              <a:rPr lang="fr-FR" b="1" dirty="0">
                <a:solidFill>
                  <a:schemeClr val="accent5"/>
                </a:solidFill>
              </a:rPr>
              <a:t>de 80 % des</a:t>
            </a:r>
          </a:p>
          <a:p>
            <a:r>
              <a:rPr lang="fr-FR" b="1" dirty="0">
                <a:solidFill>
                  <a:schemeClr val="accent5"/>
                </a:solidFill>
              </a:rPr>
              <a:t>déchets d'emballage d'ici </a:t>
            </a:r>
            <a:r>
              <a:rPr lang="fr-FR" b="1" dirty="0" smtClean="0">
                <a:solidFill>
                  <a:schemeClr val="accent5"/>
                </a:solidFill>
              </a:rPr>
              <a:t>2030</a:t>
            </a:r>
            <a:endParaRPr lang="fr-FR" b="1" dirty="0">
              <a:solidFill>
                <a:schemeClr val="accent5"/>
              </a:solidFill>
            </a:endParaRPr>
          </a:p>
        </p:txBody>
      </p:sp>
    </p:spTree>
    <p:extLst>
      <p:ext uri="{BB962C8B-B14F-4D97-AF65-F5344CB8AC3E}">
        <p14:creationId xmlns:p14="http://schemas.microsoft.com/office/powerpoint/2010/main" val="31087382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28</a:t>
            </a:fld>
            <a:endParaRPr lang="fr-FR" altLang="fr-FR" sz="1400"/>
          </a:p>
        </p:txBody>
      </p:sp>
      <p:sp>
        <p:nvSpPr>
          <p:cNvPr id="2" name="Rectangle 1"/>
          <p:cNvSpPr/>
          <p:nvPr/>
        </p:nvSpPr>
        <p:spPr>
          <a:xfrm>
            <a:off x="887633" y="205078"/>
            <a:ext cx="10429458" cy="646331"/>
          </a:xfrm>
          <a:prstGeom prst="rect">
            <a:avLst/>
          </a:prstGeom>
        </p:spPr>
        <p:txBody>
          <a:bodyPr wrap="none">
            <a:spAutoFit/>
          </a:bodyPr>
          <a:lstStyle/>
          <a:p>
            <a:pPr algn="ctr"/>
            <a:r>
              <a:rPr lang="fr-FR" sz="3600" dirty="0" smtClean="0">
                <a:latin typeface="Arial" charset="0"/>
                <a:ea typeface="Arial" charset="0"/>
                <a:cs typeface="Arial" charset="0"/>
              </a:rPr>
              <a:t>La feuille </a:t>
            </a:r>
            <a:r>
              <a:rPr lang="fr-FR" sz="3600" dirty="0">
                <a:latin typeface="Arial" charset="0"/>
                <a:ea typeface="Arial" charset="0"/>
                <a:cs typeface="Arial" charset="0"/>
              </a:rPr>
              <a:t>de route économie </a:t>
            </a:r>
            <a:r>
              <a:rPr lang="fr-FR" sz="3600" dirty="0" smtClean="0">
                <a:latin typeface="Arial" charset="0"/>
                <a:ea typeface="Arial" charset="0"/>
                <a:cs typeface="Arial" charset="0"/>
              </a:rPr>
              <a:t>circulaire c'est quoi?</a:t>
            </a:r>
            <a:endParaRPr lang="fr-FR" sz="36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319129" y="1169318"/>
            <a:ext cx="6197417" cy="1938992"/>
          </a:xfrm>
          <a:prstGeom prst="rect">
            <a:avLst/>
          </a:prstGeom>
          <a:noFill/>
        </p:spPr>
        <p:txBody>
          <a:bodyPr wrap="square" rtlCol="0">
            <a:spAutoFit/>
          </a:bodyPr>
          <a:lstStyle/>
          <a:p>
            <a:r>
              <a:rPr lang="fr-FR" sz="2400" dirty="0" smtClean="0"/>
              <a:t>50 mesures autour de </a:t>
            </a:r>
            <a:r>
              <a:rPr lang="fr-FR" sz="2400" dirty="0"/>
              <a:t>4 grands enjeux :</a:t>
            </a:r>
          </a:p>
          <a:p>
            <a:pPr marL="342900" indent="-342900">
              <a:buFont typeface="Arial" panose="020B0604020202020204" pitchFamily="34" charset="0"/>
              <a:buChar char="•"/>
            </a:pPr>
            <a:r>
              <a:rPr lang="fr-FR" sz="2400" dirty="0"/>
              <a:t>mieux produire ;</a:t>
            </a:r>
          </a:p>
          <a:p>
            <a:pPr marL="342900" indent="-342900">
              <a:buFont typeface="Arial" panose="020B0604020202020204" pitchFamily="34" charset="0"/>
              <a:buChar char="•"/>
            </a:pPr>
            <a:r>
              <a:rPr lang="fr-FR" sz="2400" dirty="0"/>
              <a:t>mieux consommer ;</a:t>
            </a:r>
          </a:p>
          <a:p>
            <a:pPr marL="342900" indent="-342900">
              <a:buFont typeface="Arial" panose="020B0604020202020204" pitchFamily="34" charset="0"/>
              <a:buChar char="•"/>
            </a:pPr>
            <a:r>
              <a:rPr lang="fr-FR" sz="2400" dirty="0"/>
              <a:t>mobiliser les acteurs ;</a:t>
            </a:r>
          </a:p>
          <a:p>
            <a:pPr marL="342900" indent="-342900">
              <a:buFont typeface="Arial" panose="020B0604020202020204" pitchFamily="34" charset="0"/>
              <a:buChar char="•"/>
            </a:pPr>
            <a:r>
              <a:rPr lang="fr-FR" sz="2400" dirty="0"/>
              <a:t>mieux gérer nos déchets</a:t>
            </a:r>
            <a:r>
              <a:rPr lang="fr-FR" sz="2400" dirty="0" smtClean="0"/>
              <a:t>.</a:t>
            </a:r>
          </a:p>
        </p:txBody>
      </p:sp>
      <p:sp>
        <p:nvSpPr>
          <p:cNvPr id="3" name="ZoneTexte 2"/>
          <p:cNvSpPr txBox="1"/>
          <p:nvPr/>
        </p:nvSpPr>
        <p:spPr>
          <a:xfrm>
            <a:off x="319129" y="3334326"/>
            <a:ext cx="6991109" cy="2954655"/>
          </a:xfrm>
          <a:prstGeom prst="rect">
            <a:avLst/>
          </a:prstGeom>
          <a:noFill/>
        </p:spPr>
        <p:txBody>
          <a:bodyPr wrap="square" rtlCol="0">
            <a:spAutoFit/>
          </a:bodyPr>
          <a:lstStyle/>
          <a:p>
            <a:r>
              <a:rPr lang="fr-FR" sz="2400" dirty="0" smtClean="0"/>
              <a:t>En matière de déchets:</a:t>
            </a:r>
          </a:p>
          <a:p>
            <a:pPr marL="285750" indent="-285750">
              <a:buFont typeface="Arial" panose="020B0604020202020204" pitchFamily="34" charset="0"/>
              <a:buChar char="•"/>
            </a:pPr>
            <a:r>
              <a:rPr lang="fr-FR" dirty="0" smtClean="0"/>
              <a:t>allongement de la durée de vie des produits</a:t>
            </a:r>
          </a:p>
          <a:p>
            <a:pPr marL="285750" indent="-285750">
              <a:buFont typeface="Arial" panose="020B0604020202020204" pitchFamily="34" charset="0"/>
              <a:buChar char="•"/>
            </a:pPr>
            <a:r>
              <a:rPr lang="fr-FR" dirty="0"/>
              <a:t>déployer la tarification incitative</a:t>
            </a:r>
          </a:p>
          <a:p>
            <a:pPr marL="285750" indent="-285750">
              <a:buFont typeface="Arial" panose="020B0604020202020204" pitchFamily="34" charset="0"/>
              <a:buChar char="•"/>
            </a:pPr>
            <a:r>
              <a:rPr lang="fr-FR" dirty="0"/>
              <a:t>renforcer l'</a:t>
            </a:r>
            <a:r>
              <a:rPr lang="fr-FR" dirty="0" err="1"/>
              <a:t>éco-conception</a:t>
            </a:r>
            <a:endParaRPr lang="fr-FR" dirty="0"/>
          </a:p>
          <a:p>
            <a:pPr marL="285750" indent="-285750">
              <a:buFont typeface="Arial" panose="020B0604020202020204" pitchFamily="34" charset="0"/>
              <a:buChar char="•"/>
            </a:pPr>
            <a:r>
              <a:rPr lang="fr-FR" dirty="0"/>
              <a:t>réduire la consommation de ressources de 2000 TPE et PME</a:t>
            </a:r>
          </a:p>
          <a:p>
            <a:pPr marL="285750" indent="-285750">
              <a:buFont typeface="Arial" panose="020B0604020202020204" pitchFamily="34" charset="0"/>
              <a:buChar char="•"/>
            </a:pPr>
            <a:r>
              <a:rPr lang="fr-FR" dirty="0" smtClean="0"/>
              <a:t>mieux trier</a:t>
            </a:r>
          </a:p>
          <a:p>
            <a:pPr marL="285750" indent="-285750">
              <a:buFont typeface="Arial" panose="020B0604020202020204" pitchFamily="34" charset="0"/>
              <a:buChar char="•"/>
            </a:pPr>
            <a:r>
              <a:rPr lang="fr-FR" dirty="0" smtClean="0"/>
              <a:t>créer de nouvelles filières REP (jouets, sports, bricolage, jardinage, ...)</a:t>
            </a:r>
          </a:p>
          <a:p>
            <a:pPr marL="285750" indent="-285750">
              <a:buFont typeface="Arial" panose="020B0604020202020204" pitchFamily="34" charset="0"/>
              <a:buChar char="•"/>
            </a:pPr>
            <a:r>
              <a:rPr lang="fr-FR" dirty="0" smtClean="0"/>
              <a:t>mieux valoriser les déchets du BTP</a:t>
            </a:r>
          </a:p>
          <a:p>
            <a:pPr marL="285750" indent="-285750">
              <a:buFont typeface="Arial" panose="020B0604020202020204" pitchFamily="34" charset="0"/>
              <a:buChar char="•"/>
            </a:pPr>
            <a:r>
              <a:rPr lang="fr-FR" dirty="0" smtClean="0"/>
              <a:t>mieux </a:t>
            </a:r>
            <a:r>
              <a:rPr lang="fr-FR" dirty="0"/>
              <a:t>lutter contre les déchets sauvages</a:t>
            </a:r>
          </a:p>
          <a:p>
            <a:pPr marL="285750" indent="-285750">
              <a:buFont typeface="Arial" panose="020B0604020202020204" pitchFamily="34" charset="0"/>
              <a:buChar char="•"/>
            </a:pPr>
            <a:r>
              <a:rPr lang="fr-FR" dirty="0" smtClean="0"/>
              <a:t>développer la commande publique en faveur de l'économie circulaire</a:t>
            </a:r>
            <a:endParaRPr lang="fr-FR" dirty="0"/>
          </a:p>
        </p:txBody>
      </p:sp>
      <p:sp>
        <p:nvSpPr>
          <p:cNvPr id="8" name="Rectangle 7"/>
          <p:cNvSpPr/>
          <p:nvPr/>
        </p:nvSpPr>
        <p:spPr>
          <a:xfrm>
            <a:off x="2996031" y="6356350"/>
            <a:ext cx="7619999" cy="276999"/>
          </a:xfrm>
          <a:prstGeom prst="rect">
            <a:avLst/>
          </a:prstGeom>
        </p:spPr>
        <p:txBody>
          <a:bodyPr wrap="square">
            <a:spAutoFit/>
          </a:bodyPr>
          <a:lstStyle/>
          <a:p>
            <a:r>
              <a:rPr lang="fr-FR" sz="1200" dirty="0" smtClean="0"/>
              <a:t>Plus de détails: </a:t>
            </a:r>
            <a:r>
              <a:rPr lang="fr-FR" sz="1200" dirty="0" smtClean="0">
                <a:hlinkClick r:id="rId2"/>
              </a:rPr>
              <a:t>https</a:t>
            </a:r>
            <a:r>
              <a:rPr lang="fr-FR" sz="1200" dirty="0">
                <a:hlinkClick r:id="rId2"/>
              </a:rPr>
              <a:t>://www.ecologique-solidaire.gouv.fr/sites/default/files/2018.04.23_mesures_phrares_frec.pdf</a:t>
            </a:r>
            <a:endParaRPr lang="fr-FR" sz="1200" dirty="0"/>
          </a:p>
        </p:txBody>
      </p:sp>
      <p:pic>
        <p:nvPicPr>
          <p:cNvPr id="10" name="Imag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2418" y="1077425"/>
            <a:ext cx="4934673" cy="3289782"/>
          </a:xfrm>
          <a:prstGeom prst="rect">
            <a:avLst/>
          </a:prstGeom>
        </p:spPr>
      </p:pic>
      <p:sp>
        <p:nvSpPr>
          <p:cNvPr id="11" name="Rectangle 10"/>
          <p:cNvSpPr/>
          <p:nvPr/>
        </p:nvSpPr>
        <p:spPr>
          <a:xfrm>
            <a:off x="9446227" y="4359274"/>
            <a:ext cx="1907573" cy="276999"/>
          </a:xfrm>
          <a:prstGeom prst="rect">
            <a:avLst/>
          </a:prstGeom>
        </p:spPr>
        <p:txBody>
          <a:bodyPr wrap="none">
            <a:spAutoFit/>
          </a:bodyPr>
          <a:lstStyle/>
          <a:p>
            <a:r>
              <a:rPr lang="fr-FR" sz="1200" dirty="0"/>
              <a:t>Crédits : A. Bouissou / Terra</a:t>
            </a:r>
          </a:p>
        </p:txBody>
      </p:sp>
    </p:spTree>
    <p:extLst>
      <p:ext uri="{BB962C8B-B14F-4D97-AF65-F5344CB8AC3E}">
        <p14:creationId xmlns:p14="http://schemas.microsoft.com/office/powerpoint/2010/main" val="6273705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29</a:t>
            </a:fld>
            <a:endParaRPr lang="fr-FR" altLang="fr-FR" sz="1400"/>
          </a:p>
        </p:txBody>
      </p:sp>
      <p:sp>
        <p:nvSpPr>
          <p:cNvPr id="2" name="Rectangle 1"/>
          <p:cNvSpPr/>
          <p:nvPr/>
        </p:nvSpPr>
        <p:spPr>
          <a:xfrm>
            <a:off x="2573197" y="205078"/>
            <a:ext cx="7058344" cy="646331"/>
          </a:xfrm>
          <a:prstGeom prst="rect">
            <a:avLst/>
          </a:prstGeom>
        </p:spPr>
        <p:txBody>
          <a:bodyPr wrap="none">
            <a:spAutoFit/>
          </a:bodyPr>
          <a:lstStyle/>
          <a:p>
            <a:pPr algn="ctr"/>
            <a:r>
              <a:rPr lang="fr-FR" sz="3600" dirty="0" smtClean="0">
                <a:latin typeface="Arial" charset="0"/>
                <a:ea typeface="Arial" charset="0"/>
                <a:cs typeface="Arial" charset="0"/>
              </a:rPr>
              <a:t>Quelques échéances importantes</a:t>
            </a:r>
            <a:endParaRPr lang="fr-FR" sz="36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319129" y="1641058"/>
            <a:ext cx="11894207" cy="3693319"/>
          </a:xfrm>
          <a:prstGeom prst="rect">
            <a:avLst/>
          </a:prstGeom>
          <a:noFill/>
        </p:spPr>
        <p:txBody>
          <a:bodyPr wrap="square" rtlCol="0">
            <a:spAutoFit/>
          </a:bodyPr>
          <a:lstStyle/>
          <a:p>
            <a:pPr marL="285750" indent="-285750">
              <a:buFont typeface="Arial" panose="020B0604020202020204" pitchFamily="34" charset="0"/>
              <a:buChar char="•"/>
            </a:pPr>
            <a:r>
              <a:rPr lang="fr-FR" dirty="0"/>
              <a:t>1er janvier </a:t>
            </a:r>
            <a:r>
              <a:rPr lang="fr-FR" dirty="0" smtClean="0"/>
              <a:t>2018: interdiction des cosmétiques contenant des microbilles de plastique </a:t>
            </a:r>
            <a:r>
              <a:rPr lang="fr-FR" b="1" dirty="0" smtClean="0"/>
              <a:t>(LOI Biodiversité)</a:t>
            </a:r>
          </a:p>
          <a:p>
            <a:pPr marL="285750" indent="-285750">
              <a:buFont typeface="Arial" panose="020B0604020202020204" pitchFamily="34" charset="0"/>
              <a:buChar char="•"/>
            </a:pPr>
            <a:r>
              <a:rPr lang="fr-FR" dirty="0" smtClean="0"/>
              <a:t>1er janvier 2020: </a:t>
            </a:r>
            <a:r>
              <a:rPr lang="fr-FR" dirty="0"/>
              <a:t>interdiction </a:t>
            </a:r>
            <a:r>
              <a:rPr lang="fr-FR" dirty="0" smtClean="0"/>
              <a:t>des </a:t>
            </a:r>
            <a:r>
              <a:rPr lang="fr-FR" dirty="0" err="1" smtClean="0"/>
              <a:t>cotons-tiges</a:t>
            </a:r>
            <a:r>
              <a:rPr lang="fr-FR" dirty="0" smtClean="0"/>
              <a:t> avec bâtonnets en plastique </a:t>
            </a:r>
            <a:r>
              <a:rPr lang="fr-FR" b="1" dirty="0"/>
              <a:t>(LOI Biodiversité)</a:t>
            </a:r>
            <a:endParaRPr lang="fr-FR" dirty="0" smtClean="0"/>
          </a:p>
          <a:p>
            <a:pPr marL="285750" indent="-285750">
              <a:buFont typeface="Arial" panose="020B0604020202020204" pitchFamily="34" charset="0"/>
              <a:buChar char="•"/>
            </a:pPr>
            <a:r>
              <a:rPr lang="fr-FR" dirty="0" smtClean="0"/>
              <a:t>1er </a:t>
            </a:r>
            <a:r>
              <a:rPr lang="fr-FR" dirty="0"/>
              <a:t>janvier 2020: </a:t>
            </a:r>
            <a:r>
              <a:rPr lang="fr-FR" dirty="0" smtClean="0"/>
              <a:t>interdiction des gobelets</a:t>
            </a:r>
            <a:r>
              <a:rPr lang="fr-FR" dirty="0"/>
              <a:t>, verres et assiettes jetables </a:t>
            </a:r>
            <a:r>
              <a:rPr lang="fr-FR" dirty="0" smtClean="0"/>
              <a:t>en plastique </a:t>
            </a:r>
            <a:r>
              <a:rPr lang="fr-FR" b="1" dirty="0" smtClean="0"/>
              <a:t>(LOI TECV)</a:t>
            </a:r>
          </a:p>
          <a:p>
            <a:pPr marL="285750" indent="-285750">
              <a:buFont typeface="Arial" panose="020B0604020202020204" pitchFamily="34" charset="0"/>
              <a:buChar char="•"/>
            </a:pPr>
            <a:r>
              <a:rPr lang="fr-FR" dirty="0"/>
              <a:t>1er janvier 2020: interdiction </a:t>
            </a:r>
            <a:r>
              <a:rPr lang="fr-FR" dirty="0" smtClean="0"/>
              <a:t>pailles, couverts</a:t>
            </a:r>
            <a:r>
              <a:rPr lang="fr-FR" dirty="0"/>
              <a:t>, piques à steak, couvercles </a:t>
            </a:r>
            <a:r>
              <a:rPr lang="fr-FR" dirty="0" smtClean="0"/>
              <a:t>à verres jetables, plateaux-repas</a:t>
            </a:r>
            <a:r>
              <a:rPr lang="fr-FR" dirty="0"/>
              <a:t>, pots </a:t>
            </a:r>
            <a:r>
              <a:rPr lang="fr-FR" dirty="0" smtClean="0"/>
              <a:t>à glace</a:t>
            </a:r>
            <a:r>
              <a:rPr lang="fr-FR" dirty="0"/>
              <a:t>, bâtonnets mélangeurs</a:t>
            </a:r>
            <a:r>
              <a:rPr lang="fr-FR" dirty="0" smtClean="0"/>
              <a:t>… </a:t>
            </a:r>
            <a:r>
              <a:rPr lang="fr-FR" b="1" dirty="0" smtClean="0"/>
              <a:t>(LOI Alimentation)</a:t>
            </a:r>
          </a:p>
          <a:p>
            <a:pPr marL="285750" indent="-285750">
              <a:buFont typeface="Arial" panose="020B0604020202020204" pitchFamily="34" charset="0"/>
              <a:buChar char="•"/>
            </a:pPr>
            <a:r>
              <a:rPr lang="fr-FR" dirty="0" smtClean="0"/>
              <a:t>1er janvier 2021: hausse de la taxe générale sur les activités polluantes (TGAP) pour incinération et </a:t>
            </a:r>
            <a:r>
              <a:rPr lang="fr-FR" dirty="0" err="1" smtClean="0"/>
              <a:t>enfouisement</a:t>
            </a:r>
            <a:r>
              <a:rPr lang="fr-FR" dirty="0" smtClean="0"/>
              <a:t> </a:t>
            </a:r>
            <a:r>
              <a:rPr lang="fr-FR" b="1" dirty="0" smtClean="0"/>
              <a:t>(LOI de finance 2019)</a:t>
            </a:r>
            <a:endParaRPr lang="fr-FR" b="1" dirty="0"/>
          </a:p>
          <a:p>
            <a:pPr marL="285750" indent="-285750">
              <a:buFont typeface="Arial" panose="020B0604020202020204" pitchFamily="34" charset="0"/>
              <a:buChar char="•"/>
            </a:pPr>
            <a:r>
              <a:rPr lang="fr-FR" dirty="0"/>
              <a:t>juillet 2021: </a:t>
            </a:r>
            <a:r>
              <a:rPr lang="fr-FR" dirty="0" smtClean="0"/>
              <a:t>tous les produits </a:t>
            </a:r>
            <a:r>
              <a:rPr lang="fr-FR" dirty="0"/>
              <a:t>vendus </a:t>
            </a:r>
            <a:r>
              <a:rPr lang="fr-FR" dirty="0" smtClean="0"/>
              <a:t>à emporter </a:t>
            </a:r>
            <a:r>
              <a:rPr lang="fr-FR" dirty="0"/>
              <a:t>devront être contenus </a:t>
            </a:r>
            <a:r>
              <a:rPr lang="fr-FR" dirty="0" smtClean="0"/>
              <a:t>dans des contenants consignés, réutilisables ou recyclables. </a:t>
            </a:r>
            <a:r>
              <a:rPr lang="fr-FR" b="1" dirty="0"/>
              <a:t>(LOI Alimentation</a:t>
            </a:r>
            <a:r>
              <a:rPr lang="fr-FR" b="1" dirty="0" smtClean="0"/>
              <a:t>)</a:t>
            </a:r>
          </a:p>
          <a:p>
            <a:pPr marL="285750" indent="-285750">
              <a:buFont typeface="Arial" panose="020B0604020202020204" pitchFamily="34" charset="0"/>
              <a:buChar char="•"/>
            </a:pPr>
            <a:r>
              <a:rPr lang="fr-FR" dirty="0" smtClean="0"/>
              <a:t>1er janvier 2025: généralisation du tri à la source des déchets organiques </a:t>
            </a:r>
            <a:r>
              <a:rPr lang="fr-FR" b="1" dirty="0" smtClean="0"/>
              <a:t>(LOI TECV)</a:t>
            </a:r>
          </a:p>
          <a:p>
            <a:pPr marL="285750" indent="-285750">
              <a:buFont typeface="Arial" panose="020B0604020202020204" pitchFamily="34" charset="0"/>
              <a:buChar char="•"/>
            </a:pPr>
            <a:r>
              <a:rPr lang="fr-FR" dirty="0" smtClean="0"/>
              <a:t>1er janvier 2025</a:t>
            </a:r>
            <a:r>
              <a:rPr lang="fr-FR" dirty="0"/>
              <a:t>: cantines </a:t>
            </a:r>
            <a:r>
              <a:rPr lang="fr-FR" dirty="0" smtClean="0"/>
              <a:t>scolaires et </a:t>
            </a:r>
            <a:r>
              <a:rPr lang="fr-FR" dirty="0"/>
              <a:t>universitaires, et les </a:t>
            </a:r>
            <a:r>
              <a:rPr lang="fr-FR" dirty="0" smtClean="0"/>
              <a:t>établissements d’accueil </a:t>
            </a:r>
            <a:r>
              <a:rPr lang="fr-FR" dirty="0"/>
              <a:t>d’enfants de moins de 6 </a:t>
            </a:r>
            <a:r>
              <a:rPr lang="fr-FR" dirty="0" smtClean="0"/>
              <a:t>ans ne </a:t>
            </a:r>
            <a:r>
              <a:rPr lang="fr-FR" dirty="0"/>
              <a:t>pourront plus réchauffer les </a:t>
            </a:r>
            <a:r>
              <a:rPr lang="fr-FR" dirty="0" smtClean="0"/>
              <a:t>plats dans </a:t>
            </a:r>
            <a:r>
              <a:rPr lang="fr-FR" dirty="0"/>
              <a:t>des contenants en </a:t>
            </a:r>
            <a:r>
              <a:rPr lang="fr-FR" dirty="0" smtClean="0"/>
              <a:t>plastique </a:t>
            </a:r>
            <a:r>
              <a:rPr lang="fr-FR" b="1" dirty="0"/>
              <a:t>(LOI Alimentation)</a:t>
            </a:r>
            <a:endParaRPr lang="fr-FR" b="1" dirty="0" smtClean="0"/>
          </a:p>
          <a:p>
            <a:pPr marL="285750" indent="-285750">
              <a:buFont typeface="Arial" panose="020B0604020202020204" pitchFamily="34" charset="0"/>
              <a:buChar char="•"/>
            </a:pPr>
            <a:r>
              <a:rPr lang="fr-FR" dirty="0" smtClean="0"/>
              <a:t>1er janvier 2028: idem pour communes de moins de </a:t>
            </a:r>
            <a:r>
              <a:rPr lang="fr-FR" dirty="0"/>
              <a:t>2000 habitants </a:t>
            </a:r>
            <a:r>
              <a:rPr lang="fr-FR" b="1" dirty="0"/>
              <a:t>(LOI Alimentation)</a:t>
            </a:r>
            <a:endParaRPr lang="fr-FR" b="1" dirty="0" smtClean="0"/>
          </a:p>
        </p:txBody>
      </p:sp>
      <p:sp>
        <p:nvSpPr>
          <p:cNvPr id="8" name="Rectangle 7"/>
          <p:cNvSpPr/>
          <p:nvPr/>
        </p:nvSpPr>
        <p:spPr>
          <a:xfrm>
            <a:off x="2996031" y="6356350"/>
            <a:ext cx="7619999" cy="276999"/>
          </a:xfrm>
          <a:prstGeom prst="rect">
            <a:avLst/>
          </a:prstGeom>
        </p:spPr>
        <p:txBody>
          <a:bodyPr wrap="square">
            <a:spAutoFit/>
          </a:bodyPr>
          <a:lstStyle/>
          <a:p>
            <a:r>
              <a:rPr lang="fr-FR" sz="1200" dirty="0" smtClean="0"/>
              <a:t>Plus de détails: </a:t>
            </a:r>
            <a:r>
              <a:rPr lang="fr-FR" sz="1200" dirty="0" smtClean="0">
                <a:hlinkClick r:id="rId2"/>
              </a:rPr>
              <a:t>https</a:t>
            </a:r>
            <a:r>
              <a:rPr lang="fr-FR" sz="1200" dirty="0">
                <a:hlinkClick r:id="rId2"/>
              </a:rPr>
              <a:t>://www.ecologique-solidaire.gouv.fr/sites/default/files/2018.04.23_mesures_phrares_frec.pdf</a:t>
            </a:r>
            <a:endParaRPr lang="fr-FR" sz="1200" dirty="0"/>
          </a:p>
        </p:txBody>
      </p:sp>
    </p:spTree>
    <p:extLst>
      <p:ext uri="{BB962C8B-B14F-4D97-AF65-F5344CB8AC3E}">
        <p14:creationId xmlns:p14="http://schemas.microsoft.com/office/powerpoint/2010/main" val="13870514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692965" y="227841"/>
            <a:ext cx="9144000" cy="537472"/>
          </a:xfrm>
        </p:spPr>
        <p:txBody>
          <a:bodyPr>
            <a:noAutofit/>
          </a:bodyPr>
          <a:lstStyle/>
          <a:p>
            <a:r>
              <a:rPr lang="fr-FR" sz="3600" dirty="0" smtClean="0">
                <a:latin typeface="Arial" charset="0"/>
                <a:ea typeface="Arial" charset="0"/>
                <a:cs typeface="Arial" charset="0"/>
              </a:rPr>
              <a:t>La réglementation des déchets</a:t>
            </a:r>
            <a:endParaRPr lang="fr-FR" sz="3600" dirty="0">
              <a:latin typeface="Arial" charset="0"/>
              <a:ea typeface="Arial" charset="0"/>
              <a:cs typeface="Arial" charset="0"/>
            </a:endParaRPr>
          </a:p>
        </p:txBody>
      </p:sp>
      <p:sp>
        <p:nvSpPr>
          <p:cNvPr id="3" name="Sous-titre 2"/>
          <p:cNvSpPr>
            <a:spLocks noGrp="1"/>
          </p:cNvSpPr>
          <p:nvPr>
            <p:ph type="subTitle" idx="1"/>
          </p:nvPr>
        </p:nvSpPr>
        <p:spPr>
          <a:xfrm>
            <a:off x="1574940" y="3261082"/>
            <a:ext cx="2082154" cy="560039"/>
          </a:xfrm>
        </p:spPr>
        <p:txBody>
          <a:bodyPr>
            <a:noAutofit/>
          </a:bodyPr>
          <a:lstStyle/>
          <a:p>
            <a:r>
              <a:rPr lang="fr-FR" sz="2000" dirty="0" smtClean="0">
                <a:latin typeface="Arial" charset="0"/>
                <a:ea typeface="Arial" charset="0"/>
                <a:cs typeface="Arial" charset="0"/>
              </a:rPr>
              <a:t>Loi ENE « Grenelle II »</a:t>
            </a:r>
            <a:endParaRPr lang="fr-FR" sz="20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Sous-titre 2"/>
          <p:cNvSpPr txBox="1">
            <a:spLocks/>
          </p:cNvSpPr>
          <p:nvPr/>
        </p:nvSpPr>
        <p:spPr>
          <a:xfrm>
            <a:off x="321905" y="5505106"/>
            <a:ext cx="11262472" cy="49109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fr-FR" b="1" dirty="0" smtClean="0">
                <a:solidFill>
                  <a:schemeClr val="accent2"/>
                </a:solidFill>
                <a:latin typeface="Arial" charset="0"/>
                <a:ea typeface="Arial" charset="0"/>
                <a:cs typeface="Arial" charset="0"/>
              </a:rPr>
              <a:t>2008		2010				2014		2015		2016</a:t>
            </a:r>
            <a:endParaRPr lang="fr-FR" b="1" dirty="0">
              <a:solidFill>
                <a:schemeClr val="accent2"/>
              </a:solidFill>
              <a:latin typeface="Arial" charset="0"/>
              <a:ea typeface="Arial" charset="0"/>
              <a:cs typeface="Arial" charset="0"/>
            </a:endParaRPr>
          </a:p>
        </p:txBody>
      </p:sp>
      <p:sp>
        <p:nvSpPr>
          <p:cNvPr id="8" name="Sous-titre 2"/>
          <p:cNvSpPr txBox="1">
            <a:spLocks/>
          </p:cNvSpPr>
          <p:nvPr/>
        </p:nvSpPr>
        <p:spPr>
          <a:xfrm>
            <a:off x="-356172" y="2037685"/>
            <a:ext cx="2629782" cy="61502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fr-FR" sz="2000" dirty="0" smtClean="0">
                <a:solidFill>
                  <a:srgbClr val="00B050"/>
                </a:solidFill>
                <a:latin typeface="Arial" charset="0"/>
                <a:ea typeface="Arial" charset="0"/>
                <a:cs typeface="Arial" charset="0"/>
              </a:rPr>
              <a:t>Directive Cadre Déchets</a:t>
            </a:r>
            <a:endParaRPr lang="fr-FR" sz="2000" dirty="0">
              <a:solidFill>
                <a:srgbClr val="00B050"/>
              </a:solidFill>
              <a:latin typeface="Arial" charset="0"/>
              <a:ea typeface="Arial" charset="0"/>
              <a:cs typeface="Arial" charset="0"/>
            </a:endParaRPr>
          </a:p>
        </p:txBody>
      </p:sp>
      <p:sp>
        <p:nvSpPr>
          <p:cNvPr id="9" name="Espace réservé du numéro de diapositive 8"/>
          <p:cNvSpPr>
            <a:spLocks noGrp="1"/>
          </p:cNvSpPr>
          <p:nvPr>
            <p:ph type="sldNum" sz="quarter" idx="12"/>
          </p:nvPr>
        </p:nvSpPr>
        <p:spPr/>
        <p:txBody>
          <a:bodyPr/>
          <a:lstStyle/>
          <a:p>
            <a:fld id="{297ED104-AD71-8D4E-8944-3D04F907BC51}" type="slidenum">
              <a:rPr lang="fr-FR" smtClean="0">
                <a:latin typeface="Arial" charset="0"/>
                <a:ea typeface="Arial" charset="0"/>
                <a:cs typeface="Arial" charset="0"/>
              </a:rPr>
              <a:t>3</a:t>
            </a:fld>
            <a:endParaRPr lang="fr-FR">
              <a:latin typeface="Arial" charset="0"/>
              <a:ea typeface="Arial" charset="0"/>
              <a:cs typeface="Arial" charset="0"/>
            </a:endParaRPr>
          </a:p>
        </p:txBody>
      </p:sp>
      <p:sp>
        <p:nvSpPr>
          <p:cNvPr id="10" name="Flèche vers la droite 9"/>
          <p:cNvSpPr/>
          <p:nvPr/>
        </p:nvSpPr>
        <p:spPr>
          <a:xfrm>
            <a:off x="607623" y="4829738"/>
            <a:ext cx="10976754" cy="67536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rial" charset="0"/>
              <a:ea typeface="Arial" charset="0"/>
              <a:cs typeface="Arial" charset="0"/>
            </a:endParaRPr>
          </a:p>
        </p:txBody>
      </p:sp>
      <p:cxnSp>
        <p:nvCxnSpPr>
          <p:cNvPr id="11" name="Connecteur droit avec flèche 10"/>
          <p:cNvCxnSpPr/>
          <p:nvPr/>
        </p:nvCxnSpPr>
        <p:spPr>
          <a:xfrm>
            <a:off x="958719" y="2682879"/>
            <a:ext cx="0" cy="2234644"/>
          </a:xfrm>
          <a:prstGeom prst="straightConnector1">
            <a:avLst/>
          </a:prstGeom>
          <a:ln w="254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a:off x="2674731" y="3901247"/>
            <a:ext cx="7534" cy="101627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Sous-titre 2"/>
          <p:cNvSpPr txBox="1">
            <a:spLocks/>
          </p:cNvSpPr>
          <p:nvPr/>
        </p:nvSpPr>
        <p:spPr>
          <a:xfrm>
            <a:off x="4607011" y="2015224"/>
            <a:ext cx="2977978" cy="6150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fr-FR" sz="2000" dirty="0" smtClean="0">
                <a:latin typeface="Arial" charset="0"/>
                <a:ea typeface="Arial" charset="0"/>
                <a:cs typeface="Arial" charset="0"/>
              </a:rPr>
              <a:t>Programme National de Prévention 2014-2020</a:t>
            </a:r>
            <a:endParaRPr lang="fr-FR" sz="2000" dirty="0">
              <a:latin typeface="Arial" charset="0"/>
              <a:ea typeface="Arial" charset="0"/>
              <a:cs typeface="Arial" charset="0"/>
            </a:endParaRPr>
          </a:p>
        </p:txBody>
      </p:sp>
      <p:sp>
        <p:nvSpPr>
          <p:cNvPr id="16" name="Sous-titre 2"/>
          <p:cNvSpPr txBox="1">
            <a:spLocks/>
          </p:cNvSpPr>
          <p:nvPr/>
        </p:nvSpPr>
        <p:spPr>
          <a:xfrm>
            <a:off x="6605314" y="2966796"/>
            <a:ext cx="2037219" cy="35639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fr-FR" sz="2000" dirty="0" smtClean="0">
                <a:latin typeface="Arial" charset="0"/>
                <a:ea typeface="Arial" charset="0"/>
                <a:cs typeface="Arial" charset="0"/>
              </a:rPr>
              <a:t>Loi </a:t>
            </a:r>
            <a:r>
              <a:rPr lang="fr-FR" sz="2000" dirty="0" err="1" smtClean="0">
                <a:latin typeface="Arial" charset="0"/>
                <a:ea typeface="Arial" charset="0"/>
                <a:cs typeface="Arial" charset="0"/>
              </a:rPr>
              <a:t>NOTRe</a:t>
            </a:r>
            <a:endParaRPr lang="fr-FR" sz="2000" dirty="0">
              <a:latin typeface="Arial" charset="0"/>
              <a:ea typeface="Arial" charset="0"/>
              <a:cs typeface="Arial" charset="0"/>
            </a:endParaRPr>
          </a:p>
        </p:txBody>
      </p:sp>
      <p:sp>
        <p:nvSpPr>
          <p:cNvPr id="17" name="Sous-titre 2"/>
          <p:cNvSpPr txBox="1">
            <a:spLocks/>
          </p:cNvSpPr>
          <p:nvPr/>
        </p:nvSpPr>
        <p:spPr>
          <a:xfrm>
            <a:off x="7347900" y="3499724"/>
            <a:ext cx="2115088" cy="3705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fr-FR" sz="2000" dirty="0" smtClean="0">
                <a:latin typeface="Arial" charset="0"/>
                <a:ea typeface="Arial" charset="0"/>
                <a:cs typeface="Arial" charset="0"/>
              </a:rPr>
              <a:t>Loi TECV</a:t>
            </a:r>
            <a:endParaRPr lang="fr-FR" sz="2000" dirty="0">
              <a:latin typeface="Arial" charset="0"/>
              <a:ea typeface="Arial" charset="0"/>
              <a:cs typeface="Arial" charset="0"/>
            </a:endParaRPr>
          </a:p>
        </p:txBody>
      </p:sp>
      <p:cxnSp>
        <p:nvCxnSpPr>
          <p:cNvPr id="18" name="Connecteur droit avec flèche 17"/>
          <p:cNvCxnSpPr/>
          <p:nvPr/>
        </p:nvCxnSpPr>
        <p:spPr>
          <a:xfrm>
            <a:off x="6214129" y="2682879"/>
            <a:ext cx="3767" cy="225093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p:nvPr/>
        </p:nvCxnSpPr>
        <p:spPr>
          <a:xfrm>
            <a:off x="7823050" y="3322119"/>
            <a:ext cx="0" cy="161169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a:off x="8397910" y="3923538"/>
            <a:ext cx="7534" cy="101627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p:nvPr/>
        </p:nvCxnSpPr>
        <p:spPr>
          <a:xfrm>
            <a:off x="9908702" y="2682879"/>
            <a:ext cx="0" cy="2256936"/>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Sous-titre 2"/>
          <p:cNvSpPr txBox="1">
            <a:spLocks/>
          </p:cNvSpPr>
          <p:nvPr/>
        </p:nvSpPr>
        <p:spPr>
          <a:xfrm>
            <a:off x="8116905" y="2095170"/>
            <a:ext cx="3467471" cy="64503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fr-FR" sz="2000" dirty="0" smtClean="0">
                <a:latin typeface="Arial" charset="0"/>
                <a:ea typeface="Arial" charset="0"/>
                <a:cs typeface="Arial" charset="0"/>
              </a:rPr>
              <a:t>Loi contre le </a:t>
            </a:r>
            <a:r>
              <a:rPr lang="fr-FR" sz="2000" smtClean="0">
                <a:latin typeface="Arial" charset="0"/>
                <a:ea typeface="Arial" charset="0"/>
                <a:cs typeface="Arial" charset="0"/>
              </a:rPr>
              <a:t>gaspillage alimentaire</a:t>
            </a:r>
            <a:endParaRPr lang="fr-FR" sz="2000" dirty="0">
              <a:latin typeface="Arial" charset="0"/>
              <a:ea typeface="Arial" charset="0"/>
              <a:cs typeface="Arial" charset="0"/>
            </a:endParaRPr>
          </a:p>
        </p:txBody>
      </p:sp>
    </p:spTree>
    <p:extLst>
      <p:ext uri="{BB962C8B-B14F-4D97-AF65-F5344CB8AC3E}">
        <p14:creationId xmlns:p14="http://schemas.microsoft.com/office/powerpoint/2010/main" val="2763219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6626578" y="2105561"/>
            <a:ext cx="3341511" cy="1323439"/>
          </a:xfrm>
          <a:prstGeom prst="rect">
            <a:avLst/>
          </a:prstGeom>
          <a:noFill/>
        </p:spPr>
        <p:txBody>
          <a:bodyPr wrap="square" rtlCol="0">
            <a:spAutoFit/>
          </a:bodyPr>
          <a:lstStyle/>
          <a:p>
            <a:r>
              <a:rPr lang="fr-FR" sz="4000" dirty="0" smtClean="0"/>
              <a:t>2. Aspects quantitatifs</a:t>
            </a:r>
            <a:endParaRPr lang="fr-FR" sz="4000" dirty="0"/>
          </a:p>
        </p:txBody>
      </p:sp>
      <p:pic>
        <p:nvPicPr>
          <p:cNvPr id="2" name="Image 1"/>
          <p:cNvPicPr>
            <a:picLocks noChangeAspect="1"/>
          </p:cNvPicPr>
          <p:nvPr/>
        </p:nvPicPr>
        <p:blipFill rotWithShape="1">
          <a:blip r:embed="rId2">
            <a:extLst>
              <a:ext uri="{28A0092B-C50C-407E-A947-70E740481C1C}">
                <a14:useLocalDpi xmlns:a14="http://schemas.microsoft.com/office/drawing/2010/main" val="0"/>
              </a:ext>
            </a:extLst>
          </a:blip>
          <a:srcRect l="27701" t="22088" r="24355" b="19843"/>
          <a:stretch/>
        </p:blipFill>
        <p:spPr>
          <a:xfrm>
            <a:off x="1752599" y="1554479"/>
            <a:ext cx="2621281" cy="3550921"/>
          </a:xfrm>
          <a:prstGeom prst="rect">
            <a:avLst/>
          </a:prstGeom>
        </p:spPr>
      </p:pic>
      <p:sp>
        <p:nvSpPr>
          <p:cNvPr id="3" name="Rectangle 2"/>
          <p:cNvSpPr/>
          <p:nvPr/>
        </p:nvSpPr>
        <p:spPr>
          <a:xfrm>
            <a:off x="2116505" y="5105400"/>
            <a:ext cx="1893467" cy="246221"/>
          </a:xfrm>
          <a:prstGeom prst="rect">
            <a:avLst/>
          </a:prstGeom>
        </p:spPr>
        <p:txBody>
          <a:bodyPr wrap="none">
            <a:spAutoFit/>
          </a:bodyPr>
          <a:lstStyle/>
          <a:p>
            <a:r>
              <a:rPr lang="fr-FR" sz="1000" dirty="0"/>
              <a:t>https://www.vintagepeople.com</a:t>
            </a:r>
          </a:p>
        </p:txBody>
      </p:sp>
    </p:spTree>
    <p:extLst>
      <p:ext uri="{BB962C8B-B14F-4D97-AF65-F5344CB8AC3E}">
        <p14:creationId xmlns:p14="http://schemas.microsoft.com/office/powerpoint/2010/main" val="20660416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692965" y="227841"/>
            <a:ext cx="9144000" cy="537472"/>
          </a:xfrm>
        </p:spPr>
        <p:txBody>
          <a:bodyPr>
            <a:noAutofit/>
          </a:bodyPr>
          <a:lstStyle/>
          <a:p>
            <a:r>
              <a:rPr lang="fr-FR" sz="3600" dirty="0" smtClean="0">
                <a:latin typeface="Arial" charset="0"/>
                <a:ea typeface="Arial" charset="0"/>
                <a:cs typeface="Arial" charset="0"/>
              </a:rPr>
              <a:t>Evolution des OM </a:t>
            </a:r>
            <a:r>
              <a:rPr lang="fr-FR" sz="3600" dirty="0" smtClean="0">
                <a:latin typeface="Arial" charset="0"/>
                <a:ea typeface="Arial" charset="0"/>
                <a:cs typeface="Arial" charset="0"/>
              </a:rPr>
              <a:t>en France </a:t>
            </a:r>
            <a:r>
              <a:rPr lang="fr-FR" sz="3600" dirty="0" smtClean="0">
                <a:latin typeface="Arial" charset="0"/>
                <a:ea typeface="Arial" charset="0"/>
                <a:cs typeface="Arial" charset="0"/>
              </a:rPr>
              <a:t>(1960-2013)</a:t>
            </a:r>
            <a:endParaRPr lang="fr-FR" sz="36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p:txBody>
          <a:bodyPr/>
          <a:lstStyle/>
          <a:p>
            <a:fld id="{297ED104-AD71-8D4E-8944-3D04F907BC51}" type="slidenum">
              <a:rPr lang="fr-FR" smtClean="0">
                <a:latin typeface="Arial" charset="0"/>
                <a:ea typeface="Arial" charset="0"/>
                <a:cs typeface="Arial" charset="0"/>
              </a:rPr>
              <a:t>31</a:t>
            </a:fld>
            <a:endParaRPr lang="fr-FR">
              <a:latin typeface="Arial" charset="0"/>
              <a:ea typeface="Arial" charset="0"/>
              <a:cs typeface="Arial" charset="0"/>
            </a:endParaRP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4395" y="1053084"/>
            <a:ext cx="7300917" cy="5668391"/>
          </a:xfrm>
          <a:prstGeom prst="rect">
            <a:avLst/>
          </a:prstGeom>
        </p:spPr>
      </p:pic>
    </p:spTree>
    <p:extLst>
      <p:ext uri="{BB962C8B-B14F-4D97-AF65-F5344CB8AC3E}">
        <p14:creationId xmlns:p14="http://schemas.microsoft.com/office/powerpoint/2010/main" val="38539125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692965" y="227841"/>
            <a:ext cx="9144000" cy="537472"/>
          </a:xfrm>
        </p:spPr>
        <p:txBody>
          <a:bodyPr>
            <a:noAutofit/>
          </a:bodyPr>
          <a:lstStyle/>
          <a:p>
            <a:r>
              <a:rPr lang="fr-FR" sz="3600" dirty="0" smtClean="0">
                <a:latin typeface="Arial" charset="0"/>
                <a:ea typeface="Arial" charset="0"/>
                <a:cs typeface="Arial" charset="0"/>
              </a:rPr>
              <a:t>Le gisement de déchets en France (2012)</a:t>
            </a:r>
            <a:endParaRPr lang="fr-FR" sz="36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p:txBody>
          <a:bodyPr/>
          <a:lstStyle/>
          <a:p>
            <a:fld id="{297ED104-AD71-8D4E-8944-3D04F907BC51}" type="slidenum">
              <a:rPr lang="fr-FR" smtClean="0">
                <a:latin typeface="Arial" charset="0"/>
                <a:ea typeface="Arial" charset="0"/>
                <a:cs typeface="Arial" charset="0"/>
              </a:rPr>
              <a:t>32</a:t>
            </a:fld>
            <a:endParaRPr lang="fr-FR">
              <a:latin typeface="Arial" charset="0"/>
              <a:ea typeface="Arial" charset="0"/>
              <a:cs typeface="Arial" charset="0"/>
            </a:endParaRPr>
          </a:p>
        </p:txBody>
      </p:sp>
      <p:sp>
        <p:nvSpPr>
          <p:cNvPr id="8" name="ZoneTexte 7"/>
          <p:cNvSpPr txBox="1"/>
          <p:nvPr/>
        </p:nvSpPr>
        <p:spPr>
          <a:xfrm>
            <a:off x="10212574" y="4679676"/>
            <a:ext cx="1736373" cy="369332"/>
          </a:xfrm>
          <a:prstGeom prst="rect">
            <a:avLst/>
          </a:prstGeom>
          <a:noFill/>
        </p:spPr>
        <p:txBody>
          <a:bodyPr wrap="none" rtlCol="0">
            <a:spAutoFit/>
          </a:bodyPr>
          <a:lstStyle/>
          <a:p>
            <a:r>
              <a:rPr lang="fr-FR" smtClean="0">
                <a:latin typeface="Arial" charset="0"/>
                <a:ea typeface="Arial" charset="0"/>
                <a:cs typeface="Arial" charset="0"/>
              </a:rPr>
              <a:t>(ADEME 2016)</a:t>
            </a:r>
            <a:endParaRPr lang="fr-FR">
              <a:latin typeface="Arial" charset="0"/>
              <a:ea typeface="Arial" charset="0"/>
              <a:cs typeface="Arial" charset="0"/>
            </a:endParaRPr>
          </a:p>
        </p:txBody>
      </p:sp>
      <p:sp>
        <p:nvSpPr>
          <p:cNvPr id="15" name="ZoneTexte 14"/>
          <p:cNvSpPr txBox="1"/>
          <p:nvPr/>
        </p:nvSpPr>
        <p:spPr>
          <a:xfrm>
            <a:off x="2783829" y="5658543"/>
            <a:ext cx="3108544" cy="872034"/>
          </a:xfrm>
          <a:prstGeom prst="rect">
            <a:avLst/>
          </a:prstGeom>
          <a:noFill/>
        </p:spPr>
        <p:txBody>
          <a:bodyPr wrap="none" rtlCol="0">
            <a:spAutoFit/>
          </a:bodyPr>
          <a:lstStyle/>
          <a:p>
            <a:pPr algn="ctr">
              <a:lnSpc>
                <a:spcPct val="150000"/>
              </a:lnSpc>
            </a:pPr>
            <a:r>
              <a:rPr lang="fr-FR" b="1" dirty="0" smtClean="0">
                <a:solidFill>
                  <a:schemeClr val="accent2"/>
                </a:solidFill>
                <a:latin typeface="Arial" charset="0"/>
                <a:ea typeface="Arial" charset="0"/>
                <a:cs typeface="Arial" charset="0"/>
              </a:rPr>
              <a:t>38 Mt de DMA/an</a:t>
            </a:r>
          </a:p>
          <a:p>
            <a:pPr algn="ctr">
              <a:lnSpc>
                <a:spcPct val="150000"/>
              </a:lnSpc>
            </a:pPr>
            <a:r>
              <a:rPr lang="fr-FR" b="1" dirty="0" smtClean="0">
                <a:solidFill>
                  <a:schemeClr val="accent2"/>
                </a:solidFill>
                <a:latin typeface="Arial" charset="0"/>
                <a:ea typeface="Arial" charset="0"/>
                <a:cs typeface="Arial" charset="0"/>
              </a:rPr>
              <a:t>Soit environ 580 kg/</a:t>
            </a:r>
            <a:r>
              <a:rPr lang="fr-FR" b="1" dirty="0" err="1" smtClean="0">
                <a:solidFill>
                  <a:schemeClr val="accent2"/>
                </a:solidFill>
                <a:latin typeface="Arial" charset="0"/>
                <a:ea typeface="Arial" charset="0"/>
                <a:cs typeface="Arial" charset="0"/>
              </a:rPr>
              <a:t>hab</a:t>
            </a:r>
            <a:r>
              <a:rPr lang="fr-FR" b="1" dirty="0" smtClean="0">
                <a:solidFill>
                  <a:schemeClr val="accent2"/>
                </a:solidFill>
                <a:latin typeface="Arial" charset="0"/>
                <a:ea typeface="Arial" charset="0"/>
                <a:cs typeface="Arial" charset="0"/>
              </a:rPr>
              <a:t>/an</a:t>
            </a:r>
            <a:endParaRPr lang="fr-FR" b="1" dirty="0">
              <a:solidFill>
                <a:schemeClr val="accent2"/>
              </a:solidFill>
              <a:latin typeface="Arial" charset="0"/>
              <a:ea typeface="Arial" charset="0"/>
              <a:cs typeface="Arial" charset="0"/>
            </a:endParaRPr>
          </a:p>
        </p:txBody>
      </p:sp>
      <p:sp>
        <p:nvSpPr>
          <p:cNvPr id="16" name="Flèche vers la droite 15"/>
          <p:cNvSpPr/>
          <p:nvPr/>
        </p:nvSpPr>
        <p:spPr>
          <a:xfrm rot="5400000">
            <a:off x="3935981" y="4816874"/>
            <a:ext cx="754813" cy="54864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rial" charset="0"/>
              <a:ea typeface="Arial" charset="0"/>
              <a:cs typeface="Arial" charset="0"/>
            </a:endParaRPr>
          </a:p>
        </p:txBody>
      </p:sp>
      <p:sp>
        <p:nvSpPr>
          <p:cNvPr id="17" name="Flèche vers la droite 16"/>
          <p:cNvSpPr/>
          <p:nvPr/>
        </p:nvSpPr>
        <p:spPr>
          <a:xfrm rot="10800000">
            <a:off x="2111280" y="2751565"/>
            <a:ext cx="754813" cy="548640"/>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rial" charset="0"/>
              <a:ea typeface="Arial" charset="0"/>
              <a:cs typeface="Arial" charset="0"/>
            </a:endParaRPr>
          </a:p>
        </p:txBody>
      </p:sp>
      <p:sp>
        <p:nvSpPr>
          <p:cNvPr id="19" name="ZoneTexte 18"/>
          <p:cNvSpPr txBox="1"/>
          <p:nvPr/>
        </p:nvSpPr>
        <p:spPr>
          <a:xfrm>
            <a:off x="-3824" y="2564220"/>
            <a:ext cx="2364750" cy="872034"/>
          </a:xfrm>
          <a:prstGeom prst="rect">
            <a:avLst/>
          </a:prstGeom>
          <a:noFill/>
        </p:spPr>
        <p:txBody>
          <a:bodyPr wrap="none" rtlCol="0">
            <a:spAutoFit/>
          </a:bodyPr>
          <a:lstStyle/>
          <a:p>
            <a:pPr algn="ctr">
              <a:lnSpc>
                <a:spcPct val="150000"/>
              </a:lnSpc>
            </a:pPr>
            <a:r>
              <a:rPr lang="fr-FR" b="1" dirty="0" smtClean="0">
                <a:solidFill>
                  <a:schemeClr val="accent6"/>
                </a:solidFill>
                <a:latin typeface="Arial" charset="0"/>
                <a:ea typeface="Arial" charset="0"/>
                <a:cs typeface="Arial" charset="0"/>
              </a:rPr>
              <a:t>Dont 46 Mt de</a:t>
            </a:r>
          </a:p>
          <a:p>
            <a:pPr algn="ctr">
              <a:lnSpc>
                <a:spcPct val="150000"/>
              </a:lnSpc>
            </a:pPr>
            <a:r>
              <a:rPr lang="fr-FR" b="1" dirty="0" smtClean="0">
                <a:solidFill>
                  <a:schemeClr val="accent6"/>
                </a:solidFill>
                <a:latin typeface="Arial" charset="0"/>
                <a:ea typeface="Arial" charset="0"/>
                <a:cs typeface="Arial" charset="0"/>
              </a:rPr>
              <a:t>déchets organiques</a:t>
            </a:r>
          </a:p>
        </p:txBody>
      </p:sp>
      <p:pic>
        <p:nvPicPr>
          <p:cNvPr id="3" name="Image 2"/>
          <p:cNvPicPr>
            <a:picLocks noChangeAspect="1"/>
          </p:cNvPicPr>
          <p:nvPr/>
        </p:nvPicPr>
        <p:blipFill>
          <a:blip r:embed="rId3"/>
          <a:stretch>
            <a:fillRect/>
          </a:stretch>
        </p:blipFill>
        <p:spPr>
          <a:xfrm>
            <a:off x="2983107" y="1136376"/>
            <a:ext cx="9080500" cy="3543300"/>
          </a:xfrm>
          <a:prstGeom prst="rect">
            <a:avLst/>
          </a:prstGeom>
        </p:spPr>
      </p:pic>
    </p:spTree>
    <p:extLst>
      <p:ext uri="{BB962C8B-B14F-4D97-AF65-F5344CB8AC3E}">
        <p14:creationId xmlns:p14="http://schemas.microsoft.com/office/powerpoint/2010/main" val="34983934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692965" y="227841"/>
            <a:ext cx="9144000" cy="537472"/>
          </a:xfrm>
        </p:spPr>
        <p:txBody>
          <a:bodyPr>
            <a:noAutofit/>
          </a:bodyPr>
          <a:lstStyle/>
          <a:p>
            <a:r>
              <a:rPr lang="fr-FR" sz="3600" dirty="0" smtClean="0">
                <a:latin typeface="Arial" charset="0"/>
                <a:ea typeface="Arial" charset="0"/>
                <a:cs typeface="Arial" charset="0"/>
              </a:rPr>
              <a:t>Le gisement de déchets en France (2015)</a:t>
            </a:r>
            <a:endParaRPr lang="fr-FR" sz="36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p:txBody>
          <a:bodyPr/>
          <a:lstStyle/>
          <a:p>
            <a:fld id="{297ED104-AD71-8D4E-8944-3D04F907BC51}" type="slidenum">
              <a:rPr lang="fr-FR" smtClean="0">
                <a:latin typeface="Arial" charset="0"/>
                <a:ea typeface="Arial" charset="0"/>
                <a:cs typeface="Arial" charset="0"/>
              </a:rPr>
              <a:t>33</a:t>
            </a:fld>
            <a:endParaRPr lang="fr-FR">
              <a:latin typeface="Arial" charset="0"/>
              <a:ea typeface="Arial" charset="0"/>
              <a:cs typeface="Arial" charset="0"/>
            </a:endParaRPr>
          </a:p>
        </p:txBody>
      </p:sp>
      <p:sp>
        <p:nvSpPr>
          <p:cNvPr id="4" name="ZoneTexte 3"/>
          <p:cNvSpPr txBox="1"/>
          <p:nvPr/>
        </p:nvSpPr>
        <p:spPr>
          <a:xfrm>
            <a:off x="937548" y="978107"/>
            <a:ext cx="4857509" cy="2308324"/>
          </a:xfrm>
          <a:prstGeom prst="rect">
            <a:avLst/>
          </a:prstGeom>
          <a:noFill/>
        </p:spPr>
        <p:txBody>
          <a:bodyPr wrap="square" rtlCol="0">
            <a:spAutoFit/>
          </a:bodyPr>
          <a:lstStyle/>
          <a:p>
            <a:r>
              <a:rPr lang="fr-FR" b="1" dirty="0" smtClean="0"/>
              <a:t>DMA</a:t>
            </a:r>
            <a:r>
              <a:rPr lang="fr-FR" dirty="0" smtClean="0"/>
              <a:t>: 568 kg/</a:t>
            </a:r>
            <a:r>
              <a:rPr lang="fr-FR" dirty="0" err="1" smtClean="0"/>
              <a:t>hab</a:t>
            </a:r>
            <a:endParaRPr lang="fr-FR" dirty="0" smtClean="0"/>
          </a:p>
          <a:p>
            <a:r>
              <a:rPr lang="fr-FR" b="1" dirty="0"/>
              <a:t>Déchets ménagers</a:t>
            </a:r>
            <a:r>
              <a:rPr lang="fr-FR" dirty="0"/>
              <a:t>: 437 kg/</a:t>
            </a:r>
            <a:r>
              <a:rPr lang="fr-FR" dirty="0" err="1"/>
              <a:t>hab</a:t>
            </a:r>
            <a:endParaRPr lang="fr-FR" dirty="0"/>
          </a:p>
          <a:p>
            <a:r>
              <a:rPr lang="fr-FR" b="1" dirty="0"/>
              <a:t>OMR</a:t>
            </a:r>
            <a:r>
              <a:rPr lang="fr-FR" dirty="0"/>
              <a:t>: 261 kg/</a:t>
            </a:r>
            <a:r>
              <a:rPr lang="fr-FR" dirty="0" err="1"/>
              <a:t>hab</a:t>
            </a:r>
            <a:endParaRPr lang="fr-FR" dirty="0"/>
          </a:p>
          <a:p>
            <a:r>
              <a:rPr lang="fr-FR" b="1" dirty="0"/>
              <a:t>RSOM</a:t>
            </a:r>
            <a:r>
              <a:rPr lang="fr-FR" dirty="0"/>
              <a:t>: 104 kg/</a:t>
            </a:r>
            <a:r>
              <a:rPr lang="fr-FR" dirty="0" err="1"/>
              <a:t>hab</a:t>
            </a:r>
            <a:endParaRPr lang="fr-FR" dirty="0"/>
          </a:p>
          <a:p>
            <a:r>
              <a:rPr lang="fr-FR" b="1" dirty="0" smtClean="0"/>
              <a:t>Occasionnels</a:t>
            </a:r>
            <a:r>
              <a:rPr lang="fr-FR" dirty="0" smtClean="0"/>
              <a:t>: </a:t>
            </a:r>
            <a:r>
              <a:rPr lang="fr-FR" dirty="0"/>
              <a:t>149 kg/</a:t>
            </a:r>
            <a:r>
              <a:rPr lang="fr-FR" dirty="0" err="1"/>
              <a:t>hab</a:t>
            </a:r>
            <a:endParaRPr lang="fr-FR" dirty="0"/>
          </a:p>
          <a:p>
            <a:r>
              <a:rPr lang="fr-FR" b="1" dirty="0" smtClean="0"/>
              <a:t>DAE :</a:t>
            </a:r>
            <a:r>
              <a:rPr lang="fr-FR" dirty="0" smtClean="0"/>
              <a:t> </a:t>
            </a:r>
            <a:r>
              <a:rPr lang="fr-FR" dirty="0"/>
              <a:t>700 </a:t>
            </a:r>
            <a:r>
              <a:rPr lang="fr-FR" dirty="0" smtClean="0"/>
              <a:t>kg/</a:t>
            </a:r>
            <a:r>
              <a:rPr lang="fr-FR" dirty="0" err="1" smtClean="0"/>
              <a:t>hab</a:t>
            </a:r>
            <a:endParaRPr lang="fr-FR" dirty="0"/>
          </a:p>
          <a:p>
            <a:r>
              <a:rPr lang="fr-FR" b="1" dirty="0" smtClean="0"/>
              <a:t>Déchets municipaux</a:t>
            </a:r>
            <a:r>
              <a:rPr lang="fr-FR" dirty="0" smtClean="0"/>
              <a:t>: 514 kg/</a:t>
            </a:r>
            <a:r>
              <a:rPr lang="fr-FR" dirty="0" err="1" smtClean="0"/>
              <a:t>hab</a:t>
            </a:r>
            <a:endParaRPr lang="fr-FR" dirty="0" smtClean="0"/>
          </a:p>
          <a:p>
            <a:endParaRPr lang="fr-FR" dirty="0"/>
          </a:p>
        </p:txBody>
      </p:sp>
      <p:sp>
        <p:nvSpPr>
          <p:cNvPr id="12" name="ZoneTexte 11"/>
          <p:cNvSpPr txBox="1"/>
          <p:nvPr/>
        </p:nvSpPr>
        <p:spPr>
          <a:xfrm>
            <a:off x="937548" y="4543401"/>
            <a:ext cx="10115311" cy="1200329"/>
          </a:xfrm>
          <a:prstGeom prst="rect">
            <a:avLst/>
          </a:prstGeom>
          <a:noFill/>
        </p:spPr>
        <p:txBody>
          <a:bodyPr wrap="square" rtlCol="0">
            <a:spAutoFit/>
          </a:bodyPr>
          <a:lstStyle/>
          <a:p>
            <a:r>
              <a:rPr lang="fr-FR" b="1" dirty="0" smtClean="0"/>
              <a:t>Gaspillage alimentaire:</a:t>
            </a:r>
          </a:p>
          <a:p>
            <a:r>
              <a:rPr lang="fr-FR" dirty="0" smtClean="0"/>
              <a:t>10 millions de tonnes de produits alimentaires perdues ou gaspillées (18 % des tonnages alimentaires)</a:t>
            </a:r>
          </a:p>
          <a:p>
            <a:r>
              <a:rPr lang="fr-FR" dirty="0" smtClean="0"/>
              <a:t>16 milliards d'euros/an</a:t>
            </a:r>
          </a:p>
          <a:p>
            <a:r>
              <a:rPr lang="fr-FR" dirty="0" smtClean="0"/>
              <a:t>15,3 millions de tonnes de CO2 émises inutilement (3% des émissions nationales)</a:t>
            </a:r>
            <a:endParaRPr lang="fr-FR" dirty="0"/>
          </a:p>
        </p:txBody>
      </p:sp>
      <p:sp>
        <p:nvSpPr>
          <p:cNvPr id="7" name="Rectangle 6"/>
          <p:cNvSpPr/>
          <p:nvPr/>
        </p:nvSpPr>
        <p:spPr>
          <a:xfrm>
            <a:off x="2786444" y="6259810"/>
            <a:ext cx="7195756" cy="461665"/>
          </a:xfrm>
          <a:prstGeom prst="rect">
            <a:avLst/>
          </a:prstGeom>
        </p:spPr>
        <p:txBody>
          <a:bodyPr wrap="square">
            <a:spAutoFit/>
          </a:bodyPr>
          <a:lstStyle/>
          <a:p>
            <a:r>
              <a:rPr lang="fr-FR" sz="1200" dirty="0" smtClean="0"/>
              <a:t>Plus de détails:</a:t>
            </a:r>
          </a:p>
          <a:p>
            <a:r>
              <a:rPr lang="fr-FR" sz="1200" dirty="0" smtClean="0">
                <a:hlinkClick r:id="rId3"/>
              </a:rPr>
              <a:t>https</a:t>
            </a:r>
            <a:r>
              <a:rPr lang="fr-FR" sz="1200" dirty="0">
                <a:hlinkClick r:id="rId3"/>
              </a:rPr>
              <a:t>://www.ademe.fr/sites/default/files/assets/documents/dechets_chiffres_cles_essentiel2018_010690.pdf</a:t>
            </a:r>
            <a:endParaRPr lang="fr-FR" sz="1200" dirty="0"/>
          </a:p>
        </p:txBody>
      </p:sp>
    </p:spTree>
    <p:extLst>
      <p:ext uri="{BB962C8B-B14F-4D97-AF65-F5344CB8AC3E}">
        <p14:creationId xmlns:p14="http://schemas.microsoft.com/office/powerpoint/2010/main" val="1384410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0" y="227841"/>
            <a:ext cx="12191999" cy="537472"/>
          </a:xfrm>
        </p:spPr>
        <p:txBody>
          <a:bodyPr>
            <a:noAutofit/>
          </a:bodyPr>
          <a:lstStyle/>
          <a:p>
            <a:r>
              <a:rPr lang="fr-FR" sz="3200" dirty="0" smtClean="0">
                <a:latin typeface="Arial" charset="0"/>
                <a:ea typeface="Arial" charset="0"/>
                <a:cs typeface="Arial" charset="0"/>
              </a:rPr>
              <a:t>Le gisement de déchets en </a:t>
            </a:r>
            <a:r>
              <a:rPr lang="fr-FR" sz="3200" dirty="0" smtClean="0">
                <a:latin typeface="Arial" charset="0"/>
                <a:ea typeface="Arial" charset="0"/>
                <a:cs typeface="Arial" charset="0"/>
              </a:rPr>
              <a:t>Région Centre Val De Loire </a:t>
            </a:r>
            <a:r>
              <a:rPr lang="fr-FR" sz="3200" dirty="0" smtClean="0">
                <a:latin typeface="Arial" charset="0"/>
                <a:ea typeface="Arial" charset="0"/>
                <a:cs typeface="Arial" charset="0"/>
              </a:rPr>
              <a:t>(2015)</a:t>
            </a:r>
            <a:endParaRPr lang="fr-FR" sz="32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p:txBody>
          <a:bodyPr/>
          <a:lstStyle/>
          <a:p>
            <a:fld id="{297ED104-AD71-8D4E-8944-3D04F907BC51}" type="slidenum">
              <a:rPr lang="fr-FR" smtClean="0">
                <a:latin typeface="Arial" charset="0"/>
                <a:ea typeface="Arial" charset="0"/>
                <a:cs typeface="Arial" charset="0"/>
              </a:rPr>
              <a:t>34</a:t>
            </a:fld>
            <a:endParaRPr lang="fr-FR">
              <a:latin typeface="Arial" charset="0"/>
              <a:ea typeface="Arial" charset="0"/>
              <a:cs typeface="Arial" charset="0"/>
            </a:endParaRPr>
          </a:p>
        </p:txBody>
      </p:sp>
      <p:sp>
        <p:nvSpPr>
          <p:cNvPr id="4" name="ZoneTexte 3"/>
          <p:cNvSpPr txBox="1"/>
          <p:nvPr/>
        </p:nvSpPr>
        <p:spPr>
          <a:xfrm>
            <a:off x="0" y="3038254"/>
            <a:ext cx="4857509" cy="2308324"/>
          </a:xfrm>
          <a:prstGeom prst="rect">
            <a:avLst/>
          </a:prstGeom>
          <a:noFill/>
        </p:spPr>
        <p:txBody>
          <a:bodyPr wrap="square" rtlCol="0">
            <a:spAutoFit/>
          </a:bodyPr>
          <a:lstStyle/>
          <a:p>
            <a:r>
              <a:rPr lang="fr-FR" b="1" dirty="0" smtClean="0"/>
              <a:t>DMA</a:t>
            </a:r>
            <a:r>
              <a:rPr lang="fr-FR" dirty="0" smtClean="0"/>
              <a:t>: 568 kg/</a:t>
            </a:r>
            <a:r>
              <a:rPr lang="fr-FR" dirty="0" err="1" smtClean="0"/>
              <a:t>hab</a:t>
            </a:r>
            <a:endParaRPr lang="fr-FR" dirty="0" smtClean="0"/>
          </a:p>
          <a:p>
            <a:r>
              <a:rPr lang="fr-FR" b="1" dirty="0"/>
              <a:t>Déchets ménagers</a:t>
            </a:r>
            <a:r>
              <a:rPr lang="fr-FR" dirty="0"/>
              <a:t>: 437 kg/</a:t>
            </a:r>
            <a:r>
              <a:rPr lang="fr-FR" dirty="0" err="1"/>
              <a:t>hab</a:t>
            </a:r>
            <a:endParaRPr lang="fr-FR" dirty="0"/>
          </a:p>
          <a:p>
            <a:r>
              <a:rPr lang="fr-FR" b="1" dirty="0"/>
              <a:t>OMR</a:t>
            </a:r>
            <a:r>
              <a:rPr lang="fr-FR" dirty="0"/>
              <a:t>: 261 kg/</a:t>
            </a:r>
            <a:r>
              <a:rPr lang="fr-FR" dirty="0" err="1"/>
              <a:t>hab</a:t>
            </a:r>
            <a:endParaRPr lang="fr-FR" dirty="0"/>
          </a:p>
          <a:p>
            <a:r>
              <a:rPr lang="fr-FR" b="1" dirty="0"/>
              <a:t>RSOM</a:t>
            </a:r>
            <a:r>
              <a:rPr lang="fr-FR" dirty="0"/>
              <a:t>: 104 kg/</a:t>
            </a:r>
            <a:r>
              <a:rPr lang="fr-FR" dirty="0" err="1"/>
              <a:t>hab</a:t>
            </a:r>
            <a:endParaRPr lang="fr-FR" dirty="0"/>
          </a:p>
          <a:p>
            <a:r>
              <a:rPr lang="fr-FR" b="1" dirty="0"/>
              <a:t>Apports volontaires en déchèterie</a:t>
            </a:r>
            <a:r>
              <a:rPr lang="fr-FR" dirty="0"/>
              <a:t>: 149 kg/</a:t>
            </a:r>
            <a:r>
              <a:rPr lang="fr-FR" dirty="0" err="1"/>
              <a:t>hab</a:t>
            </a:r>
            <a:endParaRPr lang="fr-FR" dirty="0"/>
          </a:p>
          <a:p>
            <a:r>
              <a:rPr lang="fr-FR" b="1" dirty="0" smtClean="0"/>
              <a:t>DAE :</a:t>
            </a:r>
            <a:r>
              <a:rPr lang="fr-FR" dirty="0" smtClean="0"/>
              <a:t> </a:t>
            </a:r>
            <a:r>
              <a:rPr lang="fr-FR" dirty="0"/>
              <a:t>700 </a:t>
            </a:r>
            <a:r>
              <a:rPr lang="fr-FR" dirty="0" smtClean="0"/>
              <a:t>kg/</a:t>
            </a:r>
            <a:r>
              <a:rPr lang="fr-FR" dirty="0" err="1" smtClean="0"/>
              <a:t>hab</a:t>
            </a:r>
            <a:endParaRPr lang="fr-FR" dirty="0"/>
          </a:p>
          <a:p>
            <a:r>
              <a:rPr lang="fr-FR" b="1" dirty="0" smtClean="0"/>
              <a:t>Déchets municipaux</a:t>
            </a:r>
            <a:r>
              <a:rPr lang="fr-FR" dirty="0" smtClean="0"/>
              <a:t>: 514 kg/</a:t>
            </a:r>
            <a:r>
              <a:rPr lang="fr-FR" dirty="0" err="1" smtClean="0"/>
              <a:t>hab</a:t>
            </a:r>
            <a:endParaRPr lang="fr-FR" dirty="0" smtClean="0"/>
          </a:p>
          <a:p>
            <a:endParaRPr lang="fr-FR" dirty="0"/>
          </a:p>
        </p:txBody>
      </p:sp>
      <p:sp>
        <p:nvSpPr>
          <p:cNvPr id="6" name="ZoneTexte 5"/>
          <p:cNvSpPr txBox="1"/>
          <p:nvPr/>
        </p:nvSpPr>
        <p:spPr>
          <a:xfrm>
            <a:off x="0" y="2453479"/>
            <a:ext cx="3274200" cy="584775"/>
          </a:xfrm>
          <a:prstGeom prst="rect">
            <a:avLst/>
          </a:prstGeom>
          <a:noFill/>
        </p:spPr>
        <p:txBody>
          <a:bodyPr wrap="square" rtlCol="0">
            <a:spAutoFit/>
          </a:bodyPr>
          <a:lstStyle/>
          <a:p>
            <a:pPr algn="ctr"/>
            <a:r>
              <a:rPr lang="fr-FR" sz="3200" dirty="0" smtClean="0"/>
              <a:t>Rappel France</a:t>
            </a:r>
            <a:endParaRPr lang="fr-FR" sz="3200" dirty="0"/>
          </a:p>
        </p:txBody>
      </p:sp>
      <p:sp>
        <p:nvSpPr>
          <p:cNvPr id="8" name="Rectangle 7"/>
          <p:cNvSpPr/>
          <p:nvPr/>
        </p:nvSpPr>
        <p:spPr>
          <a:xfrm>
            <a:off x="2020944" y="4977246"/>
            <a:ext cx="1596912" cy="369332"/>
          </a:xfrm>
          <a:prstGeom prst="rect">
            <a:avLst/>
          </a:prstGeom>
        </p:spPr>
        <p:txBody>
          <a:bodyPr wrap="none">
            <a:spAutoFit/>
          </a:bodyPr>
          <a:lstStyle/>
          <a:p>
            <a:r>
              <a:rPr lang="fr-FR" dirty="0"/>
              <a:t> (ADEME 2018)</a:t>
            </a:r>
          </a:p>
        </p:txBody>
      </p:sp>
      <p:sp>
        <p:nvSpPr>
          <p:cNvPr id="10" name="ZoneTexte 9"/>
          <p:cNvSpPr txBox="1"/>
          <p:nvPr/>
        </p:nvSpPr>
        <p:spPr>
          <a:xfrm>
            <a:off x="8610600" y="6283730"/>
            <a:ext cx="2667000" cy="369332"/>
          </a:xfrm>
          <a:prstGeom prst="rect">
            <a:avLst/>
          </a:prstGeom>
          <a:noFill/>
        </p:spPr>
        <p:txBody>
          <a:bodyPr wrap="square" rtlCol="0">
            <a:spAutoFit/>
          </a:bodyPr>
          <a:lstStyle/>
          <a:p>
            <a:r>
              <a:rPr lang="fr-FR" dirty="0" smtClean="0"/>
              <a:t>(PRPGD Région CVL 2017)</a:t>
            </a:r>
            <a:endParaRPr lang="fr-FR" dirty="0"/>
          </a:p>
        </p:txBody>
      </p:sp>
      <p:pic>
        <p:nvPicPr>
          <p:cNvPr id="13" name="Image 12"/>
          <p:cNvPicPr>
            <a:picLocks noChangeAspect="1"/>
          </p:cNvPicPr>
          <p:nvPr/>
        </p:nvPicPr>
        <p:blipFill rotWithShape="1">
          <a:blip r:embed="rId3">
            <a:extLst>
              <a:ext uri="{28A0092B-C50C-407E-A947-70E740481C1C}">
                <a14:useLocalDpi xmlns:a14="http://schemas.microsoft.com/office/drawing/2010/main" val="0"/>
              </a:ext>
            </a:extLst>
          </a:blip>
          <a:srcRect l="4688" t="26386" r="12808"/>
          <a:stretch/>
        </p:blipFill>
        <p:spPr>
          <a:xfrm>
            <a:off x="4602480" y="2239270"/>
            <a:ext cx="7559040" cy="3906291"/>
          </a:xfrm>
          <a:prstGeom prst="rect">
            <a:avLst/>
          </a:prstGeom>
        </p:spPr>
      </p:pic>
    </p:spTree>
    <p:extLst>
      <p:ext uri="{BB962C8B-B14F-4D97-AF65-F5344CB8AC3E}">
        <p14:creationId xmlns:p14="http://schemas.microsoft.com/office/powerpoint/2010/main" val="5843320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0" y="227841"/>
            <a:ext cx="12191999" cy="537472"/>
          </a:xfrm>
        </p:spPr>
        <p:txBody>
          <a:bodyPr>
            <a:noAutofit/>
          </a:bodyPr>
          <a:lstStyle/>
          <a:p>
            <a:r>
              <a:rPr lang="fr-FR" sz="3200" dirty="0" smtClean="0">
                <a:latin typeface="Arial" charset="0"/>
                <a:ea typeface="Arial" charset="0"/>
                <a:cs typeface="Arial" charset="0"/>
              </a:rPr>
              <a:t>Evolution OMR et CS </a:t>
            </a:r>
            <a:r>
              <a:rPr lang="fr-FR" sz="3200" dirty="0" smtClean="0">
                <a:latin typeface="Arial" charset="0"/>
                <a:ea typeface="Arial" charset="0"/>
                <a:cs typeface="Arial" charset="0"/>
              </a:rPr>
              <a:t>en </a:t>
            </a:r>
            <a:r>
              <a:rPr lang="fr-FR" sz="3200" dirty="0" smtClean="0">
                <a:latin typeface="Arial" charset="0"/>
                <a:ea typeface="Arial" charset="0"/>
                <a:cs typeface="Arial" charset="0"/>
              </a:rPr>
              <a:t>Région Centre Val De Loire (2005-2015</a:t>
            </a:r>
            <a:r>
              <a:rPr lang="fr-FR" sz="3200" dirty="0" smtClean="0">
                <a:latin typeface="Arial" charset="0"/>
                <a:ea typeface="Arial" charset="0"/>
                <a:cs typeface="Arial" charset="0"/>
              </a:rPr>
              <a:t>)</a:t>
            </a:r>
            <a:endParaRPr lang="fr-FR" sz="32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p:txBody>
          <a:bodyPr/>
          <a:lstStyle/>
          <a:p>
            <a:fld id="{297ED104-AD71-8D4E-8944-3D04F907BC51}" type="slidenum">
              <a:rPr lang="fr-FR" smtClean="0">
                <a:latin typeface="Arial" charset="0"/>
                <a:ea typeface="Arial" charset="0"/>
                <a:cs typeface="Arial" charset="0"/>
              </a:rPr>
              <a:t>35</a:t>
            </a:fld>
            <a:endParaRPr lang="fr-FR">
              <a:latin typeface="Arial" charset="0"/>
              <a:ea typeface="Arial" charset="0"/>
              <a:cs typeface="Arial" charset="0"/>
            </a:endParaRPr>
          </a:p>
        </p:txBody>
      </p:sp>
      <p:sp>
        <p:nvSpPr>
          <p:cNvPr id="10" name="ZoneTexte 9"/>
          <p:cNvSpPr txBox="1"/>
          <p:nvPr/>
        </p:nvSpPr>
        <p:spPr>
          <a:xfrm>
            <a:off x="8610600" y="6283730"/>
            <a:ext cx="2667000" cy="369332"/>
          </a:xfrm>
          <a:prstGeom prst="rect">
            <a:avLst/>
          </a:prstGeom>
          <a:noFill/>
        </p:spPr>
        <p:txBody>
          <a:bodyPr wrap="square" rtlCol="0">
            <a:spAutoFit/>
          </a:bodyPr>
          <a:lstStyle/>
          <a:p>
            <a:r>
              <a:rPr lang="fr-FR" dirty="0" smtClean="0"/>
              <a:t>PRPGD Région CVL 2017</a:t>
            </a:r>
            <a:endParaRPr lang="fr-FR" dirty="0"/>
          </a:p>
        </p:txBody>
      </p:sp>
      <p:pic>
        <p:nvPicPr>
          <p:cNvPr id="7" name="Image 6"/>
          <p:cNvPicPr>
            <a:picLocks noChangeAspect="1"/>
          </p:cNvPicPr>
          <p:nvPr/>
        </p:nvPicPr>
        <p:blipFill rotWithShape="1">
          <a:blip r:embed="rId3">
            <a:extLst>
              <a:ext uri="{28A0092B-C50C-407E-A947-70E740481C1C}">
                <a14:useLocalDpi xmlns:a14="http://schemas.microsoft.com/office/drawing/2010/main" val="0"/>
              </a:ext>
            </a:extLst>
          </a:blip>
          <a:srcRect t="6652"/>
          <a:stretch/>
        </p:blipFill>
        <p:spPr>
          <a:xfrm>
            <a:off x="1798321" y="1219199"/>
            <a:ext cx="8625840" cy="4973293"/>
          </a:xfrm>
          <a:prstGeom prst="rect">
            <a:avLst/>
          </a:prstGeom>
        </p:spPr>
      </p:pic>
    </p:spTree>
    <p:extLst>
      <p:ext uri="{BB962C8B-B14F-4D97-AF65-F5344CB8AC3E}">
        <p14:creationId xmlns:p14="http://schemas.microsoft.com/office/powerpoint/2010/main" val="2535193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404207" y="227493"/>
            <a:ext cx="9144000" cy="537472"/>
          </a:xfrm>
        </p:spPr>
        <p:txBody>
          <a:bodyPr>
            <a:noAutofit/>
          </a:bodyPr>
          <a:lstStyle/>
          <a:p>
            <a:r>
              <a:rPr lang="fr-FR" sz="3600" dirty="0" smtClean="0">
                <a:latin typeface="Arial" charset="0"/>
                <a:ea typeface="Arial" charset="0"/>
                <a:cs typeface="Arial" charset="0"/>
              </a:rPr>
              <a:t>Composition de nos déchets (OMR+CS)</a:t>
            </a:r>
            <a:endParaRPr lang="fr-FR" sz="3600" dirty="0">
              <a:latin typeface="Arial" charset="0"/>
              <a:ea typeface="Arial" charset="0"/>
              <a:cs typeface="Arial" charset="0"/>
            </a:endParaRPr>
          </a:p>
        </p:txBody>
      </p:sp>
      <p:cxnSp>
        <p:nvCxnSpPr>
          <p:cNvPr id="5" name="Connecteur droit 4"/>
          <p:cNvCxnSpPr/>
          <p:nvPr/>
        </p:nvCxnSpPr>
        <p:spPr>
          <a:xfrm flipV="1">
            <a:off x="0" y="791091"/>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8321842" y="6356002"/>
            <a:ext cx="2743200" cy="365125"/>
          </a:xfrm>
        </p:spPr>
        <p:txBody>
          <a:bodyPr/>
          <a:lstStyle/>
          <a:p>
            <a:fld id="{297ED104-AD71-8D4E-8944-3D04F907BC51}" type="slidenum">
              <a:rPr lang="fr-FR" smtClean="0">
                <a:latin typeface="Arial" charset="0"/>
                <a:ea typeface="Arial" charset="0"/>
                <a:cs typeface="Arial" charset="0"/>
              </a:rPr>
              <a:t>36</a:t>
            </a:fld>
            <a:endParaRPr lang="fr-FR">
              <a:latin typeface="Arial" charset="0"/>
              <a:ea typeface="Arial" charset="0"/>
              <a:cs typeface="Arial" charset="0"/>
            </a:endParaRPr>
          </a:p>
        </p:txBody>
      </p:sp>
      <p:sp>
        <p:nvSpPr>
          <p:cNvPr id="6" name="ZoneTexte 5"/>
          <p:cNvSpPr txBox="1"/>
          <p:nvPr/>
        </p:nvSpPr>
        <p:spPr>
          <a:xfrm>
            <a:off x="451977" y="5803845"/>
            <a:ext cx="11575605" cy="400110"/>
          </a:xfrm>
          <a:prstGeom prst="rect">
            <a:avLst/>
          </a:prstGeom>
          <a:noFill/>
        </p:spPr>
        <p:txBody>
          <a:bodyPr wrap="none" rtlCol="0">
            <a:spAutoFit/>
          </a:bodyPr>
          <a:lstStyle/>
          <a:p>
            <a:r>
              <a:rPr lang="fr-FR" sz="2000" b="1" dirty="0" smtClean="0">
                <a:solidFill>
                  <a:schemeClr val="accent6"/>
                </a:solidFill>
                <a:latin typeface="Arial" charset="0"/>
                <a:ea typeface="Arial" charset="0"/>
                <a:cs typeface="Arial" charset="0"/>
              </a:rPr>
              <a:t>Le contenu de nos poubelles est le meilleur argument pour le recyclable y compris organique</a:t>
            </a:r>
            <a:endParaRPr lang="fr-FR" sz="2000" b="1" dirty="0">
              <a:solidFill>
                <a:schemeClr val="accent6"/>
              </a:solidFill>
              <a:latin typeface="Arial" charset="0"/>
              <a:ea typeface="Arial" charset="0"/>
              <a:cs typeface="Arial" charset="0"/>
            </a:endParaRPr>
          </a:p>
        </p:txBody>
      </p:sp>
      <p:sp>
        <p:nvSpPr>
          <p:cNvPr id="8" name="ZoneTexte 7"/>
          <p:cNvSpPr txBox="1"/>
          <p:nvPr/>
        </p:nvSpPr>
        <p:spPr>
          <a:xfrm>
            <a:off x="5235742" y="1504639"/>
            <a:ext cx="5319085" cy="461665"/>
          </a:xfrm>
          <a:prstGeom prst="rect">
            <a:avLst/>
          </a:prstGeom>
          <a:noFill/>
        </p:spPr>
        <p:txBody>
          <a:bodyPr wrap="none" rtlCol="0">
            <a:spAutoFit/>
          </a:bodyPr>
          <a:lstStyle/>
          <a:p>
            <a:r>
              <a:rPr lang="fr-FR" sz="2400" b="1" dirty="0" smtClean="0">
                <a:solidFill>
                  <a:schemeClr val="accent2"/>
                </a:solidFill>
                <a:latin typeface="Arial" charset="0"/>
                <a:ea typeface="Arial" charset="0"/>
                <a:cs typeface="Arial" charset="0"/>
              </a:rPr>
              <a:t>80 à 90 % de matériaux recyclables</a:t>
            </a:r>
            <a:endParaRPr lang="fr-FR" sz="2400" b="1" dirty="0">
              <a:solidFill>
                <a:schemeClr val="accent2"/>
              </a:solidFill>
              <a:latin typeface="Arial" charset="0"/>
              <a:ea typeface="Arial" charset="0"/>
              <a:cs typeface="Arial" charset="0"/>
            </a:endParaRPr>
          </a:p>
        </p:txBody>
      </p:sp>
      <p:sp>
        <p:nvSpPr>
          <p:cNvPr id="14" name="Accolade fermante 13"/>
          <p:cNvSpPr/>
          <p:nvPr/>
        </p:nvSpPr>
        <p:spPr>
          <a:xfrm rot="16200000">
            <a:off x="7708248" y="372537"/>
            <a:ext cx="440567" cy="3904648"/>
          </a:xfrm>
          <a:prstGeom prst="rightBrace">
            <a:avLst>
              <a:gd name="adj1" fmla="val 64428"/>
              <a:gd name="adj2"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latin typeface="Arial" charset="0"/>
              <a:ea typeface="Arial" charset="0"/>
              <a:cs typeface="Arial" charset="0"/>
            </a:endParaRPr>
          </a:p>
        </p:txBody>
      </p:sp>
      <p:pic>
        <p:nvPicPr>
          <p:cNvPr id="7" name="Image 6"/>
          <p:cNvPicPr>
            <a:picLocks noChangeAspect="1"/>
          </p:cNvPicPr>
          <p:nvPr/>
        </p:nvPicPr>
        <p:blipFill>
          <a:blip r:embed="rId3"/>
          <a:stretch>
            <a:fillRect/>
          </a:stretch>
        </p:blipFill>
        <p:spPr>
          <a:xfrm>
            <a:off x="451977" y="1397257"/>
            <a:ext cx="4699000" cy="4292600"/>
          </a:xfrm>
          <a:prstGeom prst="rect">
            <a:avLst/>
          </a:prstGeom>
        </p:spPr>
      </p:pic>
      <p:pic>
        <p:nvPicPr>
          <p:cNvPr id="10" name="Image 9"/>
          <p:cNvPicPr>
            <a:picLocks noChangeAspect="1"/>
          </p:cNvPicPr>
          <p:nvPr/>
        </p:nvPicPr>
        <p:blipFill>
          <a:blip r:embed="rId4"/>
          <a:stretch>
            <a:fillRect/>
          </a:stretch>
        </p:blipFill>
        <p:spPr>
          <a:xfrm>
            <a:off x="5304941" y="2697192"/>
            <a:ext cx="6172200" cy="2946400"/>
          </a:xfrm>
          <a:prstGeom prst="rect">
            <a:avLst/>
          </a:prstGeom>
        </p:spPr>
      </p:pic>
    </p:spTree>
    <p:extLst>
      <p:ext uri="{BB962C8B-B14F-4D97-AF65-F5344CB8AC3E}">
        <p14:creationId xmlns:p14="http://schemas.microsoft.com/office/powerpoint/2010/main" val="27712195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692965" y="227841"/>
            <a:ext cx="9144000" cy="537472"/>
          </a:xfrm>
        </p:spPr>
        <p:txBody>
          <a:bodyPr>
            <a:normAutofit/>
          </a:bodyPr>
          <a:lstStyle/>
          <a:p>
            <a:r>
              <a:rPr lang="fr-FR" sz="3200" dirty="0" smtClean="0">
                <a:latin typeface="Arial" charset="0"/>
                <a:ea typeface="Arial" charset="0"/>
                <a:cs typeface="Arial" charset="0"/>
              </a:rPr>
              <a:t>Fraction organiquement valorisable des OMR</a:t>
            </a:r>
            <a:endParaRPr lang="fr-FR" sz="32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p:txBody>
          <a:bodyPr/>
          <a:lstStyle/>
          <a:p>
            <a:fld id="{297ED104-AD71-8D4E-8944-3D04F907BC51}" type="slidenum">
              <a:rPr lang="fr-FR" smtClean="0">
                <a:latin typeface="Arial" charset="0"/>
                <a:ea typeface="Arial" charset="0"/>
                <a:cs typeface="Arial" charset="0"/>
              </a:rPr>
              <a:t>37</a:t>
            </a:fld>
            <a:endParaRPr lang="fr-FR">
              <a:latin typeface="Arial" charset="0"/>
              <a:ea typeface="Arial" charset="0"/>
              <a:cs typeface="Arial" charset="0"/>
            </a:endParaRPr>
          </a:p>
        </p:txBody>
      </p:sp>
      <p:sp>
        <p:nvSpPr>
          <p:cNvPr id="13" name="ZoneTexte 12"/>
          <p:cNvSpPr txBox="1"/>
          <p:nvPr/>
        </p:nvSpPr>
        <p:spPr>
          <a:xfrm>
            <a:off x="7217880" y="2129568"/>
            <a:ext cx="4694033" cy="3170099"/>
          </a:xfrm>
          <a:prstGeom prst="rect">
            <a:avLst/>
          </a:prstGeom>
          <a:noFill/>
        </p:spPr>
        <p:txBody>
          <a:bodyPr wrap="square" rtlCol="0">
            <a:spAutoFit/>
          </a:bodyPr>
          <a:lstStyle/>
          <a:p>
            <a:pPr algn="ctr"/>
            <a:r>
              <a:rPr lang="fr-FR" sz="2800" b="1" dirty="0" smtClean="0">
                <a:solidFill>
                  <a:schemeClr val="accent6"/>
                </a:solidFill>
                <a:latin typeface="Arial" charset="0"/>
                <a:ea typeface="Arial" charset="0"/>
                <a:cs typeface="Arial" charset="0"/>
              </a:rPr>
              <a:t>Potentiel de valorisation organique des OMR :</a:t>
            </a:r>
          </a:p>
          <a:p>
            <a:pPr algn="ctr"/>
            <a:endParaRPr lang="fr-FR" sz="2800" b="1" dirty="0" smtClean="0">
              <a:solidFill>
                <a:schemeClr val="accent6"/>
              </a:solidFill>
              <a:latin typeface="Arial" charset="0"/>
              <a:ea typeface="Arial" charset="0"/>
              <a:cs typeface="Arial" charset="0"/>
            </a:endParaRPr>
          </a:p>
          <a:p>
            <a:pPr algn="ctr"/>
            <a:r>
              <a:rPr lang="fr-FR" sz="6000" b="1" dirty="0" smtClean="0">
                <a:solidFill>
                  <a:schemeClr val="accent6"/>
                </a:solidFill>
                <a:latin typeface="Arial" charset="0"/>
                <a:ea typeface="Arial" charset="0"/>
                <a:cs typeface="Arial" charset="0"/>
              </a:rPr>
              <a:t>63%</a:t>
            </a:r>
          </a:p>
          <a:p>
            <a:pPr algn="ctr"/>
            <a:endParaRPr lang="fr-FR" sz="2800" b="1" dirty="0">
              <a:solidFill>
                <a:schemeClr val="accent6"/>
              </a:solidFill>
              <a:latin typeface="Arial" charset="0"/>
              <a:ea typeface="Arial" charset="0"/>
              <a:cs typeface="Arial" charset="0"/>
            </a:endParaRPr>
          </a:p>
          <a:p>
            <a:pPr algn="ctr"/>
            <a:r>
              <a:rPr lang="fr-FR" sz="2800" b="1" dirty="0" smtClean="0">
                <a:solidFill>
                  <a:schemeClr val="accent6"/>
                </a:solidFill>
                <a:latin typeface="Arial" charset="0"/>
                <a:ea typeface="Arial" charset="0"/>
                <a:cs typeface="Arial" charset="0"/>
              </a:rPr>
              <a:t>soit environ 180 kg/</a:t>
            </a:r>
            <a:r>
              <a:rPr lang="fr-FR" sz="2800" b="1" dirty="0" err="1" smtClean="0">
                <a:solidFill>
                  <a:schemeClr val="accent6"/>
                </a:solidFill>
                <a:latin typeface="Arial" charset="0"/>
                <a:ea typeface="Arial" charset="0"/>
                <a:cs typeface="Arial" charset="0"/>
              </a:rPr>
              <a:t>hab</a:t>
            </a:r>
            <a:r>
              <a:rPr lang="fr-FR" sz="2800" b="1" dirty="0" smtClean="0">
                <a:solidFill>
                  <a:schemeClr val="accent6"/>
                </a:solidFill>
                <a:latin typeface="Arial" charset="0"/>
                <a:ea typeface="Arial" charset="0"/>
                <a:cs typeface="Arial" charset="0"/>
              </a:rPr>
              <a:t>/an</a:t>
            </a:r>
            <a:endParaRPr lang="fr-FR" sz="2800" b="1" dirty="0">
              <a:solidFill>
                <a:schemeClr val="accent6"/>
              </a:solidFill>
              <a:latin typeface="Arial" charset="0"/>
              <a:ea typeface="Arial" charset="0"/>
              <a:cs typeface="Arial" charset="0"/>
            </a:endParaRPr>
          </a:p>
        </p:txBody>
      </p:sp>
      <p:pic>
        <p:nvPicPr>
          <p:cNvPr id="8" name="Image 7"/>
          <p:cNvPicPr>
            <a:picLocks noChangeAspect="1"/>
          </p:cNvPicPr>
          <p:nvPr/>
        </p:nvPicPr>
        <p:blipFill>
          <a:blip r:embed="rId3"/>
          <a:stretch>
            <a:fillRect/>
          </a:stretch>
        </p:blipFill>
        <p:spPr>
          <a:xfrm>
            <a:off x="883557" y="850054"/>
            <a:ext cx="5575300" cy="5842000"/>
          </a:xfrm>
          <a:prstGeom prst="rect">
            <a:avLst/>
          </a:prstGeom>
        </p:spPr>
      </p:pic>
    </p:spTree>
    <p:extLst>
      <p:ext uri="{BB962C8B-B14F-4D97-AF65-F5344CB8AC3E}">
        <p14:creationId xmlns:p14="http://schemas.microsoft.com/office/powerpoint/2010/main" val="301407196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692965" y="227841"/>
            <a:ext cx="9144000" cy="537472"/>
          </a:xfrm>
        </p:spPr>
        <p:txBody>
          <a:bodyPr>
            <a:normAutofit/>
          </a:bodyPr>
          <a:lstStyle/>
          <a:p>
            <a:r>
              <a:rPr lang="fr-FR" sz="3200" dirty="0" smtClean="0">
                <a:latin typeface="Arial" charset="0"/>
                <a:ea typeface="Arial" charset="0"/>
                <a:cs typeface="Arial" charset="0"/>
              </a:rPr>
              <a:t>Gisement des </a:t>
            </a:r>
            <a:r>
              <a:rPr lang="fr-FR" sz="3200" dirty="0" err="1" smtClean="0">
                <a:latin typeface="Arial" charset="0"/>
                <a:ea typeface="Arial" charset="0"/>
                <a:cs typeface="Arial" charset="0"/>
              </a:rPr>
              <a:t>biodéchets</a:t>
            </a:r>
            <a:r>
              <a:rPr lang="fr-FR" sz="3200" dirty="0" smtClean="0">
                <a:latin typeface="Arial" charset="0"/>
                <a:ea typeface="Arial" charset="0"/>
                <a:cs typeface="Arial" charset="0"/>
              </a:rPr>
              <a:t> des ménages</a:t>
            </a:r>
            <a:endParaRPr lang="fr-FR" sz="32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p:txBody>
          <a:bodyPr/>
          <a:lstStyle/>
          <a:p>
            <a:fld id="{297ED104-AD71-8D4E-8944-3D04F907BC51}" type="slidenum">
              <a:rPr lang="fr-FR" smtClean="0">
                <a:latin typeface="Arial" charset="0"/>
                <a:ea typeface="Arial" charset="0"/>
                <a:cs typeface="Arial" charset="0"/>
              </a:rPr>
              <a:t>38</a:t>
            </a:fld>
            <a:endParaRPr lang="fr-FR">
              <a:latin typeface="Arial" charset="0"/>
              <a:ea typeface="Arial" charset="0"/>
              <a:cs typeface="Arial" charset="0"/>
            </a:endParaRPr>
          </a:p>
        </p:txBody>
      </p:sp>
      <p:sp>
        <p:nvSpPr>
          <p:cNvPr id="10" name="Rectangle 9"/>
          <p:cNvSpPr/>
          <p:nvPr/>
        </p:nvSpPr>
        <p:spPr>
          <a:xfrm>
            <a:off x="4195908" y="1030682"/>
            <a:ext cx="3754554" cy="830997"/>
          </a:xfrm>
          <a:prstGeom prst="rect">
            <a:avLst/>
          </a:prstGeom>
          <a:ln w="25400">
            <a:solidFill>
              <a:schemeClr val="accent6"/>
            </a:solidFill>
          </a:ln>
        </p:spPr>
        <p:txBody>
          <a:bodyPr wrap="none">
            <a:spAutoFit/>
          </a:bodyPr>
          <a:lstStyle/>
          <a:p>
            <a:pPr algn="ctr"/>
            <a:r>
              <a:rPr lang="fr-FR" sz="2400" b="1" dirty="0">
                <a:solidFill>
                  <a:schemeClr val="accent6"/>
                </a:solidFill>
                <a:latin typeface="Arial" charset="0"/>
                <a:ea typeface="Arial" charset="0"/>
                <a:cs typeface="Arial" charset="0"/>
              </a:rPr>
              <a:t>Gisement </a:t>
            </a:r>
            <a:r>
              <a:rPr lang="fr-FR" sz="2400" b="1" dirty="0" smtClean="0">
                <a:solidFill>
                  <a:schemeClr val="accent6"/>
                </a:solidFill>
                <a:latin typeface="Arial" charset="0"/>
                <a:ea typeface="Arial" charset="0"/>
                <a:cs typeface="Arial" charset="0"/>
              </a:rPr>
              <a:t>estimé </a:t>
            </a:r>
            <a:r>
              <a:rPr lang="fr-FR" sz="2400" b="1" dirty="0">
                <a:solidFill>
                  <a:schemeClr val="accent6"/>
                </a:solidFill>
                <a:latin typeface="Arial" charset="0"/>
                <a:ea typeface="Arial" charset="0"/>
                <a:cs typeface="Arial" charset="0"/>
              </a:rPr>
              <a:t>à </a:t>
            </a:r>
            <a:endParaRPr lang="fr-FR" sz="2400" b="1" dirty="0" smtClean="0">
              <a:solidFill>
                <a:schemeClr val="accent6"/>
              </a:solidFill>
              <a:latin typeface="Arial" charset="0"/>
              <a:ea typeface="Arial" charset="0"/>
              <a:cs typeface="Arial" charset="0"/>
            </a:endParaRPr>
          </a:p>
          <a:p>
            <a:pPr algn="ctr"/>
            <a:r>
              <a:rPr lang="fr-FR" sz="2400" b="1" dirty="0" smtClean="0">
                <a:solidFill>
                  <a:schemeClr val="accent6"/>
                </a:solidFill>
                <a:latin typeface="Arial" charset="0"/>
                <a:ea typeface="Arial" charset="0"/>
                <a:cs typeface="Arial" charset="0"/>
              </a:rPr>
              <a:t>18 </a:t>
            </a:r>
            <a:r>
              <a:rPr lang="fr-FR" sz="2400" b="1" dirty="0">
                <a:solidFill>
                  <a:schemeClr val="accent6"/>
                </a:solidFill>
                <a:latin typeface="Arial" charset="0"/>
                <a:ea typeface="Arial" charset="0"/>
                <a:cs typeface="Arial" charset="0"/>
              </a:rPr>
              <a:t>millions de </a:t>
            </a:r>
            <a:r>
              <a:rPr lang="fr-FR" sz="2400" b="1" dirty="0" smtClean="0">
                <a:solidFill>
                  <a:schemeClr val="accent6"/>
                </a:solidFill>
                <a:latin typeface="Arial" charset="0"/>
                <a:ea typeface="Arial" charset="0"/>
                <a:cs typeface="Arial" charset="0"/>
              </a:rPr>
              <a:t>tonnes/an</a:t>
            </a:r>
            <a:endParaRPr lang="fr-FR" sz="2400" b="1" dirty="0">
              <a:solidFill>
                <a:schemeClr val="accent6"/>
              </a:solidFill>
              <a:latin typeface="Arial" charset="0"/>
              <a:ea typeface="Arial" charset="0"/>
              <a:cs typeface="Arial" charset="0"/>
            </a:endParaRPr>
          </a:p>
        </p:txBody>
      </p:sp>
      <p:sp>
        <p:nvSpPr>
          <p:cNvPr id="13" name="Rectangle 12"/>
          <p:cNvSpPr/>
          <p:nvPr/>
        </p:nvSpPr>
        <p:spPr>
          <a:xfrm>
            <a:off x="423672" y="3182309"/>
            <a:ext cx="3834876" cy="1015663"/>
          </a:xfrm>
          <a:prstGeom prst="rect">
            <a:avLst/>
          </a:prstGeom>
          <a:ln w="25400">
            <a:solidFill>
              <a:schemeClr val="accent2"/>
            </a:solidFill>
          </a:ln>
        </p:spPr>
        <p:txBody>
          <a:bodyPr wrap="square" anchor="ctr">
            <a:spAutoFit/>
          </a:bodyPr>
          <a:lstStyle/>
          <a:p>
            <a:pPr algn="ctr">
              <a:lnSpc>
                <a:spcPct val="150000"/>
              </a:lnSpc>
            </a:pPr>
            <a:r>
              <a:rPr lang="fr-FR" sz="2000" b="1" dirty="0">
                <a:solidFill>
                  <a:schemeClr val="accent2"/>
                </a:solidFill>
                <a:latin typeface="Arial" charset="0"/>
                <a:ea typeface="Arial" charset="0"/>
                <a:cs typeface="Arial" charset="0"/>
              </a:rPr>
              <a:t>30% (</a:t>
            </a:r>
            <a:r>
              <a:rPr lang="fr-FR" sz="2000" b="1" dirty="0" smtClean="0">
                <a:solidFill>
                  <a:schemeClr val="accent2"/>
                </a:solidFill>
                <a:latin typeface="Arial" charset="0"/>
                <a:ea typeface="Arial" charset="0"/>
                <a:cs typeface="Arial" charset="0"/>
              </a:rPr>
              <a:t>5,1 Mt) </a:t>
            </a:r>
            <a:r>
              <a:rPr lang="fr-FR" sz="2000" dirty="0" smtClean="0">
                <a:latin typeface="Arial" charset="0"/>
                <a:ea typeface="Arial" charset="0"/>
                <a:cs typeface="Arial" charset="0"/>
              </a:rPr>
              <a:t>gérés </a:t>
            </a:r>
            <a:r>
              <a:rPr lang="fr-FR" sz="2000" dirty="0">
                <a:latin typeface="Arial" charset="0"/>
                <a:ea typeface="Arial" charset="0"/>
                <a:cs typeface="Arial" charset="0"/>
              </a:rPr>
              <a:t>à domicile (paillage, </a:t>
            </a:r>
            <a:r>
              <a:rPr lang="fr-FR" sz="2000" dirty="0" smtClean="0">
                <a:latin typeface="Arial" charset="0"/>
                <a:ea typeface="Arial" charset="0"/>
                <a:cs typeface="Arial" charset="0"/>
              </a:rPr>
              <a:t>compostage,...)</a:t>
            </a:r>
            <a:endParaRPr lang="fr-FR" sz="2000" dirty="0">
              <a:latin typeface="Arial" charset="0"/>
              <a:ea typeface="Arial" charset="0"/>
              <a:cs typeface="Arial" charset="0"/>
            </a:endParaRPr>
          </a:p>
        </p:txBody>
      </p:sp>
      <p:sp>
        <p:nvSpPr>
          <p:cNvPr id="15" name="Rectangle 14"/>
          <p:cNvSpPr/>
          <p:nvPr/>
        </p:nvSpPr>
        <p:spPr>
          <a:xfrm>
            <a:off x="4704636" y="3206163"/>
            <a:ext cx="2787028" cy="1015663"/>
          </a:xfrm>
          <a:prstGeom prst="rect">
            <a:avLst/>
          </a:prstGeom>
          <a:ln w="25400">
            <a:solidFill>
              <a:schemeClr val="accent2"/>
            </a:solidFill>
          </a:ln>
        </p:spPr>
        <p:txBody>
          <a:bodyPr wrap="square" anchor="ctr">
            <a:spAutoFit/>
          </a:bodyPr>
          <a:lstStyle/>
          <a:p>
            <a:pPr algn="ctr">
              <a:lnSpc>
                <a:spcPct val="150000"/>
              </a:lnSpc>
            </a:pPr>
            <a:r>
              <a:rPr lang="fr-FR" sz="2000" b="1" dirty="0" smtClean="0">
                <a:solidFill>
                  <a:schemeClr val="accent2"/>
                </a:solidFill>
                <a:latin typeface="Arial" charset="0"/>
                <a:ea typeface="Arial" charset="0"/>
                <a:cs typeface="Arial" charset="0"/>
              </a:rPr>
              <a:t>6% (1,16 Mt) </a:t>
            </a:r>
            <a:r>
              <a:rPr lang="fr-FR" sz="2000" dirty="0" smtClean="0">
                <a:latin typeface="Arial" charset="0"/>
                <a:ea typeface="Arial" charset="0"/>
                <a:cs typeface="Arial" charset="0"/>
              </a:rPr>
              <a:t>collectés </a:t>
            </a:r>
            <a:r>
              <a:rPr lang="fr-FR" sz="2000" dirty="0">
                <a:latin typeface="Arial" charset="0"/>
                <a:ea typeface="Arial" charset="0"/>
                <a:cs typeface="Arial" charset="0"/>
              </a:rPr>
              <a:t>en porte à </a:t>
            </a:r>
            <a:r>
              <a:rPr lang="fr-FR" sz="2000" dirty="0" smtClean="0">
                <a:latin typeface="Arial" charset="0"/>
                <a:ea typeface="Arial" charset="0"/>
                <a:cs typeface="Arial" charset="0"/>
              </a:rPr>
              <a:t>porte</a:t>
            </a:r>
            <a:endParaRPr lang="fr-FR" sz="2000" dirty="0">
              <a:latin typeface="Arial" charset="0"/>
              <a:ea typeface="Arial" charset="0"/>
              <a:cs typeface="Arial" charset="0"/>
            </a:endParaRPr>
          </a:p>
        </p:txBody>
      </p:sp>
      <p:sp>
        <p:nvSpPr>
          <p:cNvPr id="16" name="Rectangle 15"/>
          <p:cNvSpPr/>
          <p:nvPr/>
        </p:nvSpPr>
        <p:spPr>
          <a:xfrm>
            <a:off x="423672" y="5378857"/>
            <a:ext cx="11150319" cy="461665"/>
          </a:xfrm>
          <a:prstGeom prst="rect">
            <a:avLst/>
          </a:prstGeom>
        </p:spPr>
        <p:txBody>
          <a:bodyPr wrap="square">
            <a:spAutoFit/>
          </a:bodyPr>
          <a:lstStyle/>
          <a:p>
            <a:r>
              <a:rPr lang="fr-FR" sz="2400" dirty="0" smtClean="0">
                <a:latin typeface="Arial" charset="0"/>
                <a:ea typeface="Arial" charset="0"/>
                <a:cs typeface="Arial" charset="0"/>
              </a:rPr>
              <a:t>Le reste des </a:t>
            </a:r>
            <a:r>
              <a:rPr lang="fr-FR" sz="2400" dirty="0" err="1" smtClean="0">
                <a:latin typeface="Arial" charset="0"/>
                <a:ea typeface="Arial" charset="0"/>
                <a:cs typeface="Arial" charset="0"/>
              </a:rPr>
              <a:t>biodéchets</a:t>
            </a:r>
            <a:r>
              <a:rPr lang="fr-FR" sz="2400" dirty="0" smtClean="0">
                <a:latin typeface="Arial" charset="0"/>
                <a:ea typeface="Arial" charset="0"/>
                <a:cs typeface="Arial" charset="0"/>
              </a:rPr>
              <a:t> (</a:t>
            </a:r>
            <a:r>
              <a:rPr lang="fr-FR" sz="2400" b="1" dirty="0" smtClean="0">
                <a:solidFill>
                  <a:schemeClr val="accent2"/>
                </a:solidFill>
                <a:latin typeface="Arial" charset="0"/>
                <a:ea typeface="Arial" charset="0"/>
                <a:cs typeface="Arial" charset="0"/>
              </a:rPr>
              <a:t>près de 40%, 8Mt</a:t>
            </a:r>
            <a:r>
              <a:rPr lang="fr-FR" sz="2400" dirty="0" smtClean="0">
                <a:latin typeface="Arial" charset="0"/>
                <a:ea typeface="Arial" charset="0"/>
                <a:cs typeface="Arial" charset="0"/>
              </a:rPr>
              <a:t>) se retrouve encore dans les OMR</a:t>
            </a:r>
            <a:endParaRPr lang="fr-FR" sz="2400" dirty="0">
              <a:latin typeface="Arial" charset="0"/>
              <a:ea typeface="Arial" charset="0"/>
              <a:cs typeface="Arial" charset="0"/>
            </a:endParaRPr>
          </a:p>
        </p:txBody>
      </p:sp>
      <p:sp>
        <p:nvSpPr>
          <p:cNvPr id="17" name="Rectangle 16"/>
          <p:cNvSpPr/>
          <p:nvPr/>
        </p:nvSpPr>
        <p:spPr>
          <a:xfrm>
            <a:off x="9682218" y="4575300"/>
            <a:ext cx="2103120" cy="369332"/>
          </a:xfrm>
          <a:prstGeom prst="rect">
            <a:avLst/>
          </a:prstGeom>
        </p:spPr>
        <p:txBody>
          <a:bodyPr wrap="square">
            <a:spAutoFit/>
          </a:bodyPr>
          <a:lstStyle/>
          <a:p>
            <a:r>
              <a:rPr lang="fr-FR" dirty="0" smtClean="0">
                <a:solidFill>
                  <a:schemeClr val="accent2"/>
                </a:solidFill>
                <a:latin typeface="Arial" charset="0"/>
                <a:ea typeface="Arial" charset="0"/>
                <a:cs typeface="Arial" charset="0"/>
              </a:rPr>
              <a:t>ADEME avril 2017</a:t>
            </a:r>
            <a:endParaRPr lang="fr-FR" dirty="0">
              <a:solidFill>
                <a:schemeClr val="accent2"/>
              </a:solidFill>
              <a:latin typeface="Arial" charset="0"/>
              <a:ea typeface="Arial" charset="0"/>
              <a:cs typeface="Arial" charset="0"/>
            </a:endParaRPr>
          </a:p>
        </p:txBody>
      </p:sp>
      <p:sp>
        <p:nvSpPr>
          <p:cNvPr id="29" name="Rectangle 28"/>
          <p:cNvSpPr/>
          <p:nvPr/>
        </p:nvSpPr>
        <p:spPr>
          <a:xfrm>
            <a:off x="7950462" y="3185052"/>
            <a:ext cx="3834876" cy="1015663"/>
          </a:xfrm>
          <a:prstGeom prst="rect">
            <a:avLst/>
          </a:prstGeom>
          <a:ln w="25400">
            <a:solidFill>
              <a:schemeClr val="accent2"/>
            </a:solidFill>
          </a:ln>
        </p:spPr>
        <p:txBody>
          <a:bodyPr wrap="square" anchor="ctr">
            <a:spAutoFit/>
          </a:bodyPr>
          <a:lstStyle/>
          <a:p>
            <a:pPr algn="ctr">
              <a:lnSpc>
                <a:spcPct val="150000"/>
              </a:lnSpc>
            </a:pPr>
            <a:r>
              <a:rPr lang="fr-FR" sz="2000" b="1" dirty="0" smtClean="0">
                <a:solidFill>
                  <a:schemeClr val="accent2"/>
                </a:solidFill>
                <a:latin typeface="Arial" charset="0"/>
                <a:ea typeface="Arial" charset="0"/>
                <a:cs typeface="Arial" charset="0"/>
              </a:rPr>
              <a:t>21% (3,8 Mt) </a:t>
            </a:r>
            <a:r>
              <a:rPr lang="fr-FR" sz="2000" dirty="0" smtClean="0">
                <a:latin typeface="Arial" charset="0"/>
                <a:ea typeface="Arial" charset="0"/>
                <a:cs typeface="Arial" charset="0"/>
              </a:rPr>
              <a:t>de déchets </a:t>
            </a:r>
            <a:r>
              <a:rPr lang="fr-FR" sz="2000" dirty="0">
                <a:latin typeface="Arial" charset="0"/>
                <a:ea typeface="Arial" charset="0"/>
                <a:cs typeface="Arial" charset="0"/>
              </a:rPr>
              <a:t>verts collectés en déchèteries </a:t>
            </a:r>
          </a:p>
        </p:txBody>
      </p:sp>
      <p:sp>
        <p:nvSpPr>
          <p:cNvPr id="18" name="Rectangle 17"/>
          <p:cNvSpPr/>
          <p:nvPr/>
        </p:nvSpPr>
        <p:spPr>
          <a:xfrm>
            <a:off x="2661849" y="4385825"/>
            <a:ext cx="3813865" cy="369332"/>
          </a:xfrm>
          <a:prstGeom prst="rect">
            <a:avLst/>
          </a:prstGeom>
        </p:spPr>
        <p:txBody>
          <a:bodyPr wrap="none">
            <a:spAutoFit/>
          </a:bodyPr>
          <a:lstStyle/>
          <a:p>
            <a:r>
              <a:rPr lang="fr-FR" dirty="0" smtClean="0">
                <a:latin typeface="Arial" charset="0"/>
                <a:ea typeface="Arial" charset="0"/>
                <a:cs typeface="Arial" charset="0"/>
              </a:rPr>
              <a:t>(essentiellement des déchets verts)</a:t>
            </a:r>
            <a:endParaRPr lang="fr-FR" dirty="0">
              <a:latin typeface="Arial" charset="0"/>
              <a:ea typeface="Arial" charset="0"/>
              <a:cs typeface="Arial" charset="0"/>
            </a:endParaRPr>
          </a:p>
        </p:txBody>
      </p:sp>
      <p:sp>
        <p:nvSpPr>
          <p:cNvPr id="21" name="Flèche vers la droite 20"/>
          <p:cNvSpPr/>
          <p:nvPr/>
        </p:nvSpPr>
        <p:spPr>
          <a:xfrm rot="1895708">
            <a:off x="7512899" y="2202897"/>
            <a:ext cx="1582385" cy="528762"/>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Flèche vers la droite 21"/>
          <p:cNvSpPr/>
          <p:nvPr/>
        </p:nvSpPr>
        <p:spPr>
          <a:xfrm rot="5400000">
            <a:off x="5574419" y="2249323"/>
            <a:ext cx="997532" cy="528762"/>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Flèche vers la droite 22"/>
          <p:cNvSpPr/>
          <p:nvPr/>
        </p:nvSpPr>
        <p:spPr>
          <a:xfrm rot="8786320">
            <a:off x="3044112" y="2212401"/>
            <a:ext cx="1582385" cy="528762"/>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0577100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726419" y="138292"/>
            <a:ext cx="9144000" cy="537472"/>
          </a:xfrm>
        </p:spPr>
        <p:txBody>
          <a:bodyPr>
            <a:normAutofit fontScale="90000"/>
          </a:bodyPr>
          <a:lstStyle/>
          <a:p>
            <a:r>
              <a:rPr lang="fr-FR" sz="3200" dirty="0" smtClean="0">
                <a:latin typeface="Arial" charset="0"/>
                <a:ea typeface="Arial" charset="0"/>
                <a:cs typeface="Arial" charset="0"/>
              </a:rPr>
              <a:t>La gestion « optimisée » des </a:t>
            </a:r>
            <a:r>
              <a:rPr lang="fr-FR" sz="3200" dirty="0" err="1" smtClean="0">
                <a:latin typeface="Arial" charset="0"/>
                <a:ea typeface="Arial" charset="0"/>
                <a:cs typeface="Arial" charset="0"/>
              </a:rPr>
              <a:t>biodéchets</a:t>
            </a:r>
            <a:r>
              <a:rPr lang="fr-FR" sz="3200" dirty="0" smtClean="0">
                <a:latin typeface="Arial" charset="0"/>
                <a:ea typeface="Arial" charset="0"/>
                <a:cs typeface="Arial" charset="0"/>
              </a:rPr>
              <a:t> des ménages</a:t>
            </a:r>
            <a:endParaRPr lang="fr-FR" sz="32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p:txBody>
          <a:bodyPr/>
          <a:lstStyle/>
          <a:p>
            <a:fld id="{297ED104-AD71-8D4E-8944-3D04F907BC51}" type="slidenum">
              <a:rPr lang="fr-FR" smtClean="0">
                <a:latin typeface="Arial" charset="0"/>
                <a:ea typeface="Arial" charset="0"/>
                <a:cs typeface="Arial" charset="0"/>
              </a:rPr>
              <a:t>39</a:t>
            </a:fld>
            <a:endParaRPr lang="fr-FR" dirty="0">
              <a:latin typeface="Arial" charset="0"/>
              <a:ea typeface="Arial" charset="0"/>
              <a:cs typeface="Arial" charset="0"/>
            </a:endParaRPr>
          </a:p>
        </p:txBody>
      </p:sp>
      <p:sp>
        <p:nvSpPr>
          <p:cNvPr id="10" name="Rectangle 9"/>
          <p:cNvSpPr/>
          <p:nvPr/>
        </p:nvSpPr>
        <p:spPr>
          <a:xfrm>
            <a:off x="3988636" y="1112700"/>
            <a:ext cx="3754554" cy="830997"/>
          </a:xfrm>
          <a:prstGeom prst="rect">
            <a:avLst/>
          </a:prstGeom>
          <a:ln w="25400">
            <a:solidFill>
              <a:schemeClr val="accent6"/>
            </a:solidFill>
          </a:ln>
        </p:spPr>
        <p:txBody>
          <a:bodyPr wrap="none">
            <a:spAutoFit/>
          </a:bodyPr>
          <a:lstStyle/>
          <a:p>
            <a:pPr algn="ctr"/>
            <a:r>
              <a:rPr lang="fr-FR" sz="2400" b="1" dirty="0">
                <a:solidFill>
                  <a:schemeClr val="accent6"/>
                </a:solidFill>
                <a:latin typeface="Arial" charset="0"/>
                <a:ea typeface="Arial" charset="0"/>
                <a:cs typeface="Arial" charset="0"/>
              </a:rPr>
              <a:t>Gisement </a:t>
            </a:r>
            <a:r>
              <a:rPr lang="fr-FR" sz="2400" b="1" dirty="0" smtClean="0">
                <a:solidFill>
                  <a:schemeClr val="accent6"/>
                </a:solidFill>
                <a:latin typeface="Arial" charset="0"/>
                <a:ea typeface="Arial" charset="0"/>
                <a:cs typeface="Arial" charset="0"/>
              </a:rPr>
              <a:t>estimé </a:t>
            </a:r>
            <a:r>
              <a:rPr lang="fr-FR" sz="2400" b="1" dirty="0">
                <a:solidFill>
                  <a:schemeClr val="accent6"/>
                </a:solidFill>
                <a:latin typeface="Arial" charset="0"/>
                <a:ea typeface="Arial" charset="0"/>
                <a:cs typeface="Arial" charset="0"/>
              </a:rPr>
              <a:t>à </a:t>
            </a:r>
            <a:endParaRPr lang="fr-FR" sz="2400" b="1" dirty="0" smtClean="0">
              <a:solidFill>
                <a:schemeClr val="accent6"/>
              </a:solidFill>
              <a:latin typeface="Arial" charset="0"/>
              <a:ea typeface="Arial" charset="0"/>
              <a:cs typeface="Arial" charset="0"/>
            </a:endParaRPr>
          </a:p>
          <a:p>
            <a:pPr algn="ctr"/>
            <a:r>
              <a:rPr lang="fr-FR" sz="2400" b="1" dirty="0" smtClean="0">
                <a:solidFill>
                  <a:schemeClr val="accent6"/>
                </a:solidFill>
                <a:latin typeface="Arial" charset="0"/>
                <a:ea typeface="Arial" charset="0"/>
                <a:cs typeface="Arial" charset="0"/>
              </a:rPr>
              <a:t>18 </a:t>
            </a:r>
            <a:r>
              <a:rPr lang="fr-FR" sz="2400" b="1" dirty="0">
                <a:solidFill>
                  <a:schemeClr val="accent6"/>
                </a:solidFill>
                <a:latin typeface="Arial" charset="0"/>
                <a:ea typeface="Arial" charset="0"/>
                <a:cs typeface="Arial" charset="0"/>
              </a:rPr>
              <a:t>millions de </a:t>
            </a:r>
            <a:r>
              <a:rPr lang="fr-FR" sz="2400" b="1" dirty="0" smtClean="0">
                <a:solidFill>
                  <a:schemeClr val="accent6"/>
                </a:solidFill>
                <a:latin typeface="Arial" charset="0"/>
                <a:ea typeface="Arial" charset="0"/>
                <a:cs typeface="Arial" charset="0"/>
              </a:rPr>
              <a:t>tonnes/an</a:t>
            </a:r>
            <a:endParaRPr lang="fr-FR" sz="2400" b="1" dirty="0">
              <a:solidFill>
                <a:schemeClr val="accent6"/>
              </a:solidFill>
              <a:latin typeface="Arial" charset="0"/>
              <a:ea typeface="Arial" charset="0"/>
              <a:cs typeface="Arial" charset="0"/>
            </a:endParaRPr>
          </a:p>
        </p:txBody>
      </p:sp>
      <p:sp>
        <p:nvSpPr>
          <p:cNvPr id="13" name="Rectangle 12"/>
          <p:cNvSpPr/>
          <p:nvPr/>
        </p:nvSpPr>
        <p:spPr>
          <a:xfrm>
            <a:off x="412648" y="3098566"/>
            <a:ext cx="1836345" cy="1015663"/>
          </a:xfrm>
          <a:prstGeom prst="rect">
            <a:avLst/>
          </a:prstGeom>
          <a:ln w="25400">
            <a:solidFill>
              <a:schemeClr val="accent2"/>
            </a:solidFill>
          </a:ln>
        </p:spPr>
        <p:txBody>
          <a:bodyPr wrap="square" anchor="ctr">
            <a:spAutoFit/>
          </a:bodyPr>
          <a:lstStyle/>
          <a:p>
            <a:pPr algn="ctr">
              <a:lnSpc>
                <a:spcPct val="150000"/>
              </a:lnSpc>
            </a:pPr>
            <a:r>
              <a:rPr lang="fr-FR" sz="2000" b="1" dirty="0" smtClean="0">
                <a:solidFill>
                  <a:schemeClr val="accent2"/>
                </a:solidFill>
                <a:latin typeface="Arial" charset="0"/>
                <a:ea typeface="Arial" charset="0"/>
                <a:cs typeface="Arial" charset="0"/>
              </a:rPr>
              <a:t>Gestion</a:t>
            </a:r>
          </a:p>
          <a:p>
            <a:pPr algn="ctr">
              <a:lnSpc>
                <a:spcPct val="150000"/>
              </a:lnSpc>
            </a:pPr>
            <a:r>
              <a:rPr lang="fr-FR" sz="2000" b="1" dirty="0" smtClean="0">
                <a:solidFill>
                  <a:schemeClr val="accent2"/>
                </a:solidFill>
                <a:latin typeface="Arial" charset="0"/>
                <a:ea typeface="Arial" charset="0"/>
                <a:cs typeface="Arial" charset="0"/>
              </a:rPr>
              <a:t>à domicile</a:t>
            </a:r>
            <a:endParaRPr lang="fr-FR" sz="2000" b="1" dirty="0">
              <a:solidFill>
                <a:schemeClr val="accent2"/>
              </a:solidFill>
              <a:latin typeface="Arial" charset="0"/>
              <a:ea typeface="Arial" charset="0"/>
              <a:cs typeface="Arial" charset="0"/>
            </a:endParaRPr>
          </a:p>
        </p:txBody>
      </p:sp>
      <p:sp>
        <p:nvSpPr>
          <p:cNvPr id="15" name="Rectangle 14"/>
          <p:cNvSpPr/>
          <p:nvPr/>
        </p:nvSpPr>
        <p:spPr>
          <a:xfrm>
            <a:off x="6229019" y="3116484"/>
            <a:ext cx="2026223" cy="1015663"/>
          </a:xfrm>
          <a:prstGeom prst="rect">
            <a:avLst/>
          </a:prstGeom>
          <a:ln w="25400">
            <a:solidFill>
              <a:schemeClr val="tx1"/>
            </a:solidFill>
          </a:ln>
        </p:spPr>
        <p:txBody>
          <a:bodyPr wrap="square" anchor="ctr">
            <a:spAutoFit/>
          </a:bodyPr>
          <a:lstStyle/>
          <a:p>
            <a:pPr algn="ctr">
              <a:lnSpc>
                <a:spcPct val="150000"/>
              </a:lnSpc>
            </a:pPr>
            <a:r>
              <a:rPr lang="fr-FR" sz="2000" dirty="0" smtClean="0">
                <a:latin typeface="Arial" charset="0"/>
                <a:ea typeface="Arial" charset="0"/>
                <a:cs typeface="Arial" charset="0"/>
              </a:rPr>
              <a:t>Collecte</a:t>
            </a:r>
          </a:p>
          <a:p>
            <a:pPr algn="ctr">
              <a:lnSpc>
                <a:spcPct val="150000"/>
              </a:lnSpc>
            </a:pPr>
            <a:r>
              <a:rPr lang="fr-FR" sz="2000" dirty="0" smtClean="0">
                <a:latin typeface="Arial" charset="0"/>
                <a:ea typeface="Arial" charset="0"/>
                <a:cs typeface="Arial" charset="0"/>
              </a:rPr>
              <a:t>en </a:t>
            </a:r>
            <a:r>
              <a:rPr lang="fr-FR" sz="2000" dirty="0">
                <a:latin typeface="Arial" charset="0"/>
                <a:ea typeface="Arial" charset="0"/>
                <a:cs typeface="Arial" charset="0"/>
              </a:rPr>
              <a:t>porte à </a:t>
            </a:r>
            <a:r>
              <a:rPr lang="fr-FR" sz="2000" dirty="0" smtClean="0">
                <a:latin typeface="Arial" charset="0"/>
                <a:ea typeface="Arial" charset="0"/>
                <a:cs typeface="Arial" charset="0"/>
              </a:rPr>
              <a:t>porte</a:t>
            </a:r>
            <a:endParaRPr lang="fr-FR" sz="2000" dirty="0">
              <a:latin typeface="Arial" charset="0"/>
              <a:ea typeface="Arial" charset="0"/>
              <a:cs typeface="Arial" charset="0"/>
            </a:endParaRPr>
          </a:p>
        </p:txBody>
      </p:sp>
      <p:sp>
        <p:nvSpPr>
          <p:cNvPr id="29" name="Rectangle 28"/>
          <p:cNvSpPr/>
          <p:nvPr/>
        </p:nvSpPr>
        <p:spPr>
          <a:xfrm>
            <a:off x="9156008" y="3127067"/>
            <a:ext cx="2005517" cy="1015663"/>
          </a:xfrm>
          <a:prstGeom prst="rect">
            <a:avLst/>
          </a:prstGeom>
          <a:ln w="25400">
            <a:solidFill>
              <a:schemeClr val="tx1"/>
            </a:solidFill>
          </a:ln>
        </p:spPr>
        <p:txBody>
          <a:bodyPr wrap="square" anchor="ctr">
            <a:spAutoFit/>
          </a:bodyPr>
          <a:lstStyle/>
          <a:p>
            <a:pPr algn="ctr">
              <a:lnSpc>
                <a:spcPct val="150000"/>
              </a:lnSpc>
            </a:pPr>
            <a:r>
              <a:rPr lang="fr-FR" sz="2000" dirty="0" smtClean="0">
                <a:latin typeface="Arial" charset="0"/>
                <a:ea typeface="Arial" charset="0"/>
                <a:cs typeface="Arial" charset="0"/>
              </a:rPr>
              <a:t>Collecte</a:t>
            </a:r>
          </a:p>
          <a:p>
            <a:pPr algn="ctr">
              <a:lnSpc>
                <a:spcPct val="150000"/>
              </a:lnSpc>
            </a:pPr>
            <a:r>
              <a:rPr lang="fr-FR" sz="2000" dirty="0" smtClean="0">
                <a:latin typeface="Arial" charset="0"/>
                <a:ea typeface="Arial" charset="0"/>
                <a:cs typeface="Arial" charset="0"/>
              </a:rPr>
              <a:t>en </a:t>
            </a:r>
            <a:r>
              <a:rPr lang="fr-FR" sz="2000" dirty="0">
                <a:latin typeface="Arial" charset="0"/>
                <a:ea typeface="Arial" charset="0"/>
                <a:cs typeface="Arial" charset="0"/>
              </a:rPr>
              <a:t>déchèteries </a:t>
            </a:r>
          </a:p>
        </p:txBody>
      </p:sp>
      <p:sp>
        <p:nvSpPr>
          <p:cNvPr id="21" name="Rectangle 20"/>
          <p:cNvSpPr/>
          <p:nvPr/>
        </p:nvSpPr>
        <p:spPr>
          <a:xfrm>
            <a:off x="2834538" y="3116483"/>
            <a:ext cx="2787028" cy="1015663"/>
          </a:xfrm>
          <a:prstGeom prst="rect">
            <a:avLst/>
          </a:prstGeom>
          <a:noFill/>
          <a:ln w="25400">
            <a:solidFill>
              <a:schemeClr val="accent2"/>
            </a:solidFill>
          </a:ln>
        </p:spPr>
        <p:txBody>
          <a:bodyPr wrap="square" anchor="ctr">
            <a:spAutoFit/>
          </a:bodyPr>
          <a:lstStyle/>
          <a:p>
            <a:pPr algn="ctr">
              <a:lnSpc>
                <a:spcPct val="150000"/>
              </a:lnSpc>
            </a:pPr>
            <a:r>
              <a:rPr lang="fr-FR" sz="2000" b="1" dirty="0" smtClean="0">
                <a:solidFill>
                  <a:schemeClr val="accent2"/>
                </a:solidFill>
                <a:latin typeface="Arial" charset="0"/>
                <a:ea typeface="Arial" charset="0"/>
                <a:cs typeface="Arial" charset="0"/>
              </a:rPr>
              <a:t>Compostage de proximité</a:t>
            </a:r>
            <a:endParaRPr lang="fr-FR" sz="2000" dirty="0">
              <a:latin typeface="Arial" charset="0"/>
              <a:ea typeface="Arial" charset="0"/>
              <a:cs typeface="Arial" charset="0"/>
            </a:endParaRPr>
          </a:p>
        </p:txBody>
      </p:sp>
      <p:sp>
        <p:nvSpPr>
          <p:cNvPr id="3" name="Rectangle 2"/>
          <p:cNvSpPr/>
          <p:nvPr/>
        </p:nvSpPr>
        <p:spPr>
          <a:xfrm>
            <a:off x="554907" y="5058607"/>
            <a:ext cx="11348223" cy="1294072"/>
          </a:xfrm>
          <a:prstGeom prst="rect">
            <a:avLst/>
          </a:prstGeom>
        </p:spPr>
        <p:txBody>
          <a:bodyPr wrap="square">
            <a:spAutoFit/>
          </a:bodyPr>
          <a:lstStyle/>
          <a:p>
            <a:pPr algn="ctr">
              <a:lnSpc>
                <a:spcPct val="150000"/>
              </a:lnSpc>
            </a:pPr>
            <a:r>
              <a:rPr lang="fr-FR" b="1" dirty="0" smtClean="0">
                <a:latin typeface="Arial" charset="0"/>
              </a:rPr>
              <a:t>« L’ADEME </a:t>
            </a:r>
            <a:r>
              <a:rPr lang="fr-FR" b="1" dirty="0" smtClean="0">
                <a:solidFill>
                  <a:schemeClr val="accent2"/>
                </a:solidFill>
                <a:latin typeface="Arial" charset="0"/>
              </a:rPr>
              <a:t>conseille </a:t>
            </a:r>
            <a:r>
              <a:rPr lang="fr-FR" b="1" dirty="0">
                <a:solidFill>
                  <a:schemeClr val="accent2"/>
                </a:solidFill>
                <a:latin typeface="Arial" charset="0"/>
              </a:rPr>
              <a:t>une </a:t>
            </a:r>
            <a:r>
              <a:rPr lang="fr-FR" b="1" dirty="0" smtClean="0">
                <a:solidFill>
                  <a:schemeClr val="accent2"/>
                </a:solidFill>
                <a:latin typeface="Arial" charset="0"/>
              </a:rPr>
              <a:t>complémentarité́ </a:t>
            </a:r>
            <a:r>
              <a:rPr lang="fr-FR" b="1" dirty="0">
                <a:solidFill>
                  <a:schemeClr val="accent2"/>
                </a:solidFill>
                <a:latin typeface="Arial" charset="0"/>
              </a:rPr>
              <a:t>de solutions </a:t>
            </a:r>
            <a:r>
              <a:rPr lang="fr-FR" dirty="0">
                <a:latin typeface="ArialMT" charset="0"/>
              </a:rPr>
              <a:t>dans la mise en place de la </a:t>
            </a:r>
            <a:r>
              <a:rPr lang="fr-FR" dirty="0" smtClean="0">
                <a:latin typeface="ArialMT" charset="0"/>
              </a:rPr>
              <a:t>généralisation </a:t>
            </a:r>
            <a:r>
              <a:rPr lang="fr-FR" dirty="0">
                <a:latin typeface="ArialMT" charset="0"/>
              </a:rPr>
              <a:t>du tri à la source. La collecte </a:t>
            </a:r>
            <a:r>
              <a:rPr lang="fr-FR" dirty="0" smtClean="0">
                <a:latin typeface="ArialMT" charset="0"/>
              </a:rPr>
              <a:t>séparée </a:t>
            </a:r>
            <a:r>
              <a:rPr lang="fr-FR" dirty="0">
                <a:latin typeface="ArialMT" charset="0"/>
              </a:rPr>
              <a:t>n’a pas la </a:t>
            </a:r>
            <a:r>
              <a:rPr lang="fr-FR" dirty="0" smtClean="0">
                <a:latin typeface="ArialMT" charset="0"/>
              </a:rPr>
              <a:t>même efficacité́ </a:t>
            </a:r>
            <a:r>
              <a:rPr lang="fr-FR" dirty="0">
                <a:latin typeface="ArialMT" charset="0"/>
              </a:rPr>
              <a:t>pour tout type d’habitats. Des solutions </a:t>
            </a:r>
            <a:r>
              <a:rPr lang="fr-FR" dirty="0" err="1">
                <a:latin typeface="ArialMT" charset="0"/>
              </a:rPr>
              <a:t>coexistantes</a:t>
            </a:r>
            <a:r>
              <a:rPr lang="fr-FR" dirty="0">
                <a:latin typeface="ArialMT" charset="0"/>
              </a:rPr>
              <a:t> permettent une meilleure </a:t>
            </a:r>
            <a:r>
              <a:rPr lang="fr-FR" dirty="0" smtClean="0">
                <a:latin typeface="ArialMT" charset="0"/>
              </a:rPr>
              <a:t>maîtrise </a:t>
            </a:r>
            <a:r>
              <a:rPr lang="fr-FR" dirty="0">
                <a:latin typeface="ArialMT" charset="0"/>
              </a:rPr>
              <a:t>des </a:t>
            </a:r>
            <a:r>
              <a:rPr lang="fr-FR" dirty="0" smtClean="0">
                <a:latin typeface="ArialMT" charset="0"/>
              </a:rPr>
              <a:t>coûts </a:t>
            </a:r>
            <a:r>
              <a:rPr lang="fr-FR" dirty="0">
                <a:latin typeface="ArialMT" charset="0"/>
              </a:rPr>
              <a:t>de gestion des </a:t>
            </a:r>
            <a:r>
              <a:rPr lang="fr-FR" dirty="0" smtClean="0">
                <a:latin typeface="ArialMT" charset="0"/>
              </a:rPr>
              <a:t>déchets ménagers </a:t>
            </a:r>
            <a:r>
              <a:rPr lang="fr-FR" dirty="0">
                <a:latin typeface="ArialMT" charset="0"/>
              </a:rPr>
              <a:t>de la </a:t>
            </a:r>
            <a:r>
              <a:rPr lang="fr-FR" dirty="0" smtClean="0">
                <a:latin typeface="ArialMT" charset="0"/>
              </a:rPr>
              <a:t>collectivité »</a:t>
            </a:r>
            <a:endParaRPr lang="fr-FR" dirty="0"/>
          </a:p>
        </p:txBody>
      </p:sp>
      <p:sp>
        <p:nvSpPr>
          <p:cNvPr id="6" name="Rectangle 5"/>
          <p:cNvSpPr/>
          <p:nvPr/>
        </p:nvSpPr>
        <p:spPr>
          <a:xfrm>
            <a:off x="7365217" y="6373223"/>
            <a:ext cx="3228448" cy="369332"/>
          </a:xfrm>
          <a:prstGeom prst="rect">
            <a:avLst/>
          </a:prstGeom>
        </p:spPr>
        <p:txBody>
          <a:bodyPr wrap="none">
            <a:spAutoFit/>
          </a:bodyPr>
          <a:lstStyle/>
          <a:p>
            <a:r>
              <a:rPr lang="fr-FR">
                <a:solidFill>
                  <a:schemeClr val="accent2"/>
                </a:solidFill>
                <a:latin typeface="Arial" charset="0"/>
              </a:rPr>
              <a:t>Avis de l’ADEME (Avril 2017) </a:t>
            </a:r>
            <a:endParaRPr lang="fr-FR">
              <a:solidFill>
                <a:schemeClr val="accent2"/>
              </a:solidFill>
            </a:endParaRPr>
          </a:p>
        </p:txBody>
      </p:sp>
      <p:sp>
        <p:nvSpPr>
          <p:cNvPr id="54" name="Flèche vers la droite 53"/>
          <p:cNvSpPr/>
          <p:nvPr/>
        </p:nvSpPr>
        <p:spPr>
          <a:xfrm rot="1895708">
            <a:off x="8052396" y="2335457"/>
            <a:ext cx="1582385" cy="297146"/>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Flèche vers la droite 54"/>
          <p:cNvSpPr/>
          <p:nvPr/>
        </p:nvSpPr>
        <p:spPr>
          <a:xfrm rot="5400000">
            <a:off x="4236273" y="2260364"/>
            <a:ext cx="997532" cy="528762"/>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Flèche vers la droite 55"/>
          <p:cNvSpPr/>
          <p:nvPr/>
        </p:nvSpPr>
        <p:spPr>
          <a:xfrm rot="8786320">
            <a:off x="2043346" y="2121753"/>
            <a:ext cx="1582385" cy="528762"/>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Flèche vers la droite 56"/>
          <p:cNvSpPr/>
          <p:nvPr/>
        </p:nvSpPr>
        <p:spPr>
          <a:xfrm rot="5400000">
            <a:off x="6476700" y="2392726"/>
            <a:ext cx="997532" cy="27802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0" name="Accolade ouvrante 69"/>
          <p:cNvSpPr/>
          <p:nvPr/>
        </p:nvSpPr>
        <p:spPr>
          <a:xfrm rot="16200000">
            <a:off x="2899320" y="1586665"/>
            <a:ext cx="267628" cy="5464095"/>
          </a:xfrm>
          <a:prstGeom prst="leftBrace">
            <a:avLst>
              <a:gd name="adj1" fmla="val 8333"/>
              <a:gd name="adj2" fmla="val 50408"/>
            </a:avLst>
          </a:prstGeom>
          <a:ln w="317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71" name="Accolade ouvrante 70"/>
          <p:cNvSpPr/>
          <p:nvPr/>
        </p:nvSpPr>
        <p:spPr>
          <a:xfrm rot="16200000">
            <a:off x="8581532" y="1680256"/>
            <a:ext cx="286740" cy="5257801"/>
          </a:xfrm>
          <a:prstGeom prst="leftBrace">
            <a:avLst>
              <a:gd name="adj1" fmla="val 8333"/>
              <a:gd name="adj2" fmla="val 50408"/>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73" name="Connecteur en angle 72"/>
          <p:cNvCxnSpPr/>
          <p:nvPr/>
        </p:nvCxnSpPr>
        <p:spPr>
          <a:xfrm rot="10800000">
            <a:off x="3055429" y="4586339"/>
            <a:ext cx="5698279" cy="12700"/>
          </a:xfrm>
          <a:prstGeom prst="bentConnector4">
            <a:avLst>
              <a:gd name="adj1" fmla="val 293"/>
              <a:gd name="adj2" fmla="val -2853669"/>
            </a:avLst>
          </a:prstGeom>
          <a:ln w="38100">
            <a:solidFill>
              <a:schemeClr val="accent2"/>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34573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re 1"/>
          <p:cNvSpPr txBox="1">
            <a:spLocks/>
          </p:cNvSpPr>
          <p:nvPr/>
        </p:nvSpPr>
        <p:spPr>
          <a:xfrm>
            <a:off x="594360" y="143100"/>
            <a:ext cx="1098186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2800" dirty="0" smtClean="0">
                <a:latin typeface="Arial" charset="0"/>
                <a:ea typeface="Arial" charset="0"/>
                <a:cs typeface="Arial" charset="0"/>
              </a:rPr>
              <a:t>Grands principes de la réglementation européenne sur les déchets</a:t>
            </a:r>
            <a:endParaRPr lang="fr-FR" sz="2800" dirty="0">
              <a:latin typeface="Arial" charset="0"/>
              <a:ea typeface="Arial" charset="0"/>
              <a:cs typeface="Arial" charset="0"/>
            </a:endParaRPr>
          </a:p>
        </p:txBody>
      </p:sp>
      <p:cxnSp>
        <p:nvCxnSpPr>
          <p:cNvPr id="37" name="Connecteur droit 36"/>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309769" y="924235"/>
            <a:ext cx="11266456" cy="5078313"/>
          </a:xfrm>
          <a:prstGeom prst="rect">
            <a:avLst/>
          </a:prstGeom>
        </p:spPr>
        <p:txBody>
          <a:bodyPr wrap="square">
            <a:spAutoFit/>
          </a:bodyPr>
          <a:lstStyle/>
          <a:p>
            <a:pPr algn="just">
              <a:lnSpc>
                <a:spcPct val="150000"/>
              </a:lnSpc>
              <a:spcBef>
                <a:spcPct val="0"/>
              </a:spcBef>
            </a:pPr>
            <a:r>
              <a:rPr lang="fr-FR" sz="2400" dirty="0"/>
              <a:t>Dans sa résolution du </a:t>
            </a:r>
            <a:r>
              <a:rPr lang="fr-FR" sz="2400" b="1" dirty="0"/>
              <a:t>24 février 1997 </a:t>
            </a:r>
            <a:r>
              <a:rPr lang="fr-FR" sz="2400" dirty="0"/>
              <a:t>sur une stratégie communautaire pour la gestion des </a:t>
            </a:r>
            <a:r>
              <a:rPr lang="fr-FR" sz="2400" dirty="0" smtClean="0"/>
              <a:t>déchets, </a:t>
            </a:r>
            <a:r>
              <a:rPr lang="fr-FR" sz="2400" dirty="0"/>
              <a:t>le Conseil a confirmé que </a:t>
            </a:r>
            <a:r>
              <a:rPr lang="fr-FR" sz="2400" b="1" dirty="0"/>
              <a:t>la prévention devrait être la priorité première de la gestion des déchets</a:t>
            </a:r>
            <a:r>
              <a:rPr lang="fr-FR" sz="2400" dirty="0"/>
              <a:t>, le réemploi et le recyclage devant être préférés à la valorisation énergétique des déchets, dans la mesure où ils représentent la meilleure option écologique.</a:t>
            </a:r>
          </a:p>
          <a:p>
            <a:pPr algn="just">
              <a:lnSpc>
                <a:spcPct val="150000"/>
              </a:lnSpc>
              <a:spcBef>
                <a:spcPct val="0"/>
              </a:spcBef>
            </a:pPr>
            <a:r>
              <a:rPr lang="fr-FR" sz="2400" dirty="0" smtClean="0">
                <a:hlinkClick r:id="rId2"/>
              </a:rPr>
              <a:t>Directive 2006/12/CE</a:t>
            </a:r>
            <a:r>
              <a:rPr lang="fr-FR" sz="2400" dirty="0" smtClean="0"/>
              <a:t>:</a:t>
            </a:r>
          </a:p>
          <a:p>
            <a:pPr marL="342900" indent="-342900" algn="just">
              <a:lnSpc>
                <a:spcPct val="150000"/>
              </a:lnSpc>
              <a:spcBef>
                <a:spcPct val="0"/>
              </a:spcBef>
              <a:buFont typeface="Arial" panose="020B0604020202020204" pitchFamily="34" charset="0"/>
              <a:buChar char="•"/>
            </a:pPr>
            <a:r>
              <a:rPr lang="fr-FR" sz="2400" dirty="0" smtClean="0"/>
              <a:t>établit </a:t>
            </a:r>
            <a:r>
              <a:rPr lang="fr-FR" sz="2400" dirty="0"/>
              <a:t>le cadre juridique pour le traitement de déchets dans la </a:t>
            </a:r>
            <a:r>
              <a:rPr lang="fr-FR" sz="2400" dirty="0" smtClean="0"/>
              <a:t>Communauté,</a:t>
            </a:r>
          </a:p>
          <a:p>
            <a:pPr marL="342900" indent="-342900" algn="just">
              <a:lnSpc>
                <a:spcPct val="150000"/>
              </a:lnSpc>
              <a:spcBef>
                <a:spcPct val="0"/>
              </a:spcBef>
              <a:buFont typeface="Arial" panose="020B0604020202020204" pitchFamily="34" charset="0"/>
              <a:buChar char="•"/>
            </a:pPr>
            <a:r>
              <a:rPr lang="fr-FR" sz="2400" dirty="0" smtClean="0"/>
              <a:t>définit </a:t>
            </a:r>
            <a:r>
              <a:rPr lang="fr-FR" sz="2400" dirty="0"/>
              <a:t>des notions de base </a:t>
            </a:r>
            <a:r>
              <a:rPr lang="fr-FR" sz="2400" dirty="0" smtClean="0"/>
              <a:t>(déchets</a:t>
            </a:r>
            <a:r>
              <a:rPr lang="fr-FR" sz="2400" dirty="0"/>
              <a:t>, </a:t>
            </a:r>
            <a:r>
              <a:rPr lang="fr-FR" sz="2400" dirty="0" smtClean="0"/>
              <a:t>valorisation, élimination…),</a:t>
            </a:r>
          </a:p>
          <a:p>
            <a:pPr marL="342900" indent="-342900" algn="just">
              <a:lnSpc>
                <a:spcPct val="150000"/>
              </a:lnSpc>
              <a:spcBef>
                <a:spcPct val="0"/>
              </a:spcBef>
              <a:buFont typeface="Arial" panose="020B0604020202020204" pitchFamily="34" charset="0"/>
              <a:buChar char="•"/>
            </a:pPr>
            <a:r>
              <a:rPr lang="fr-FR" sz="2400" dirty="0" smtClean="0"/>
              <a:t>met </a:t>
            </a:r>
            <a:r>
              <a:rPr lang="fr-FR" sz="2400" dirty="0"/>
              <a:t>en place les exigences essentielles relatives à la gestion des </a:t>
            </a:r>
            <a:r>
              <a:rPr lang="fr-FR" sz="2400" dirty="0" smtClean="0"/>
              <a:t>déchets.</a:t>
            </a:r>
            <a:endParaRPr lang="fr-FR" sz="2400" dirty="0"/>
          </a:p>
        </p:txBody>
      </p:sp>
    </p:spTree>
    <p:extLst>
      <p:ext uri="{BB962C8B-B14F-4D97-AF65-F5344CB8AC3E}">
        <p14:creationId xmlns:p14="http://schemas.microsoft.com/office/powerpoint/2010/main" val="38172358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6626578" y="2105561"/>
            <a:ext cx="3690902" cy="707886"/>
          </a:xfrm>
          <a:prstGeom prst="rect">
            <a:avLst/>
          </a:prstGeom>
          <a:noFill/>
        </p:spPr>
        <p:txBody>
          <a:bodyPr wrap="square" rtlCol="0">
            <a:spAutoFit/>
          </a:bodyPr>
          <a:lstStyle/>
          <a:p>
            <a:r>
              <a:rPr lang="fr-FR" sz="4000" dirty="0" smtClean="0"/>
              <a:t>3. Financement</a:t>
            </a:r>
            <a:endParaRPr lang="fr-FR" sz="4000" dirty="0"/>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904" y="1935622"/>
            <a:ext cx="5012012" cy="2819257"/>
          </a:xfrm>
          <a:prstGeom prst="rect">
            <a:avLst/>
          </a:prstGeom>
        </p:spPr>
      </p:pic>
    </p:spTree>
    <p:extLst>
      <p:ext uri="{BB962C8B-B14F-4D97-AF65-F5344CB8AC3E}">
        <p14:creationId xmlns:p14="http://schemas.microsoft.com/office/powerpoint/2010/main" val="115383577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41</a:t>
            </a:fld>
            <a:endParaRPr lang="fr-FR" altLang="fr-FR" sz="1400"/>
          </a:p>
        </p:txBody>
      </p:sp>
      <p:sp>
        <p:nvSpPr>
          <p:cNvPr id="2" name="Rectangle 1"/>
          <p:cNvSpPr/>
          <p:nvPr/>
        </p:nvSpPr>
        <p:spPr>
          <a:xfrm>
            <a:off x="3302131" y="144908"/>
            <a:ext cx="5787162" cy="584775"/>
          </a:xfrm>
          <a:prstGeom prst="rect">
            <a:avLst/>
          </a:prstGeom>
        </p:spPr>
        <p:txBody>
          <a:bodyPr wrap="none">
            <a:spAutoFit/>
          </a:bodyPr>
          <a:lstStyle/>
          <a:p>
            <a:r>
              <a:rPr lang="fr-FR" sz="3200" dirty="0" smtClean="0">
                <a:latin typeface="Arial" charset="0"/>
                <a:ea typeface="Arial" charset="0"/>
                <a:cs typeface="Arial" charset="0"/>
              </a:rPr>
              <a:t>Coûts de collecte et de gestion</a:t>
            </a:r>
            <a:endParaRPr lang="fr-FR" sz="32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ZoneTexte 3"/>
          <p:cNvSpPr txBox="1"/>
          <p:nvPr/>
        </p:nvSpPr>
        <p:spPr>
          <a:xfrm>
            <a:off x="261256" y="2050868"/>
            <a:ext cx="7650749" cy="461665"/>
          </a:xfrm>
          <a:prstGeom prst="rect">
            <a:avLst/>
          </a:prstGeom>
          <a:noFill/>
        </p:spPr>
        <p:txBody>
          <a:bodyPr wrap="none" rtlCol="0">
            <a:spAutoFit/>
          </a:bodyPr>
          <a:lstStyle/>
          <a:p>
            <a:r>
              <a:rPr lang="fr-FR" sz="2400" dirty="0" smtClean="0"/>
              <a:t>Collecter et traiter une tonne d’OMR revient à plus de </a:t>
            </a:r>
            <a:r>
              <a:rPr lang="fr-FR" sz="2400" b="1" dirty="0" smtClean="0">
                <a:solidFill>
                  <a:schemeClr val="accent2"/>
                </a:solidFill>
              </a:rPr>
              <a:t>200 €</a:t>
            </a:r>
          </a:p>
        </p:txBody>
      </p:sp>
      <p:pic>
        <p:nvPicPr>
          <p:cNvPr id="6" name="Image 5"/>
          <p:cNvPicPr>
            <a:picLocks noChangeAspect="1"/>
          </p:cNvPicPr>
          <p:nvPr/>
        </p:nvPicPr>
        <p:blipFill>
          <a:blip r:embed="rId2"/>
          <a:stretch>
            <a:fillRect/>
          </a:stretch>
        </p:blipFill>
        <p:spPr>
          <a:xfrm>
            <a:off x="8610600" y="1087271"/>
            <a:ext cx="1562100" cy="3721100"/>
          </a:xfrm>
          <a:prstGeom prst="rect">
            <a:avLst/>
          </a:prstGeom>
        </p:spPr>
      </p:pic>
      <p:sp>
        <p:nvSpPr>
          <p:cNvPr id="9" name="ZoneTexte 8"/>
          <p:cNvSpPr txBox="1"/>
          <p:nvPr/>
        </p:nvSpPr>
        <p:spPr>
          <a:xfrm>
            <a:off x="261256" y="3727323"/>
            <a:ext cx="6129114" cy="1200329"/>
          </a:xfrm>
          <a:prstGeom prst="rect">
            <a:avLst/>
          </a:prstGeom>
          <a:noFill/>
        </p:spPr>
        <p:txBody>
          <a:bodyPr wrap="none" rtlCol="0">
            <a:spAutoFit/>
          </a:bodyPr>
          <a:lstStyle/>
          <a:p>
            <a:r>
              <a:rPr lang="fr-FR" sz="2400" dirty="0" smtClean="0"/>
              <a:t>Composter une tonne de </a:t>
            </a:r>
            <a:r>
              <a:rPr lang="fr-FR" sz="2400" dirty="0" err="1" smtClean="0"/>
              <a:t>biodéchets</a:t>
            </a:r>
            <a:r>
              <a:rPr lang="fr-FR" sz="2400" dirty="0" smtClean="0"/>
              <a:t>  revient à :</a:t>
            </a:r>
          </a:p>
          <a:p>
            <a:r>
              <a:rPr lang="fr-FR" sz="2400" dirty="0"/>
              <a:t>	</a:t>
            </a:r>
            <a:r>
              <a:rPr lang="fr-FR" sz="2400" dirty="0" smtClean="0"/>
              <a:t>- quelques heures de travail</a:t>
            </a:r>
          </a:p>
          <a:p>
            <a:r>
              <a:rPr lang="fr-FR" sz="2400" dirty="0"/>
              <a:t>	</a:t>
            </a:r>
            <a:r>
              <a:rPr lang="fr-FR" sz="2400" dirty="0" smtClean="0"/>
              <a:t>- quelques euros d’investissement</a:t>
            </a:r>
          </a:p>
        </p:txBody>
      </p:sp>
      <p:sp>
        <p:nvSpPr>
          <p:cNvPr id="7" name="Rectangle 6"/>
          <p:cNvSpPr/>
          <p:nvPr/>
        </p:nvSpPr>
        <p:spPr>
          <a:xfrm>
            <a:off x="9165134" y="4789152"/>
            <a:ext cx="1093569" cy="276999"/>
          </a:xfrm>
          <a:prstGeom prst="rect">
            <a:avLst/>
          </a:prstGeom>
        </p:spPr>
        <p:txBody>
          <a:bodyPr wrap="none">
            <a:spAutoFit/>
          </a:bodyPr>
          <a:lstStyle/>
          <a:p>
            <a:r>
              <a:rPr lang="fr-FR" sz="1200" dirty="0"/>
              <a:t>(ADEME 2015)</a:t>
            </a:r>
          </a:p>
        </p:txBody>
      </p:sp>
    </p:spTree>
    <p:extLst>
      <p:ext uri="{BB962C8B-B14F-4D97-AF65-F5344CB8AC3E}">
        <p14:creationId xmlns:p14="http://schemas.microsoft.com/office/powerpoint/2010/main" val="37277311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42</a:t>
            </a:fld>
            <a:endParaRPr lang="fr-FR" altLang="fr-FR" sz="1400"/>
          </a:p>
        </p:txBody>
      </p:sp>
      <p:sp>
        <p:nvSpPr>
          <p:cNvPr id="2" name="Rectangle 1"/>
          <p:cNvSpPr/>
          <p:nvPr/>
        </p:nvSpPr>
        <p:spPr>
          <a:xfrm>
            <a:off x="1618348" y="128613"/>
            <a:ext cx="8997976" cy="584775"/>
          </a:xfrm>
          <a:prstGeom prst="rect">
            <a:avLst/>
          </a:prstGeom>
        </p:spPr>
        <p:txBody>
          <a:bodyPr wrap="none">
            <a:spAutoFit/>
          </a:bodyPr>
          <a:lstStyle/>
          <a:p>
            <a:r>
              <a:rPr lang="fr-FR" sz="3200" dirty="0" smtClean="0">
                <a:latin typeface="Arial" charset="0"/>
                <a:ea typeface="Arial" charset="0"/>
                <a:cs typeface="Arial" charset="0"/>
              </a:rPr>
              <a:t>Calcul des Coûts des déchets (hors externalités)</a:t>
            </a:r>
            <a:endParaRPr lang="fr-FR" sz="32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342279" y="1149161"/>
            <a:ext cx="11683818" cy="853259"/>
          </a:xfrm>
          <a:prstGeom prst="rect">
            <a:avLst/>
          </a:prstGeom>
          <a:noFill/>
        </p:spPr>
        <p:txBody>
          <a:bodyPr wrap="square" rtlCol="0">
            <a:spAutoFit/>
          </a:bodyPr>
          <a:lstStyle/>
          <a:p>
            <a:r>
              <a:rPr lang="fr-FR" sz="2400" dirty="0"/>
              <a:t>Les  coûts  sont  présentés  hors  TVA (sauf  si  indication  contraire</a:t>
            </a:r>
            <a:r>
              <a:rPr lang="fr-FR" sz="2400" dirty="0" smtClean="0"/>
              <a:t>) et  </a:t>
            </a:r>
            <a:r>
              <a:rPr lang="fr-FR" sz="2400" dirty="0"/>
              <a:t>comprennent  la  </a:t>
            </a:r>
            <a:r>
              <a:rPr lang="fr-FR" sz="2400" dirty="0" smtClean="0"/>
              <a:t>TGAP</a:t>
            </a:r>
            <a:r>
              <a:rPr lang="fr-FR" sz="2400" dirty="0"/>
              <a:t> </a:t>
            </a:r>
            <a:r>
              <a:rPr lang="fr-FR" sz="2400" dirty="0" smtClean="0"/>
              <a:t>(Taxe générale sur les activités polluantes)</a:t>
            </a:r>
          </a:p>
        </p:txBody>
      </p:sp>
      <p:pic>
        <p:nvPicPr>
          <p:cNvPr id="3" name="Image 2"/>
          <p:cNvPicPr>
            <a:picLocks noChangeAspect="1"/>
          </p:cNvPicPr>
          <p:nvPr/>
        </p:nvPicPr>
        <p:blipFill rotWithShape="1">
          <a:blip r:embed="rId2"/>
          <a:srcRect l="72877" t="47791" r="11984" b="35333"/>
          <a:stretch/>
        </p:blipFill>
        <p:spPr>
          <a:xfrm>
            <a:off x="263162" y="2204723"/>
            <a:ext cx="7639003" cy="2873884"/>
          </a:xfrm>
          <a:prstGeom prst="rect">
            <a:avLst/>
          </a:prstGeom>
        </p:spPr>
      </p:pic>
      <p:sp>
        <p:nvSpPr>
          <p:cNvPr id="8" name="Rectangle 7"/>
          <p:cNvSpPr/>
          <p:nvPr/>
        </p:nvSpPr>
        <p:spPr>
          <a:xfrm>
            <a:off x="342279" y="5078607"/>
            <a:ext cx="7079848" cy="461665"/>
          </a:xfrm>
          <a:prstGeom prst="rect">
            <a:avLst/>
          </a:prstGeom>
        </p:spPr>
        <p:txBody>
          <a:bodyPr wrap="square">
            <a:spAutoFit/>
          </a:bodyPr>
          <a:lstStyle/>
          <a:p>
            <a:r>
              <a:rPr lang="fr-FR" sz="1200" dirty="0" smtClean="0"/>
              <a:t>Plus de détails:</a:t>
            </a:r>
          </a:p>
          <a:p>
            <a:r>
              <a:rPr lang="fr-FR" sz="1200" dirty="0" smtClean="0">
                <a:hlinkClick r:id="rId3"/>
              </a:rPr>
              <a:t>https</a:t>
            </a:r>
            <a:r>
              <a:rPr lang="fr-FR" sz="1200" dirty="0">
                <a:hlinkClick r:id="rId3"/>
              </a:rPr>
              <a:t>://www.ademe.fr/sites/default/files/assets/documents/referentiel-couts-spgd-2014-032017-rapport.pdf</a:t>
            </a:r>
            <a:endParaRPr lang="fr-FR" sz="1200" dirty="0"/>
          </a:p>
        </p:txBody>
      </p:sp>
      <p:pic>
        <p:nvPicPr>
          <p:cNvPr id="10" name="Image 9"/>
          <p:cNvPicPr>
            <a:picLocks noChangeAspect="1"/>
          </p:cNvPicPr>
          <p:nvPr/>
        </p:nvPicPr>
        <p:blipFill rotWithShape="1">
          <a:blip r:embed="rId4" cstate="print">
            <a:extLst>
              <a:ext uri="{28A0092B-C50C-407E-A947-70E740481C1C}">
                <a14:useLocalDpi xmlns:a14="http://schemas.microsoft.com/office/drawing/2010/main" val="0"/>
              </a:ext>
            </a:extLst>
          </a:blip>
          <a:srcRect l="11822" r="11381"/>
          <a:stretch/>
        </p:blipFill>
        <p:spPr>
          <a:xfrm>
            <a:off x="7844292" y="1575790"/>
            <a:ext cx="3935392" cy="4519528"/>
          </a:xfrm>
          <a:prstGeom prst="rect">
            <a:avLst/>
          </a:prstGeom>
        </p:spPr>
      </p:pic>
      <p:sp>
        <p:nvSpPr>
          <p:cNvPr id="11" name="ZoneTexte 10"/>
          <p:cNvSpPr txBox="1"/>
          <p:nvPr/>
        </p:nvSpPr>
        <p:spPr>
          <a:xfrm>
            <a:off x="152400" y="5725986"/>
            <a:ext cx="7691892" cy="646331"/>
          </a:xfrm>
          <a:prstGeom prst="rect">
            <a:avLst/>
          </a:prstGeom>
          <a:noFill/>
        </p:spPr>
        <p:txBody>
          <a:bodyPr wrap="square" rtlCol="0">
            <a:spAutoFit/>
          </a:bodyPr>
          <a:lstStyle/>
          <a:p>
            <a:r>
              <a:rPr lang="fr-FR" dirty="0" smtClean="0"/>
              <a:t>Coût </a:t>
            </a:r>
            <a:r>
              <a:rPr lang="fr-FR" dirty="0"/>
              <a:t>complet HT de gestion des déchets </a:t>
            </a:r>
            <a:r>
              <a:rPr lang="fr-FR" dirty="0" smtClean="0"/>
              <a:t>en France 2014: 113 euros par habitant</a:t>
            </a:r>
          </a:p>
          <a:p>
            <a:r>
              <a:rPr lang="fr-FR" dirty="0" smtClean="0"/>
              <a:t>Coût aidé HT : 93 </a:t>
            </a:r>
            <a:r>
              <a:rPr lang="fr-FR" dirty="0"/>
              <a:t>€ par habitant</a:t>
            </a:r>
            <a:endParaRPr lang="fr-FR" dirty="0"/>
          </a:p>
        </p:txBody>
      </p:sp>
    </p:spTree>
    <p:extLst>
      <p:ext uri="{BB962C8B-B14F-4D97-AF65-F5344CB8AC3E}">
        <p14:creationId xmlns:p14="http://schemas.microsoft.com/office/powerpoint/2010/main" val="92244323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43</a:t>
            </a:fld>
            <a:endParaRPr lang="fr-FR" altLang="fr-FR" sz="1400"/>
          </a:p>
        </p:txBody>
      </p:sp>
      <p:sp>
        <p:nvSpPr>
          <p:cNvPr id="2" name="Rectangle 1"/>
          <p:cNvSpPr/>
          <p:nvPr/>
        </p:nvSpPr>
        <p:spPr>
          <a:xfrm>
            <a:off x="2048904" y="175894"/>
            <a:ext cx="9316974" cy="584775"/>
          </a:xfrm>
          <a:prstGeom prst="rect">
            <a:avLst/>
          </a:prstGeom>
        </p:spPr>
        <p:txBody>
          <a:bodyPr wrap="none">
            <a:spAutoFit/>
          </a:bodyPr>
          <a:lstStyle/>
          <a:p>
            <a:r>
              <a:rPr lang="fr-FR" sz="3200" dirty="0" smtClean="0">
                <a:latin typeface="Arial" charset="0"/>
                <a:ea typeface="Arial" charset="0"/>
                <a:cs typeface="Arial" charset="0"/>
              </a:rPr>
              <a:t>Coûts complets et aidés de la gestion des déchets</a:t>
            </a:r>
            <a:endParaRPr lang="fr-FR" sz="32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8" name="Imag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765" y="3811959"/>
            <a:ext cx="6308838" cy="2511344"/>
          </a:xfrm>
          <a:prstGeom prst="rect">
            <a:avLst/>
          </a:prstGeom>
        </p:spPr>
      </p:pic>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69" y="1376691"/>
            <a:ext cx="6314934" cy="2340670"/>
          </a:xfrm>
          <a:prstGeom prst="rect">
            <a:avLst/>
          </a:prstGeom>
        </p:spPr>
      </p:pic>
      <p:sp>
        <p:nvSpPr>
          <p:cNvPr id="12" name="ZoneTexte 11"/>
          <p:cNvSpPr txBox="1"/>
          <p:nvPr/>
        </p:nvSpPr>
        <p:spPr>
          <a:xfrm>
            <a:off x="4001246" y="6233235"/>
            <a:ext cx="2667000" cy="369332"/>
          </a:xfrm>
          <a:prstGeom prst="rect">
            <a:avLst/>
          </a:prstGeom>
          <a:noFill/>
        </p:spPr>
        <p:txBody>
          <a:bodyPr wrap="square" rtlCol="0">
            <a:spAutoFit/>
          </a:bodyPr>
          <a:lstStyle/>
          <a:p>
            <a:r>
              <a:rPr lang="fr-FR" dirty="0" smtClean="0"/>
              <a:t>(PRPGD Région CVL 2017)</a:t>
            </a:r>
            <a:endParaRPr lang="fr-FR" dirty="0"/>
          </a:p>
        </p:txBody>
      </p:sp>
      <p:sp>
        <p:nvSpPr>
          <p:cNvPr id="11" name="Rectangle 10"/>
          <p:cNvSpPr/>
          <p:nvPr/>
        </p:nvSpPr>
        <p:spPr>
          <a:xfrm>
            <a:off x="7665736" y="2398340"/>
            <a:ext cx="3149600" cy="923330"/>
          </a:xfrm>
          <a:prstGeom prst="rect">
            <a:avLst/>
          </a:prstGeom>
        </p:spPr>
        <p:txBody>
          <a:bodyPr wrap="square">
            <a:spAutoFit/>
          </a:bodyPr>
          <a:lstStyle/>
          <a:p>
            <a:r>
              <a:rPr lang="fr-FR" dirty="0" smtClean="0">
                <a:latin typeface="Arial" panose="020B0604020202020204" pitchFamily="34" charset="0"/>
              </a:rPr>
              <a:t>OMR</a:t>
            </a:r>
          </a:p>
          <a:p>
            <a:r>
              <a:rPr lang="fr-FR" dirty="0" smtClean="0">
                <a:latin typeface="Arial" panose="020B0604020202020204" pitchFamily="34" charset="0"/>
              </a:rPr>
              <a:t>= 39</a:t>
            </a:r>
            <a:r>
              <a:rPr lang="fr-FR" dirty="0">
                <a:latin typeface="Arial" panose="020B0604020202020204" pitchFamily="34" charset="0"/>
              </a:rPr>
              <a:t>% des </a:t>
            </a:r>
            <a:r>
              <a:rPr lang="fr-FR" dirty="0" smtClean="0">
                <a:latin typeface="Arial" panose="020B0604020202020204" pitchFamily="34" charset="0"/>
              </a:rPr>
              <a:t>déchets collectés</a:t>
            </a:r>
          </a:p>
          <a:p>
            <a:r>
              <a:rPr lang="fr-FR" dirty="0" smtClean="0"/>
              <a:t>= </a:t>
            </a:r>
            <a:r>
              <a:rPr lang="fr-FR" dirty="0">
                <a:latin typeface="Arial" panose="020B0604020202020204" pitchFamily="34" charset="0"/>
              </a:rPr>
              <a:t>60% des coûts aidés </a:t>
            </a:r>
            <a:r>
              <a:rPr lang="fr-FR" dirty="0" smtClean="0">
                <a:latin typeface="Arial" panose="020B0604020202020204" pitchFamily="34" charset="0"/>
              </a:rPr>
              <a:t>HT</a:t>
            </a:r>
            <a:endParaRPr lang="fr-FR" dirty="0"/>
          </a:p>
        </p:txBody>
      </p:sp>
      <p:sp>
        <p:nvSpPr>
          <p:cNvPr id="14" name="Rectangle 13"/>
          <p:cNvSpPr/>
          <p:nvPr/>
        </p:nvSpPr>
        <p:spPr>
          <a:xfrm>
            <a:off x="7665736" y="3312740"/>
            <a:ext cx="3149600" cy="923330"/>
          </a:xfrm>
          <a:prstGeom prst="rect">
            <a:avLst/>
          </a:prstGeom>
        </p:spPr>
        <p:txBody>
          <a:bodyPr wrap="square">
            <a:spAutoFit/>
          </a:bodyPr>
          <a:lstStyle/>
          <a:p>
            <a:r>
              <a:rPr lang="fr-FR" dirty="0" smtClean="0">
                <a:solidFill>
                  <a:srgbClr val="FFC000"/>
                </a:solidFill>
                <a:latin typeface="Arial" panose="020B0604020202020204" pitchFamily="34" charset="0"/>
              </a:rPr>
              <a:t>Recyclables hors verre</a:t>
            </a:r>
          </a:p>
          <a:p>
            <a:r>
              <a:rPr lang="fr-FR" dirty="0" smtClean="0">
                <a:latin typeface="Arial" panose="020B0604020202020204" pitchFamily="34" charset="0"/>
              </a:rPr>
              <a:t>= 9% </a:t>
            </a:r>
            <a:r>
              <a:rPr lang="fr-FR" dirty="0">
                <a:latin typeface="Arial" panose="020B0604020202020204" pitchFamily="34" charset="0"/>
              </a:rPr>
              <a:t>des </a:t>
            </a:r>
            <a:r>
              <a:rPr lang="fr-FR" dirty="0" smtClean="0">
                <a:latin typeface="Arial" panose="020B0604020202020204" pitchFamily="34" charset="0"/>
              </a:rPr>
              <a:t>déchets collectés</a:t>
            </a:r>
          </a:p>
          <a:p>
            <a:r>
              <a:rPr lang="fr-FR" dirty="0" smtClean="0"/>
              <a:t>= </a:t>
            </a:r>
            <a:r>
              <a:rPr lang="fr-FR" dirty="0" smtClean="0">
                <a:latin typeface="Arial" panose="020B0604020202020204" pitchFamily="34" charset="0"/>
              </a:rPr>
              <a:t>10% </a:t>
            </a:r>
            <a:r>
              <a:rPr lang="fr-FR" dirty="0">
                <a:latin typeface="Arial" panose="020B0604020202020204" pitchFamily="34" charset="0"/>
              </a:rPr>
              <a:t>des coûts aidés </a:t>
            </a:r>
            <a:r>
              <a:rPr lang="fr-FR" dirty="0" smtClean="0">
                <a:latin typeface="Arial" panose="020B0604020202020204" pitchFamily="34" charset="0"/>
              </a:rPr>
              <a:t>HT</a:t>
            </a:r>
            <a:endParaRPr lang="fr-FR" dirty="0"/>
          </a:p>
        </p:txBody>
      </p:sp>
      <p:sp>
        <p:nvSpPr>
          <p:cNvPr id="15" name="Rectangle 14"/>
          <p:cNvSpPr/>
          <p:nvPr/>
        </p:nvSpPr>
        <p:spPr>
          <a:xfrm>
            <a:off x="7665736" y="4236070"/>
            <a:ext cx="3149600" cy="923330"/>
          </a:xfrm>
          <a:prstGeom prst="rect">
            <a:avLst/>
          </a:prstGeom>
        </p:spPr>
        <p:txBody>
          <a:bodyPr wrap="square">
            <a:spAutoFit/>
          </a:bodyPr>
          <a:lstStyle/>
          <a:p>
            <a:r>
              <a:rPr lang="fr-FR" dirty="0" smtClean="0">
                <a:solidFill>
                  <a:schemeClr val="bg2">
                    <a:lumMod val="50000"/>
                  </a:schemeClr>
                </a:solidFill>
                <a:latin typeface="Arial" panose="020B0604020202020204" pitchFamily="34" charset="0"/>
              </a:rPr>
              <a:t>Occasionnels</a:t>
            </a:r>
          </a:p>
          <a:p>
            <a:r>
              <a:rPr lang="fr-FR" dirty="0" smtClean="0">
                <a:latin typeface="Arial" panose="020B0604020202020204" pitchFamily="34" charset="0"/>
              </a:rPr>
              <a:t>= 38% </a:t>
            </a:r>
            <a:r>
              <a:rPr lang="fr-FR" dirty="0">
                <a:latin typeface="Arial" panose="020B0604020202020204" pitchFamily="34" charset="0"/>
              </a:rPr>
              <a:t>des </a:t>
            </a:r>
            <a:r>
              <a:rPr lang="fr-FR" dirty="0" smtClean="0">
                <a:latin typeface="Arial" panose="020B0604020202020204" pitchFamily="34" charset="0"/>
              </a:rPr>
              <a:t>déchets collectés</a:t>
            </a:r>
          </a:p>
          <a:p>
            <a:r>
              <a:rPr lang="fr-FR" dirty="0" smtClean="0"/>
              <a:t>= </a:t>
            </a:r>
            <a:r>
              <a:rPr lang="fr-FR" dirty="0" smtClean="0">
                <a:latin typeface="Arial" panose="020B0604020202020204" pitchFamily="34" charset="0"/>
              </a:rPr>
              <a:t>21% </a:t>
            </a:r>
            <a:r>
              <a:rPr lang="fr-FR" dirty="0">
                <a:latin typeface="Arial" panose="020B0604020202020204" pitchFamily="34" charset="0"/>
              </a:rPr>
              <a:t>des coûts aidés </a:t>
            </a:r>
            <a:r>
              <a:rPr lang="fr-FR" dirty="0" smtClean="0">
                <a:latin typeface="Arial" panose="020B0604020202020204" pitchFamily="34" charset="0"/>
              </a:rPr>
              <a:t>HT</a:t>
            </a:r>
            <a:endParaRPr lang="fr-FR" dirty="0"/>
          </a:p>
        </p:txBody>
      </p:sp>
      <p:sp>
        <p:nvSpPr>
          <p:cNvPr id="13" name="ZoneTexte 12"/>
          <p:cNvSpPr txBox="1"/>
          <p:nvPr/>
        </p:nvSpPr>
        <p:spPr>
          <a:xfrm>
            <a:off x="8369195" y="1981318"/>
            <a:ext cx="1666240" cy="461665"/>
          </a:xfrm>
          <a:prstGeom prst="rect">
            <a:avLst/>
          </a:prstGeom>
          <a:noFill/>
        </p:spPr>
        <p:txBody>
          <a:bodyPr wrap="square" rtlCol="0">
            <a:spAutoFit/>
          </a:bodyPr>
          <a:lstStyle/>
          <a:p>
            <a:pPr algn="ctr"/>
            <a:r>
              <a:rPr lang="fr-FR" sz="2400" b="1" dirty="0" smtClean="0"/>
              <a:t>En France</a:t>
            </a:r>
            <a:endParaRPr lang="fr-FR" sz="2400" b="1" dirty="0"/>
          </a:p>
        </p:txBody>
      </p:sp>
      <p:sp>
        <p:nvSpPr>
          <p:cNvPr id="17" name="Rectangle 16"/>
          <p:cNvSpPr/>
          <p:nvPr/>
        </p:nvSpPr>
        <p:spPr>
          <a:xfrm>
            <a:off x="7665736" y="5224717"/>
            <a:ext cx="4008104" cy="646331"/>
          </a:xfrm>
          <a:prstGeom prst="rect">
            <a:avLst/>
          </a:prstGeom>
        </p:spPr>
        <p:txBody>
          <a:bodyPr wrap="square">
            <a:spAutoFit/>
          </a:bodyPr>
          <a:lstStyle/>
          <a:p>
            <a:r>
              <a:rPr lang="fr-FR" sz="1200" dirty="0" smtClean="0"/>
              <a:t>Plus de détails:</a:t>
            </a:r>
          </a:p>
          <a:p>
            <a:r>
              <a:rPr lang="fr-FR" sz="1200" dirty="0" smtClean="0">
                <a:hlinkClick r:id="rId4"/>
              </a:rPr>
              <a:t>https</a:t>
            </a:r>
            <a:r>
              <a:rPr lang="fr-FR" sz="1200" dirty="0">
                <a:hlinkClick r:id="rId4"/>
              </a:rPr>
              <a:t>://www.ademe.fr/sites/default/files/assets/documents/referentiel-couts-spgd-2014-032017-rapport.pdf</a:t>
            </a:r>
            <a:endParaRPr lang="fr-FR" sz="1200" dirty="0"/>
          </a:p>
        </p:txBody>
      </p:sp>
    </p:spTree>
    <p:extLst>
      <p:ext uri="{BB962C8B-B14F-4D97-AF65-F5344CB8AC3E}">
        <p14:creationId xmlns:p14="http://schemas.microsoft.com/office/powerpoint/2010/main" val="286481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p:cNvPicPr>
            <a:picLocks noChangeAspect="1"/>
          </p:cNvPicPr>
          <p:nvPr/>
        </p:nvPicPr>
        <p:blipFill rotWithShape="1">
          <a:blip r:embed="rId2"/>
          <a:srcRect l="75200" t="26148" r="4300" b="30593"/>
          <a:stretch/>
        </p:blipFill>
        <p:spPr>
          <a:xfrm>
            <a:off x="2380818" y="994896"/>
            <a:ext cx="7938839" cy="5654003"/>
          </a:xfrm>
          <a:prstGeom prst="rect">
            <a:avLst/>
          </a:prstGeom>
        </p:spPr>
      </p:pic>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44</a:t>
            </a:fld>
            <a:endParaRPr lang="fr-FR" altLang="fr-FR" sz="1400"/>
          </a:p>
        </p:txBody>
      </p:sp>
      <p:sp>
        <p:nvSpPr>
          <p:cNvPr id="2" name="Rectangle 1"/>
          <p:cNvSpPr/>
          <p:nvPr/>
        </p:nvSpPr>
        <p:spPr>
          <a:xfrm>
            <a:off x="4158256" y="105984"/>
            <a:ext cx="3895618" cy="584775"/>
          </a:xfrm>
          <a:prstGeom prst="rect">
            <a:avLst/>
          </a:prstGeom>
        </p:spPr>
        <p:txBody>
          <a:bodyPr wrap="none">
            <a:spAutoFit/>
          </a:bodyPr>
          <a:lstStyle/>
          <a:p>
            <a:pPr algn="ctr"/>
            <a:r>
              <a:rPr lang="fr-FR" sz="3200" dirty="0" smtClean="0">
                <a:latin typeface="Arial" charset="0"/>
                <a:ea typeface="Arial" charset="0"/>
                <a:cs typeface="Arial" charset="0"/>
              </a:rPr>
              <a:t>Coût aidés (résumé)</a:t>
            </a:r>
            <a:endParaRPr lang="fr-FR" sz="32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031043" y="6361014"/>
            <a:ext cx="1093569" cy="276999"/>
          </a:xfrm>
          <a:prstGeom prst="rect">
            <a:avLst/>
          </a:prstGeom>
        </p:spPr>
        <p:txBody>
          <a:bodyPr wrap="none">
            <a:spAutoFit/>
          </a:bodyPr>
          <a:lstStyle/>
          <a:p>
            <a:r>
              <a:rPr lang="fr-FR" sz="1200" dirty="0"/>
              <a:t>(ADEME </a:t>
            </a:r>
            <a:r>
              <a:rPr lang="fr-FR" sz="1200" dirty="0" smtClean="0"/>
              <a:t>2018)</a:t>
            </a:r>
            <a:endParaRPr lang="fr-FR" sz="1200" dirty="0"/>
          </a:p>
        </p:txBody>
      </p:sp>
    </p:spTree>
    <p:extLst>
      <p:ext uri="{BB962C8B-B14F-4D97-AF65-F5344CB8AC3E}">
        <p14:creationId xmlns:p14="http://schemas.microsoft.com/office/powerpoint/2010/main" val="9614239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45</a:t>
            </a:fld>
            <a:endParaRPr lang="fr-FR" altLang="fr-FR" sz="1400"/>
          </a:p>
        </p:txBody>
      </p:sp>
      <p:sp>
        <p:nvSpPr>
          <p:cNvPr id="2" name="Rectangle 1"/>
          <p:cNvSpPr/>
          <p:nvPr/>
        </p:nvSpPr>
        <p:spPr>
          <a:xfrm>
            <a:off x="3428896" y="105984"/>
            <a:ext cx="5354351" cy="584775"/>
          </a:xfrm>
          <a:prstGeom prst="rect">
            <a:avLst/>
          </a:prstGeom>
        </p:spPr>
        <p:txBody>
          <a:bodyPr wrap="none">
            <a:spAutoFit/>
          </a:bodyPr>
          <a:lstStyle/>
          <a:p>
            <a:pPr algn="ctr"/>
            <a:r>
              <a:rPr lang="fr-FR" sz="3200" dirty="0" smtClean="0">
                <a:latin typeface="Arial" charset="0"/>
                <a:ea typeface="Arial" charset="0"/>
                <a:cs typeface="Arial" charset="0"/>
              </a:rPr>
              <a:t>Dépenses totales de gestion</a:t>
            </a:r>
            <a:endParaRPr lang="fr-FR" sz="32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6895" y="1064700"/>
            <a:ext cx="10286190" cy="5291650"/>
          </a:xfrm>
          <a:prstGeom prst="rect">
            <a:avLst/>
          </a:prstGeom>
        </p:spPr>
      </p:pic>
    </p:spTree>
    <p:extLst>
      <p:ext uri="{BB962C8B-B14F-4D97-AF65-F5344CB8AC3E}">
        <p14:creationId xmlns:p14="http://schemas.microsoft.com/office/powerpoint/2010/main" val="143704293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46</a:t>
            </a:fld>
            <a:endParaRPr lang="fr-FR" altLang="fr-FR" sz="1400"/>
          </a:p>
        </p:txBody>
      </p:sp>
      <p:sp>
        <p:nvSpPr>
          <p:cNvPr id="2" name="Rectangle 1"/>
          <p:cNvSpPr/>
          <p:nvPr/>
        </p:nvSpPr>
        <p:spPr>
          <a:xfrm>
            <a:off x="-97362" y="237090"/>
            <a:ext cx="12386724" cy="523220"/>
          </a:xfrm>
          <a:prstGeom prst="rect">
            <a:avLst/>
          </a:prstGeom>
        </p:spPr>
        <p:txBody>
          <a:bodyPr wrap="none">
            <a:spAutoFit/>
          </a:bodyPr>
          <a:lstStyle/>
          <a:p>
            <a:pPr algn="ctr"/>
            <a:r>
              <a:rPr lang="fr-FR" sz="2800" dirty="0" smtClean="0">
                <a:latin typeface="Arial" charset="0"/>
                <a:ea typeface="Arial" charset="0"/>
                <a:cs typeface="Arial" charset="0"/>
              </a:rPr>
              <a:t>Evolution du financement de la gestion des déchets municipaux (1990-2012)</a:t>
            </a:r>
            <a:endParaRPr lang="fr-FR" sz="28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4" name="Image 3"/>
          <p:cNvPicPr>
            <a:picLocks noChangeAspect="1"/>
          </p:cNvPicPr>
          <p:nvPr/>
        </p:nvPicPr>
        <p:blipFill rotWithShape="1">
          <a:blip r:embed="rId2" cstate="print">
            <a:extLst>
              <a:ext uri="{28A0092B-C50C-407E-A947-70E740481C1C}">
                <a14:useLocalDpi xmlns:a14="http://schemas.microsoft.com/office/drawing/2010/main" val="0"/>
              </a:ext>
            </a:extLst>
          </a:blip>
          <a:srcRect t="20913"/>
          <a:stretch/>
        </p:blipFill>
        <p:spPr>
          <a:xfrm>
            <a:off x="439764" y="1113528"/>
            <a:ext cx="10777095" cy="5662376"/>
          </a:xfrm>
          <a:prstGeom prst="rect">
            <a:avLst/>
          </a:prstGeom>
        </p:spPr>
      </p:pic>
      <p:sp>
        <p:nvSpPr>
          <p:cNvPr id="6" name="ZoneTexte 5"/>
          <p:cNvSpPr txBox="1"/>
          <p:nvPr/>
        </p:nvSpPr>
        <p:spPr>
          <a:xfrm>
            <a:off x="9253878" y="1986823"/>
            <a:ext cx="1197428" cy="369332"/>
          </a:xfrm>
          <a:prstGeom prst="rect">
            <a:avLst/>
          </a:prstGeom>
          <a:noFill/>
        </p:spPr>
        <p:txBody>
          <a:bodyPr wrap="square" rtlCol="0">
            <a:spAutoFit/>
          </a:bodyPr>
          <a:lstStyle/>
          <a:p>
            <a:r>
              <a:rPr lang="fr-FR" b="1" dirty="0" smtClean="0"/>
              <a:t>+386%</a:t>
            </a:r>
            <a:endParaRPr lang="fr-FR" b="1" dirty="0"/>
          </a:p>
        </p:txBody>
      </p:sp>
      <p:sp>
        <p:nvSpPr>
          <p:cNvPr id="8" name="ZoneTexte 7"/>
          <p:cNvSpPr txBox="1"/>
          <p:nvPr/>
        </p:nvSpPr>
        <p:spPr>
          <a:xfrm>
            <a:off x="9253878" y="4460622"/>
            <a:ext cx="1197428" cy="369332"/>
          </a:xfrm>
          <a:prstGeom prst="rect">
            <a:avLst/>
          </a:prstGeom>
          <a:noFill/>
        </p:spPr>
        <p:txBody>
          <a:bodyPr wrap="square" rtlCol="0">
            <a:spAutoFit/>
          </a:bodyPr>
          <a:lstStyle/>
          <a:p>
            <a:r>
              <a:rPr lang="fr-FR" b="1" dirty="0" smtClean="0"/>
              <a:t>+500%</a:t>
            </a:r>
            <a:endParaRPr lang="fr-FR" b="1" dirty="0"/>
          </a:p>
        </p:txBody>
      </p:sp>
    </p:spTree>
    <p:extLst>
      <p:ext uri="{BB962C8B-B14F-4D97-AF65-F5344CB8AC3E}">
        <p14:creationId xmlns:p14="http://schemas.microsoft.com/office/powerpoint/2010/main" val="137060721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47</a:t>
            </a:fld>
            <a:endParaRPr lang="fr-FR" altLang="fr-FR" sz="1400"/>
          </a:p>
        </p:txBody>
      </p:sp>
      <p:sp>
        <p:nvSpPr>
          <p:cNvPr id="2" name="Rectangle 1"/>
          <p:cNvSpPr/>
          <p:nvPr/>
        </p:nvSpPr>
        <p:spPr>
          <a:xfrm>
            <a:off x="3438868" y="237090"/>
            <a:ext cx="5314276" cy="523220"/>
          </a:xfrm>
          <a:prstGeom prst="rect">
            <a:avLst/>
          </a:prstGeom>
        </p:spPr>
        <p:txBody>
          <a:bodyPr wrap="none">
            <a:spAutoFit/>
          </a:bodyPr>
          <a:lstStyle/>
          <a:p>
            <a:pPr algn="ctr"/>
            <a:r>
              <a:rPr lang="fr-FR" sz="2800" dirty="0" smtClean="0">
                <a:latin typeface="Arial" charset="0"/>
                <a:cs typeface="Arial" charset="0"/>
              </a:rPr>
              <a:t>TEOM, REOM et RS c’est quoi?</a:t>
            </a:r>
            <a:endParaRPr lang="fr-FR" sz="28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Rectangle 1"/>
          <p:cNvSpPr>
            <a:spLocks noChangeArrowheads="1"/>
          </p:cNvSpPr>
          <p:nvPr/>
        </p:nvSpPr>
        <p:spPr bwMode="auto">
          <a:xfrm>
            <a:off x="351692" y="1224379"/>
            <a:ext cx="11444068"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0" i="0" u="none" strike="noStrike" cap="none" normalizeH="0" baseline="0" dirty="0" smtClean="0">
                <a:ln>
                  <a:noFill/>
                </a:ln>
                <a:solidFill>
                  <a:schemeClr val="tx1"/>
                </a:solidFill>
                <a:effectLst/>
                <a:latin typeface="Arial" panose="020B0604020202020204" pitchFamily="34" charset="0"/>
              </a:rPr>
              <a:t>Pour financer la collecte des </a:t>
            </a:r>
            <a:r>
              <a:rPr kumimoji="0" lang="fr-FR" altLang="fr-FR" sz="1800" b="0" u="none" strike="noStrike" cap="none" normalizeH="0" baseline="0" dirty="0" smtClean="0">
                <a:ln>
                  <a:noFill/>
                </a:ln>
                <a:solidFill>
                  <a:schemeClr val="tx1"/>
                </a:solidFill>
                <a:effectLst/>
                <a:latin typeface="Arial" panose="020B0604020202020204" pitchFamily="34" charset="0"/>
              </a:rPr>
              <a:t>DMA</a:t>
            </a:r>
            <a:r>
              <a:rPr kumimoji="0" lang="fr-FR" altLang="fr-FR" sz="1800" b="0" i="0" u="none" strike="noStrike" cap="none" normalizeH="0" baseline="0" dirty="0" smtClean="0">
                <a:ln>
                  <a:noFill/>
                </a:ln>
                <a:solidFill>
                  <a:schemeClr val="tx1"/>
                </a:solidFill>
                <a:effectLst/>
                <a:latin typeface="Arial" panose="020B0604020202020204" pitchFamily="34" charset="0"/>
              </a:rPr>
              <a:t>, les communes et leurs groupements (syndicat, EPCI) décident de la mise en place des dispositifs suivants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smtClean="0">
                <a:ln>
                  <a:noFill/>
                </a:ln>
                <a:solidFill>
                  <a:schemeClr val="tx1"/>
                </a:solidFill>
                <a:effectLst/>
                <a:latin typeface="Arial" panose="020B0604020202020204" pitchFamily="34" charset="0"/>
              </a:rPr>
              <a:t>Taxe d'enlèvement des ordures ménagères (</a:t>
            </a:r>
            <a:r>
              <a:rPr kumimoji="0" lang="fr-FR" altLang="fr-FR" sz="1800" b="1" i="0" u="none" strike="noStrike" cap="none" normalizeH="0" baseline="0" dirty="0" smtClean="0">
                <a:ln>
                  <a:noFill/>
                </a:ln>
                <a:solidFill>
                  <a:schemeClr val="tx1"/>
                </a:solidFill>
                <a:effectLst/>
                <a:latin typeface="Arial" panose="020B0604020202020204" pitchFamily="34" charset="0"/>
              </a:rPr>
              <a:t>TEOM</a:t>
            </a:r>
            <a:r>
              <a:rPr kumimoji="0" lang="fr-FR" altLang="fr-FR" sz="1800" b="0" i="0" u="none" strike="noStrike" cap="none" normalizeH="0" baseline="0" dirty="0" smtClean="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smtClean="0">
                <a:ln>
                  <a:noFill/>
                </a:ln>
                <a:solidFill>
                  <a:schemeClr val="tx1"/>
                </a:solidFill>
                <a:effectLst/>
                <a:latin typeface="Arial" panose="020B0604020202020204" pitchFamily="34" charset="0"/>
              </a:rPr>
              <a:t>Redevance d'enlèvement des ordures ménagères (</a:t>
            </a:r>
            <a:r>
              <a:rPr kumimoji="0" lang="fr-FR" altLang="fr-FR" sz="1800" b="1" i="0" u="none" strike="noStrike" cap="none" normalizeH="0" baseline="0" dirty="0" smtClean="0">
                <a:ln>
                  <a:noFill/>
                </a:ln>
                <a:solidFill>
                  <a:schemeClr val="tx1"/>
                </a:solidFill>
                <a:effectLst/>
                <a:latin typeface="Arial" panose="020B0604020202020204" pitchFamily="34" charset="0"/>
              </a:rPr>
              <a:t>REOM</a:t>
            </a:r>
            <a:r>
              <a:rPr kumimoji="0" lang="fr-FR" altLang="fr-FR" sz="1800" b="0" i="0" u="none" strike="noStrike" cap="none" normalizeH="0" baseline="0" dirty="0" smtClean="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351692" y="3399591"/>
            <a:ext cx="11444068" cy="3139321"/>
          </a:xfrm>
          <a:prstGeom prst="rect">
            <a:avLst/>
          </a:prstGeom>
        </p:spPr>
        <p:txBody>
          <a:bodyPr wrap="square">
            <a:spAutoFit/>
          </a:bodyPr>
          <a:lstStyle/>
          <a:p>
            <a:r>
              <a:rPr lang="fr-FR" b="1" dirty="0" smtClean="0"/>
              <a:t>TEOM</a:t>
            </a:r>
          </a:p>
          <a:p>
            <a:pPr marL="285750" indent="-285750">
              <a:buFont typeface="Arial" panose="020B0604020202020204" pitchFamily="34" charset="0"/>
              <a:buChar char="•"/>
            </a:pPr>
            <a:r>
              <a:rPr lang="fr-FR" b="1" dirty="0" smtClean="0"/>
              <a:t>La </a:t>
            </a:r>
            <a:r>
              <a:rPr lang="fr-FR" b="1" dirty="0"/>
              <a:t>TEOM </a:t>
            </a:r>
            <a:r>
              <a:rPr lang="fr-FR" dirty="0"/>
              <a:t>est calculée sur la même base que la taxe foncière, c'</a:t>
            </a:r>
            <a:r>
              <a:rPr lang="fr-FR" dirty="0" err="1"/>
              <a:t>est-à</a:t>
            </a:r>
            <a:r>
              <a:rPr lang="fr-FR" dirty="0"/>
              <a:t> dire la moitié de la </a:t>
            </a:r>
            <a:r>
              <a:rPr lang="fr-FR" i="1" dirty="0">
                <a:hlinkClick r:id="rId2" tooltip="valeur locative cadastrale : Niveau de loyer annuel potentiel que la propriété concernée produirait si elle était louée. Sert de base de calcul aux impôts directs locaux :  taxe d'habitation,  taxe foncière, cotisation foncière des entreprises (CFE)."/>
              </a:rPr>
              <a:t>valeur locative cadastrale</a:t>
            </a:r>
            <a:r>
              <a:rPr lang="fr-FR" dirty="0"/>
              <a:t> de la propriété</a:t>
            </a:r>
            <a:r>
              <a:rPr lang="fr-FR" dirty="0" smtClean="0"/>
              <a:t>.</a:t>
            </a:r>
          </a:p>
          <a:p>
            <a:pPr marL="285750" indent="-285750">
              <a:buFont typeface="Arial" panose="020B0604020202020204" pitchFamily="34" charset="0"/>
              <a:buChar char="•"/>
            </a:pPr>
            <a:r>
              <a:rPr lang="fr-FR" dirty="0"/>
              <a:t>Toutefois, la commune ou son groupement peut décider de plafonner la valeur locative des locaux à usage </a:t>
            </a:r>
            <a:r>
              <a:rPr lang="fr-FR" dirty="0" smtClean="0"/>
              <a:t>d'habitation</a:t>
            </a:r>
          </a:p>
          <a:p>
            <a:pPr marL="285750" indent="-285750">
              <a:buFont typeface="Arial" panose="020B0604020202020204" pitchFamily="34" charset="0"/>
              <a:buChar char="•"/>
            </a:pPr>
            <a:r>
              <a:rPr lang="fr-FR" dirty="0" smtClean="0"/>
              <a:t>Le </a:t>
            </a:r>
            <a:r>
              <a:rPr lang="fr-FR" dirty="0"/>
              <a:t>montant de la taxe s'obtient en multipliant la base retenue par le taux fixé librement par la </a:t>
            </a:r>
            <a:r>
              <a:rPr lang="fr-FR" dirty="0" smtClean="0"/>
              <a:t>collectivité.</a:t>
            </a:r>
          </a:p>
          <a:p>
            <a:pPr marL="285750" indent="-285750">
              <a:buFont typeface="Arial" panose="020B0604020202020204" pitchFamily="34" charset="0"/>
              <a:buChar char="•"/>
            </a:pPr>
            <a:r>
              <a:rPr lang="fr-FR" dirty="0" smtClean="0"/>
              <a:t>Des </a:t>
            </a:r>
            <a:r>
              <a:rPr lang="fr-FR" dirty="0"/>
              <a:t>frais de gestion de la fiscalité locale s'ajoutent au montant de la </a:t>
            </a:r>
            <a:r>
              <a:rPr lang="fr-FR" dirty="0" smtClean="0"/>
              <a:t>taxe.</a:t>
            </a:r>
          </a:p>
          <a:p>
            <a:pPr marL="285750" indent="-285750">
              <a:buFont typeface="Arial" panose="020B0604020202020204" pitchFamily="34" charset="0"/>
              <a:buChar char="•"/>
            </a:pPr>
            <a:r>
              <a:rPr lang="fr-FR" dirty="0" smtClean="0"/>
              <a:t>La </a:t>
            </a:r>
            <a:r>
              <a:rPr lang="fr-FR" dirty="0"/>
              <a:t>commune ou son groupement peut instituer une part incitative de la taxe. Cette part est calculée en fonction de la quantité et éventuellement de la nature des déchets produits (exprimée en volume, en poids ou en nombre d'enlèvements).</a:t>
            </a:r>
          </a:p>
          <a:p>
            <a:pPr marL="285750" indent="-285750">
              <a:buFont typeface="Arial" panose="020B0604020202020204" pitchFamily="34" charset="0"/>
              <a:buChar char="•"/>
            </a:pPr>
            <a:endParaRPr lang="fr-FR" dirty="0"/>
          </a:p>
        </p:txBody>
      </p:sp>
      <p:sp>
        <p:nvSpPr>
          <p:cNvPr id="10" name="Rectangle 9"/>
          <p:cNvSpPr/>
          <p:nvPr/>
        </p:nvSpPr>
        <p:spPr>
          <a:xfrm>
            <a:off x="6680164" y="2654489"/>
            <a:ext cx="4904035" cy="276999"/>
          </a:xfrm>
          <a:prstGeom prst="rect">
            <a:avLst/>
          </a:prstGeom>
        </p:spPr>
        <p:txBody>
          <a:bodyPr wrap="none">
            <a:spAutoFit/>
          </a:bodyPr>
          <a:lstStyle/>
          <a:p>
            <a:r>
              <a:rPr lang="fr-FR" sz="1200" dirty="0" smtClean="0"/>
              <a:t>Plus de détails: </a:t>
            </a:r>
            <a:r>
              <a:rPr lang="fr-FR" sz="1200" dirty="0" smtClean="0">
                <a:hlinkClick r:id="rId3"/>
              </a:rPr>
              <a:t>https</a:t>
            </a:r>
            <a:r>
              <a:rPr lang="fr-FR" sz="1200" dirty="0">
                <a:hlinkClick r:id="rId3"/>
              </a:rPr>
              <a:t>://www.service-public.fr/particuliers/vosdroits/F22730</a:t>
            </a:r>
            <a:endParaRPr lang="fr-FR" sz="1200" dirty="0"/>
          </a:p>
        </p:txBody>
      </p:sp>
    </p:spTree>
    <p:extLst>
      <p:ext uri="{BB962C8B-B14F-4D97-AF65-F5344CB8AC3E}">
        <p14:creationId xmlns:p14="http://schemas.microsoft.com/office/powerpoint/2010/main" val="263575077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48</a:t>
            </a:fld>
            <a:endParaRPr lang="fr-FR" altLang="fr-FR" sz="1400"/>
          </a:p>
        </p:txBody>
      </p:sp>
      <p:sp>
        <p:nvSpPr>
          <p:cNvPr id="2" name="Rectangle 1"/>
          <p:cNvSpPr/>
          <p:nvPr/>
        </p:nvSpPr>
        <p:spPr>
          <a:xfrm>
            <a:off x="3438868" y="237090"/>
            <a:ext cx="5314275" cy="523220"/>
          </a:xfrm>
          <a:prstGeom prst="rect">
            <a:avLst/>
          </a:prstGeom>
        </p:spPr>
        <p:txBody>
          <a:bodyPr wrap="none">
            <a:spAutoFit/>
          </a:bodyPr>
          <a:lstStyle/>
          <a:p>
            <a:pPr algn="ctr"/>
            <a:r>
              <a:rPr lang="fr-FR" sz="2800" dirty="0">
                <a:latin typeface="Arial" charset="0"/>
                <a:cs typeface="Arial" charset="0"/>
              </a:rPr>
              <a:t>TEOM, REOM et RS c’est quoi</a:t>
            </a:r>
            <a:r>
              <a:rPr lang="fr-FR" sz="2800" dirty="0" smtClean="0">
                <a:latin typeface="Arial" charset="0"/>
                <a:cs typeface="Arial" charset="0"/>
              </a:rPr>
              <a:t>?</a:t>
            </a:r>
            <a:endParaRPr lang="fr-FR" sz="28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373966" y="1223427"/>
            <a:ext cx="11444068" cy="2585323"/>
          </a:xfrm>
          <a:prstGeom prst="rect">
            <a:avLst/>
          </a:prstGeom>
        </p:spPr>
        <p:txBody>
          <a:bodyPr wrap="square">
            <a:spAutoFit/>
          </a:bodyPr>
          <a:lstStyle/>
          <a:p>
            <a:r>
              <a:rPr lang="fr-FR" b="1" dirty="0" smtClean="0"/>
              <a:t>REOM</a:t>
            </a:r>
          </a:p>
          <a:p>
            <a:pPr marL="285750" indent="-285750">
              <a:buFont typeface="Arial" panose="020B0604020202020204" pitchFamily="34" charset="0"/>
              <a:buChar char="•"/>
            </a:pPr>
            <a:r>
              <a:rPr lang="fr-FR" dirty="0" smtClean="0"/>
              <a:t>La REOM est </a:t>
            </a:r>
            <a:r>
              <a:rPr lang="fr-FR" dirty="0"/>
              <a:t>due uniquement si vous utilisez le service d'enlèvement des ordures ménagères. C'est donc la personne qui habite le logement qui devra la </a:t>
            </a:r>
            <a:r>
              <a:rPr lang="fr-FR" dirty="0" smtClean="0"/>
              <a:t>payer.</a:t>
            </a:r>
          </a:p>
          <a:p>
            <a:pPr marL="285750" indent="-285750">
              <a:buFont typeface="Arial" panose="020B0604020202020204" pitchFamily="34" charset="0"/>
              <a:buChar char="•"/>
            </a:pPr>
            <a:r>
              <a:rPr lang="fr-FR" dirty="0" smtClean="0"/>
              <a:t>La </a:t>
            </a:r>
            <a:r>
              <a:rPr lang="fr-FR" dirty="0"/>
              <a:t>redevance est calculée en fonction de l'importance du service rendu (volume des ordures et déchets enlevées notamment</a:t>
            </a:r>
            <a:r>
              <a:rPr lang="fr-FR" dirty="0" smtClean="0"/>
              <a:t>). Différentes </a:t>
            </a:r>
            <a:r>
              <a:rPr lang="fr-FR" dirty="0"/>
              <a:t>tarifications sont possibles, par exemple :</a:t>
            </a:r>
          </a:p>
          <a:p>
            <a:pPr marL="742950" lvl="1" indent="-285750">
              <a:buFont typeface="Arial" panose="020B0604020202020204" pitchFamily="34" charset="0"/>
              <a:buChar char="•"/>
            </a:pPr>
            <a:r>
              <a:rPr lang="fr-FR" dirty="0"/>
              <a:t>Combinaison d'une part fixe et d'une part proportionnelle</a:t>
            </a:r>
          </a:p>
          <a:p>
            <a:pPr marL="742950" lvl="1" indent="-285750">
              <a:buFont typeface="Arial" panose="020B0604020202020204" pitchFamily="34" charset="0"/>
              <a:buChar char="•"/>
            </a:pPr>
            <a:r>
              <a:rPr lang="fr-FR" dirty="0"/>
              <a:t>Fixation d'un forfait par foyer ou d'un montant par personne multiplié par le nombre de personnes habitant le foyer.</a:t>
            </a:r>
          </a:p>
          <a:p>
            <a:pPr marL="285750" indent="-285750">
              <a:buFont typeface="Arial" panose="020B0604020202020204" pitchFamily="34" charset="0"/>
              <a:buChar char="•"/>
            </a:pPr>
            <a:endParaRPr lang="fr-FR" dirty="0"/>
          </a:p>
        </p:txBody>
      </p:sp>
      <p:sp>
        <p:nvSpPr>
          <p:cNvPr id="8" name="Rectangle 7"/>
          <p:cNvSpPr/>
          <p:nvPr/>
        </p:nvSpPr>
        <p:spPr>
          <a:xfrm>
            <a:off x="373966" y="3785682"/>
            <a:ext cx="11444068" cy="2031325"/>
          </a:xfrm>
          <a:prstGeom prst="rect">
            <a:avLst/>
          </a:prstGeom>
        </p:spPr>
        <p:txBody>
          <a:bodyPr wrap="square">
            <a:spAutoFit/>
          </a:bodyPr>
          <a:lstStyle/>
          <a:p>
            <a:r>
              <a:rPr lang="fr-FR" b="1" dirty="0" smtClean="0"/>
              <a:t>RS (redevance spéciale)</a:t>
            </a:r>
          </a:p>
          <a:p>
            <a:pPr marL="285750" indent="-285750">
              <a:buFont typeface="Arial" panose="020B0604020202020204" pitchFamily="34" charset="0"/>
              <a:buChar char="•"/>
            </a:pPr>
            <a:r>
              <a:rPr lang="fr-FR" dirty="0"/>
              <a:t>Pour les déchets non ménagers, la collectivité est libre de fixer les limites des prestations qu’elle assure dans le cadre du service public (caractéristiques et quantités de déchets, définition des sujétions techniques particulières</a:t>
            </a:r>
            <a:r>
              <a:rPr lang="fr-FR" dirty="0" smtClean="0"/>
              <a:t>).</a:t>
            </a:r>
          </a:p>
          <a:p>
            <a:pPr marL="285750" indent="-285750">
              <a:buFont typeface="Arial" panose="020B0604020202020204" pitchFamily="34" charset="0"/>
              <a:buChar char="•"/>
            </a:pPr>
            <a:r>
              <a:rPr lang="fr-FR" dirty="0" smtClean="0"/>
              <a:t>Lorsqu’elle </a:t>
            </a:r>
            <a:r>
              <a:rPr lang="fr-FR" dirty="0"/>
              <a:t>choisit d’assurer la collecte et le traitement des déchets pour les commerçants et artisans (ou autres producteurs de déchets non ménagers),</a:t>
            </a:r>
            <a:r>
              <a:rPr lang="fr-FR" b="1" dirty="0"/>
              <a:t> la collectivité doit leur faire payer la redevance spéciale </a:t>
            </a:r>
            <a:r>
              <a:rPr lang="fr-FR" b="1" dirty="0" smtClean="0"/>
              <a:t>(RS) si </a:t>
            </a:r>
            <a:r>
              <a:rPr lang="fr-FR" b="1" dirty="0"/>
              <a:t>elle n'a institué ni TEOM ni REOM et la possibilité de le faire si elle finance le service par la TEOM</a:t>
            </a:r>
            <a:r>
              <a:rPr lang="fr-FR" dirty="0" smtClean="0"/>
              <a:t>.</a:t>
            </a:r>
          </a:p>
          <a:p>
            <a:pPr marL="285750" indent="-285750">
              <a:buFont typeface="Arial" panose="020B0604020202020204" pitchFamily="34" charset="0"/>
              <a:buChar char="•"/>
            </a:pPr>
            <a:r>
              <a:rPr lang="fr-FR" dirty="0"/>
              <a:t>L’institution de la redevance spéciale est codifiée à l’article L. 2333-78 du Code général des collectivités territoriales).</a:t>
            </a:r>
          </a:p>
        </p:txBody>
      </p:sp>
      <p:sp>
        <p:nvSpPr>
          <p:cNvPr id="10" name="Rectangle 9"/>
          <p:cNvSpPr/>
          <p:nvPr/>
        </p:nvSpPr>
        <p:spPr>
          <a:xfrm>
            <a:off x="523204" y="6075144"/>
            <a:ext cx="10311925" cy="646331"/>
          </a:xfrm>
          <a:prstGeom prst="rect">
            <a:avLst/>
          </a:prstGeom>
        </p:spPr>
        <p:txBody>
          <a:bodyPr wrap="none">
            <a:spAutoFit/>
          </a:bodyPr>
          <a:lstStyle/>
          <a:p>
            <a:r>
              <a:rPr lang="fr-FR" sz="1200" dirty="0" smtClean="0"/>
              <a:t>Plus de détails:</a:t>
            </a:r>
          </a:p>
          <a:p>
            <a:r>
              <a:rPr lang="fr-FR" sz="1200" dirty="0" smtClean="0">
                <a:hlinkClick r:id="rId2"/>
              </a:rPr>
              <a:t>https</a:t>
            </a:r>
            <a:r>
              <a:rPr lang="fr-FR" sz="1200" dirty="0">
                <a:hlinkClick r:id="rId2"/>
              </a:rPr>
              <a:t>://www.ademe.fr/expertises/dechets/passer-a-laction/couts-financement/dossier/modes-financement-service-public-gestion-dechets/redevance-speciale-rs</a:t>
            </a:r>
            <a:endParaRPr lang="fr-FR" sz="1200" dirty="0"/>
          </a:p>
          <a:p>
            <a:endParaRPr lang="fr-FR" sz="1200" dirty="0"/>
          </a:p>
        </p:txBody>
      </p:sp>
    </p:spTree>
    <p:extLst>
      <p:ext uri="{BB962C8B-B14F-4D97-AF65-F5344CB8AC3E}">
        <p14:creationId xmlns:p14="http://schemas.microsoft.com/office/powerpoint/2010/main" val="4371457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49</a:t>
            </a:fld>
            <a:endParaRPr lang="fr-FR" altLang="fr-FR" sz="1400"/>
          </a:p>
        </p:txBody>
      </p:sp>
      <p:sp>
        <p:nvSpPr>
          <p:cNvPr id="2" name="Rectangle 1"/>
          <p:cNvSpPr/>
          <p:nvPr/>
        </p:nvSpPr>
        <p:spPr>
          <a:xfrm>
            <a:off x="4168513" y="130508"/>
            <a:ext cx="3851760" cy="584775"/>
          </a:xfrm>
          <a:prstGeom prst="rect">
            <a:avLst/>
          </a:prstGeom>
        </p:spPr>
        <p:txBody>
          <a:bodyPr wrap="none">
            <a:spAutoFit/>
          </a:bodyPr>
          <a:lstStyle/>
          <a:p>
            <a:r>
              <a:rPr lang="fr-FR" sz="3200" dirty="0" smtClean="0">
                <a:latin typeface="Arial" charset="0"/>
                <a:ea typeface="Arial" charset="0"/>
                <a:cs typeface="Arial" charset="0"/>
              </a:rPr>
              <a:t>Tarification incitative</a:t>
            </a:r>
            <a:endParaRPr lang="fr-FR" sz="32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3" name="Image 2"/>
          <p:cNvPicPr>
            <a:picLocks noChangeAspect="1"/>
          </p:cNvPicPr>
          <p:nvPr/>
        </p:nvPicPr>
        <p:blipFill rotWithShape="1">
          <a:blip r:embed="rId2"/>
          <a:srcRect l="84100" t="36815" r="3600" b="30592"/>
          <a:stretch/>
        </p:blipFill>
        <p:spPr>
          <a:xfrm>
            <a:off x="6595130" y="1043373"/>
            <a:ext cx="4528457" cy="4049840"/>
          </a:xfrm>
          <a:prstGeom prst="rect">
            <a:avLst/>
          </a:prstGeom>
        </p:spPr>
      </p:pic>
      <p:sp>
        <p:nvSpPr>
          <p:cNvPr id="11" name="Rectangle 10"/>
          <p:cNvSpPr/>
          <p:nvPr/>
        </p:nvSpPr>
        <p:spPr>
          <a:xfrm>
            <a:off x="9657242" y="4951271"/>
            <a:ext cx="1093569" cy="276999"/>
          </a:xfrm>
          <a:prstGeom prst="rect">
            <a:avLst/>
          </a:prstGeom>
        </p:spPr>
        <p:txBody>
          <a:bodyPr wrap="none">
            <a:spAutoFit/>
          </a:bodyPr>
          <a:lstStyle/>
          <a:p>
            <a:r>
              <a:rPr lang="fr-FR" sz="1200" dirty="0"/>
              <a:t>(ADEME </a:t>
            </a:r>
            <a:r>
              <a:rPr lang="fr-FR" sz="1200" dirty="0" smtClean="0"/>
              <a:t>2018)</a:t>
            </a:r>
            <a:endParaRPr lang="fr-FR" sz="1200" dirty="0"/>
          </a:p>
        </p:txBody>
      </p:sp>
      <p:pic>
        <p:nvPicPr>
          <p:cNvPr id="4" name="Image 3"/>
          <p:cNvPicPr>
            <a:picLocks noChangeAspect="1"/>
          </p:cNvPicPr>
          <p:nvPr/>
        </p:nvPicPr>
        <p:blipFill rotWithShape="1">
          <a:blip r:embed="rId3"/>
          <a:srcRect l="64600" t="21111" r="14700" b="19926"/>
          <a:stretch/>
        </p:blipFill>
        <p:spPr>
          <a:xfrm>
            <a:off x="189633" y="1043373"/>
            <a:ext cx="5906367" cy="5678102"/>
          </a:xfrm>
          <a:prstGeom prst="rect">
            <a:avLst/>
          </a:prstGeom>
        </p:spPr>
      </p:pic>
      <p:sp>
        <p:nvSpPr>
          <p:cNvPr id="8" name="Rectangle 7"/>
          <p:cNvSpPr/>
          <p:nvPr/>
        </p:nvSpPr>
        <p:spPr>
          <a:xfrm>
            <a:off x="5599289" y="5710019"/>
            <a:ext cx="6299199" cy="923330"/>
          </a:xfrm>
          <a:prstGeom prst="rect">
            <a:avLst/>
          </a:prstGeom>
        </p:spPr>
        <p:txBody>
          <a:bodyPr wrap="square">
            <a:spAutoFit/>
          </a:bodyPr>
          <a:lstStyle/>
          <a:p>
            <a:pPr algn="ctr"/>
            <a:r>
              <a:rPr lang="fr-FR" dirty="0">
                <a:solidFill>
                  <a:srgbClr val="FF0000"/>
                </a:solidFill>
                <a:latin typeface="Arial" panose="020B0604020202020204" pitchFamily="34" charset="0"/>
              </a:rPr>
              <a:t>En 2018, la tarification incitative </a:t>
            </a:r>
            <a:r>
              <a:rPr lang="fr-FR" dirty="0" smtClean="0">
                <a:solidFill>
                  <a:srgbClr val="FF0000"/>
                </a:solidFill>
                <a:latin typeface="Arial" panose="020B0604020202020204" pitchFamily="34" charset="0"/>
              </a:rPr>
              <a:t>(RI ou TEOMI) est </a:t>
            </a:r>
            <a:r>
              <a:rPr lang="fr-FR" dirty="0">
                <a:solidFill>
                  <a:srgbClr val="FF0000"/>
                </a:solidFill>
                <a:latin typeface="Arial" panose="020B0604020202020204" pitchFamily="34" charset="0"/>
              </a:rPr>
              <a:t>en œuvre ou en cours de mise en œuvre auprès de </a:t>
            </a:r>
            <a:r>
              <a:rPr lang="fr-FR" b="1" dirty="0">
                <a:solidFill>
                  <a:srgbClr val="FF0000"/>
                </a:solidFill>
                <a:latin typeface="Arial" panose="020B0604020202020204" pitchFamily="34" charset="0"/>
              </a:rPr>
              <a:t>6,7 millions</a:t>
            </a:r>
            <a:r>
              <a:rPr lang="fr-FR" dirty="0">
                <a:solidFill>
                  <a:srgbClr val="FF0000"/>
                </a:solidFill>
                <a:latin typeface="Arial" panose="020B0604020202020204" pitchFamily="34" charset="0"/>
              </a:rPr>
              <a:t> de </a:t>
            </a:r>
            <a:r>
              <a:rPr lang="fr-FR" dirty="0" smtClean="0">
                <a:solidFill>
                  <a:srgbClr val="FF0000"/>
                </a:solidFill>
                <a:latin typeface="Arial" panose="020B0604020202020204" pitchFamily="34" charset="0"/>
              </a:rPr>
              <a:t>Français</a:t>
            </a:r>
          </a:p>
        </p:txBody>
      </p:sp>
    </p:spTree>
    <p:extLst>
      <p:ext uri="{BB962C8B-B14F-4D97-AF65-F5344CB8AC3E}">
        <p14:creationId xmlns:p14="http://schemas.microsoft.com/office/powerpoint/2010/main" val="37408819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re 1"/>
          <p:cNvSpPr txBox="1">
            <a:spLocks/>
          </p:cNvSpPr>
          <p:nvPr/>
        </p:nvSpPr>
        <p:spPr>
          <a:xfrm>
            <a:off x="594360" y="143100"/>
            <a:ext cx="1098186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2800" dirty="0" smtClean="0">
                <a:latin typeface="Arial" charset="0"/>
                <a:ea typeface="Arial" charset="0"/>
                <a:cs typeface="Arial" charset="0"/>
              </a:rPr>
              <a:t>Grands principes de la réglementation européenne sur les déchets</a:t>
            </a:r>
            <a:endParaRPr lang="fr-FR" sz="2800" dirty="0">
              <a:latin typeface="Arial" charset="0"/>
              <a:ea typeface="Arial" charset="0"/>
              <a:cs typeface="Arial" charset="0"/>
            </a:endParaRPr>
          </a:p>
        </p:txBody>
      </p:sp>
      <p:cxnSp>
        <p:nvCxnSpPr>
          <p:cNvPr id="37" name="Connecteur droit 36"/>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309769" y="771835"/>
            <a:ext cx="11266456" cy="6186309"/>
          </a:xfrm>
          <a:prstGeom prst="rect">
            <a:avLst/>
          </a:prstGeom>
        </p:spPr>
        <p:txBody>
          <a:bodyPr wrap="square">
            <a:spAutoFit/>
          </a:bodyPr>
          <a:lstStyle/>
          <a:p>
            <a:pPr algn="just">
              <a:lnSpc>
                <a:spcPct val="150000"/>
              </a:lnSpc>
              <a:spcBef>
                <a:spcPct val="0"/>
              </a:spcBef>
            </a:pPr>
            <a:r>
              <a:rPr lang="fr-FR" sz="2400" dirty="0"/>
              <a:t>Directive </a:t>
            </a:r>
            <a:r>
              <a:rPr lang="fr-FR" sz="2400" dirty="0">
                <a:hlinkClick r:id="rId2"/>
              </a:rPr>
              <a:t>2008/98/CE du </a:t>
            </a:r>
            <a:r>
              <a:rPr lang="fr-FR" sz="2400" dirty="0" smtClean="0">
                <a:hlinkClick r:id="rId2"/>
              </a:rPr>
              <a:t>19/11/08:</a:t>
            </a:r>
          </a:p>
          <a:p>
            <a:pPr marL="342900" indent="-342900" algn="just">
              <a:lnSpc>
                <a:spcPct val="150000"/>
              </a:lnSpc>
              <a:spcBef>
                <a:spcPct val="0"/>
              </a:spcBef>
              <a:buFont typeface="Arial" panose="020B0604020202020204" pitchFamily="34" charset="0"/>
              <a:buChar char="•"/>
            </a:pPr>
            <a:r>
              <a:rPr lang="fr-FR" sz="2400" dirty="0" smtClean="0"/>
              <a:t>abroge la </a:t>
            </a:r>
            <a:r>
              <a:rPr lang="fr-FR" sz="2400" dirty="0"/>
              <a:t>Directive </a:t>
            </a:r>
            <a:r>
              <a:rPr lang="fr-FR" sz="2400" dirty="0" smtClean="0"/>
              <a:t>2006/12/CE,</a:t>
            </a:r>
          </a:p>
          <a:p>
            <a:pPr marL="342900" indent="-342900" algn="just">
              <a:lnSpc>
                <a:spcPct val="150000"/>
              </a:lnSpc>
              <a:spcBef>
                <a:spcPct val="0"/>
              </a:spcBef>
              <a:buFont typeface="Arial" panose="020B0604020202020204" pitchFamily="34" charset="0"/>
              <a:buChar char="•"/>
            </a:pPr>
            <a:r>
              <a:rPr lang="fr-FR" sz="2400" dirty="0"/>
              <a:t>préciser les définitions </a:t>
            </a:r>
            <a:r>
              <a:rPr lang="fr-FR" sz="2400" dirty="0" smtClean="0"/>
              <a:t>de 20 </a:t>
            </a:r>
            <a:r>
              <a:rPr lang="fr-FR" sz="2400" dirty="0"/>
              <a:t>notions de </a:t>
            </a:r>
            <a:r>
              <a:rPr lang="fr-FR" sz="2400" dirty="0" smtClean="0"/>
              <a:t>base</a:t>
            </a:r>
          </a:p>
          <a:p>
            <a:pPr marL="342900" indent="-342900" algn="just">
              <a:lnSpc>
                <a:spcPct val="150000"/>
              </a:lnSpc>
              <a:spcBef>
                <a:spcPct val="0"/>
              </a:spcBef>
              <a:buFont typeface="Arial" panose="020B0604020202020204" pitchFamily="34" charset="0"/>
              <a:buChar char="•"/>
            </a:pPr>
            <a:r>
              <a:rPr lang="fr-FR" sz="2400" dirty="0" smtClean="0"/>
              <a:t>renforce </a:t>
            </a:r>
            <a:r>
              <a:rPr lang="fr-FR" sz="2400" dirty="0"/>
              <a:t>les mesures à prendre en matière de prévention des déchets</a:t>
            </a:r>
            <a:r>
              <a:rPr lang="fr-FR" sz="2400" dirty="0" smtClean="0"/>
              <a:t>,</a:t>
            </a:r>
          </a:p>
          <a:p>
            <a:pPr marL="342900" indent="-342900" algn="just">
              <a:lnSpc>
                <a:spcPct val="150000"/>
              </a:lnSpc>
              <a:spcBef>
                <a:spcPct val="0"/>
              </a:spcBef>
              <a:buFont typeface="Arial" panose="020B0604020202020204" pitchFamily="34" charset="0"/>
              <a:buChar char="•"/>
            </a:pPr>
            <a:r>
              <a:rPr lang="fr-FR" sz="2400" dirty="0" smtClean="0"/>
              <a:t>introduit </a:t>
            </a:r>
            <a:r>
              <a:rPr lang="fr-FR" sz="2400" dirty="0"/>
              <a:t>une approche qui </a:t>
            </a:r>
            <a:r>
              <a:rPr lang="fr-FR" sz="2400" dirty="0" smtClean="0"/>
              <a:t>tient </a:t>
            </a:r>
            <a:r>
              <a:rPr lang="fr-FR" sz="2400" dirty="0"/>
              <a:t>compte de tout le cycle de vie des produits et des matières </a:t>
            </a:r>
            <a:r>
              <a:rPr lang="fr-FR" sz="2400" dirty="0" smtClean="0"/>
              <a:t>(pas </a:t>
            </a:r>
            <a:r>
              <a:rPr lang="fr-FR" sz="2400" dirty="0"/>
              <a:t>seulement de la phase où ils sont à l'état de </a:t>
            </a:r>
            <a:r>
              <a:rPr lang="fr-FR" sz="2400" dirty="0" smtClean="0"/>
              <a:t>déchet)</a:t>
            </a:r>
          </a:p>
          <a:p>
            <a:pPr marL="342900" indent="-342900" algn="just">
              <a:lnSpc>
                <a:spcPct val="150000"/>
              </a:lnSpc>
              <a:spcBef>
                <a:spcPct val="0"/>
              </a:spcBef>
              <a:buFont typeface="Arial" panose="020B0604020202020204" pitchFamily="34" charset="0"/>
              <a:buChar char="•"/>
            </a:pPr>
            <a:r>
              <a:rPr lang="fr-FR" sz="2400" dirty="0" smtClean="0"/>
              <a:t>met </a:t>
            </a:r>
            <a:r>
              <a:rPr lang="fr-FR" sz="2400" dirty="0"/>
              <a:t>l'accent sur la réduction des incidences de la production et de la gestion des déchets sur l'environnement</a:t>
            </a:r>
            <a:r>
              <a:rPr lang="fr-FR" sz="2400" dirty="0" smtClean="0"/>
              <a:t>, introduit </a:t>
            </a:r>
            <a:r>
              <a:rPr lang="fr-FR" sz="2400" dirty="0"/>
              <a:t>la notion de responsabilité élargie du </a:t>
            </a:r>
            <a:r>
              <a:rPr lang="fr-FR" sz="2400" dirty="0" smtClean="0"/>
              <a:t>producteur ("pollueur-payeur")</a:t>
            </a:r>
          </a:p>
          <a:p>
            <a:pPr marL="342900" indent="-342900" algn="just">
              <a:lnSpc>
                <a:spcPct val="150000"/>
              </a:lnSpc>
              <a:spcBef>
                <a:spcPct val="0"/>
              </a:spcBef>
              <a:buFont typeface="Arial" panose="020B0604020202020204" pitchFamily="34" charset="0"/>
              <a:buChar char="•"/>
            </a:pPr>
            <a:r>
              <a:rPr lang="fr-FR" sz="2400" dirty="0" smtClean="0"/>
              <a:t>renforce </a:t>
            </a:r>
            <a:r>
              <a:rPr lang="fr-FR" sz="2400" dirty="0"/>
              <a:t>la valeur économique des </a:t>
            </a:r>
            <a:r>
              <a:rPr lang="fr-FR" sz="2400" dirty="0" smtClean="0"/>
              <a:t>déchets, encourage </a:t>
            </a:r>
            <a:r>
              <a:rPr lang="fr-FR" sz="2400" dirty="0"/>
              <a:t>la valorisation des déchets et l'utilisation des matériaux de valorisation afin de préserver les ressources naturelles</a:t>
            </a:r>
            <a:r>
              <a:rPr lang="fr-FR" sz="2400" dirty="0" smtClean="0"/>
              <a:t>.</a:t>
            </a:r>
          </a:p>
        </p:txBody>
      </p:sp>
    </p:spTree>
    <p:extLst>
      <p:ext uri="{BB962C8B-B14F-4D97-AF65-F5344CB8AC3E}">
        <p14:creationId xmlns:p14="http://schemas.microsoft.com/office/powerpoint/2010/main" val="89710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50</a:t>
            </a:fld>
            <a:endParaRPr lang="fr-FR" altLang="fr-FR" sz="1400"/>
          </a:p>
        </p:txBody>
      </p:sp>
      <p:sp>
        <p:nvSpPr>
          <p:cNvPr id="2" name="Rectangle 1"/>
          <p:cNvSpPr/>
          <p:nvPr/>
        </p:nvSpPr>
        <p:spPr>
          <a:xfrm>
            <a:off x="874213" y="183636"/>
            <a:ext cx="10453439" cy="523220"/>
          </a:xfrm>
          <a:prstGeom prst="rect">
            <a:avLst/>
          </a:prstGeom>
        </p:spPr>
        <p:txBody>
          <a:bodyPr wrap="none">
            <a:spAutoFit/>
          </a:bodyPr>
          <a:lstStyle/>
          <a:p>
            <a:pPr algn="ctr"/>
            <a:r>
              <a:rPr lang="fr-FR" sz="2800" dirty="0" smtClean="0">
                <a:latin typeface="Arial" charset="0"/>
                <a:ea typeface="Arial" charset="0"/>
                <a:cs typeface="Arial" charset="0"/>
              </a:rPr>
              <a:t>Mesures transitoires pour la mise en place de la TEOM incitative</a:t>
            </a:r>
            <a:endParaRPr lang="fr-FR" sz="28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462844" y="1277044"/>
            <a:ext cx="11750492" cy="2031325"/>
          </a:xfrm>
          <a:prstGeom prst="rect">
            <a:avLst/>
          </a:prstGeom>
        </p:spPr>
        <p:txBody>
          <a:bodyPr wrap="square">
            <a:spAutoFit/>
          </a:bodyPr>
          <a:lstStyle/>
          <a:p>
            <a:r>
              <a:rPr lang="fr-FR" dirty="0" smtClean="0"/>
              <a:t>Afin </a:t>
            </a:r>
            <a:r>
              <a:rPr lang="fr-FR" dirty="0"/>
              <a:t>d’absorber l’impact du surcoût qu’occasionne la mise en place de la part </a:t>
            </a:r>
            <a:r>
              <a:rPr lang="fr-FR" dirty="0" smtClean="0"/>
              <a:t>incitative, La LOI </a:t>
            </a:r>
            <a:r>
              <a:rPr lang="fr-FR" dirty="0"/>
              <a:t>de finances </a:t>
            </a:r>
            <a:r>
              <a:rPr lang="fr-FR" dirty="0" smtClean="0"/>
              <a:t>2019:</a:t>
            </a:r>
          </a:p>
          <a:p>
            <a:pPr marL="285750" indent="-285750">
              <a:buFont typeface="Arial" panose="020B0604020202020204" pitchFamily="34" charset="0"/>
              <a:buChar char="•"/>
            </a:pPr>
            <a:r>
              <a:rPr lang="fr-FR" dirty="0" smtClean="0"/>
              <a:t>permet </a:t>
            </a:r>
            <a:r>
              <a:rPr lang="fr-FR" dirty="0"/>
              <a:t>aux collectivités </a:t>
            </a:r>
            <a:r>
              <a:rPr lang="fr-FR" b="1" dirty="0"/>
              <a:t>d’augmenter le produit de la </a:t>
            </a:r>
            <a:r>
              <a:rPr lang="fr-FR" b="1" dirty="0" smtClean="0"/>
              <a:t>TEOM jusqu’à 10% la première année</a:t>
            </a:r>
          </a:p>
          <a:p>
            <a:pPr marL="285750" indent="-285750">
              <a:buFont typeface="Arial" panose="020B0604020202020204" pitchFamily="34" charset="0"/>
              <a:buChar char="•"/>
            </a:pPr>
            <a:r>
              <a:rPr lang="fr-FR" b="1" dirty="0" smtClean="0"/>
              <a:t>sans </a:t>
            </a:r>
            <a:r>
              <a:rPr lang="fr-FR" b="1" dirty="0"/>
              <a:t>augmenter </a:t>
            </a:r>
            <a:r>
              <a:rPr lang="fr-FR" b="1" dirty="0" smtClean="0"/>
              <a:t>la </a:t>
            </a:r>
            <a:r>
              <a:rPr lang="fr-FR" b="1" dirty="0"/>
              <a:t>pression fiscale </a:t>
            </a:r>
            <a:r>
              <a:rPr lang="fr-FR" dirty="0"/>
              <a:t>pesant sur les </a:t>
            </a:r>
            <a:r>
              <a:rPr lang="fr-FR" dirty="0" smtClean="0"/>
              <a:t>contribuables</a:t>
            </a:r>
          </a:p>
          <a:p>
            <a:endParaRPr lang="fr-FR" dirty="0"/>
          </a:p>
          <a:p>
            <a:r>
              <a:rPr lang="fr-FR" b="1" dirty="0" smtClean="0">
                <a:solidFill>
                  <a:srgbClr val="FF0000"/>
                </a:solidFill>
              </a:rPr>
              <a:t>Comment?</a:t>
            </a:r>
          </a:p>
          <a:p>
            <a:r>
              <a:rPr lang="fr-FR" dirty="0" smtClean="0"/>
              <a:t>Diminution de 5% des frais </a:t>
            </a:r>
            <a:r>
              <a:rPr lang="fr-FR" dirty="0"/>
              <a:t>de gestion </a:t>
            </a:r>
            <a:r>
              <a:rPr lang="fr-FR" dirty="0" smtClean="0"/>
              <a:t>d’assiette (recouvrement</a:t>
            </a:r>
            <a:r>
              <a:rPr lang="fr-FR" dirty="0"/>
              <a:t>, </a:t>
            </a:r>
            <a:r>
              <a:rPr lang="fr-FR" dirty="0" smtClean="0"/>
              <a:t>dégrèvement, à </a:t>
            </a:r>
            <a:r>
              <a:rPr lang="fr-FR" dirty="0"/>
              <a:t>la charge des </a:t>
            </a:r>
            <a:r>
              <a:rPr lang="fr-FR" dirty="0" smtClean="0"/>
              <a:t>contribuables </a:t>
            </a:r>
            <a:r>
              <a:rPr lang="fr-FR" b="1" dirty="0" smtClean="0"/>
              <a:t>pendant 3 ans</a:t>
            </a:r>
          </a:p>
          <a:p>
            <a:endParaRPr lang="fr-FR" dirty="0" smtClean="0"/>
          </a:p>
        </p:txBody>
      </p:sp>
      <p:sp>
        <p:nvSpPr>
          <p:cNvPr id="6" name="ZoneTexte 5"/>
          <p:cNvSpPr txBox="1"/>
          <p:nvPr/>
        </p:nvSpPr>
        <p:spPr>
          <a:xfrm>
            <a:off x="7349066" y="3077536"/>
            <a:ext cx="4978401" cy="461665"/>
          </a:xfrm>
          <a:prstGeom prst="rect">
            <a:avLst/>
          </a:prstGeom>
          <a:noFill/>
        </p:spPr>
        <p:txBody>
          <a:bodyPr wrap="square" rtlCol="0">
            <a:spAutoFit/>
          </a:bodyPr>
          <a:lstStyle/>
          <a:p>
            <a:r>
              <a:rPr lang="fr-FR" sz="1200" dirty="0" smtClean="0"/>
              <a:t>Plus de détails:</a:t>
            </a:r>
          </a:p>
          <a:p>
            <a:r>
              <a:rPr lang="fr-FR" sz="1200" dirty="0">
                <a:hlinkClick r:id="rId2"/>
              </a:rPr>
              <a:t>http://www.assemblee-nationale.fr/15/projets/pl1255.asp#P773_126029</a:t>
            </a:r>
            <a:endParaRPr lang="fr-FR" sz="1200" dirty="0"/>
          </a:p>
        </p:txBody>
      </p:sp>
      <p:sp>
        <p:nvSpPr>
          <p:cNvPr id="12" name="Rectangle 11"/>
          <p:cNvSpPr/>
          <p:nvPr/>
        </p:nvSpPr>
        <p:spPr>
          <a:xfrm>
            <a:off x="441508" y="3901633"/>
            <a:ext cx="11750492" cy="1200329"/>
          </a:xfrm>
          <a:prstGeom prst="rect">
            <a:avLst/>
          </a:prstGeom>
        </p:spPr>
        <p:txBody>
          <a:bodyPr wrap="square">
            <a:spAutoFit/>
          </a:bodyPr>
          <a:lstStyle/>
          <a:p>
            <a:r>
              <a:rPr lang="fr-FR" sz="3600" dirty="0" smtClean="0"/>
              <a:t>La forte augmentation de la TGAP d’ici à 2025 doit permettre la généralisation de la tarification incitative.</a:t>
            </a:r>
          </a:p>
        </p:txBody>
      </p:sp>
    </p:spTree>
    <p:extLst>
      <p:ext uri="{BB962C8B-B14F-4D97-AF65-F5344CB8AC3E}">
        <p14:creationId xmlns:p14="http://schemas.microsoft.com/office/powerpoint/2010/main" val="88052200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51</a:t>
            </a:fld>
            <a:endParaRPr lang="fr-FR" altLang="fr-FR" sz="1400"/>
          </a:p>
        </p:txBody>
      </p:sp>
      <p:sp>
        <p:nvSpPr>
          <p:cNvPr id="2" name="Rectangle 1"/>
          <p:cNvSpPr/>
          <p:nvPr/>
        </p:nvSpPr>
        <p:spPr>
          <a:xfrm>
            <a:off x="4367192" y="183636"/>
            <a:ext cx="3467488" cy="523220"/>
          </a:xfrm>
          <a:prstGeom prst="rect">
            <a:avLst/>
          </a:prstGeom>
        </p:spPr>
        <p:txBody>
          <a:bodyPr wrap="none">
            <a:spAutoFit/>
          </a:bodyPr>
          <a:lstStyle/>
          <a:p>
            <a:pPr algn="ctr"/>
            <a:r>
              <a:rPr lang="fr-FR" sz="2800" dirty="0" smtClean="0">
                <a:latin typeface="Arial" charset="0"/>
                <a:ea typeface="Arial" charset="0"/>
                <a:cs typeface="Arial" charset="0"/>
              </a:rPr>
              <a:t>La TGAP c’est quoi?</a:t>
            </a:r>
            <a:endParaRPr lang="fr-FR" sz="28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42090" y="1030358"/>
            <a:ext cx="4125102" cy="369332"/>
          </a:xfrm>
          <a:prstGeom prst="rect">
            <a:avLst/>
          </a:prstGeom>
        </p:spPr>
        <p:txBody>
          <a:bodyPr wrap="square">
            <a:spAutoFit/>
          </a:bodyPr>
          <a:lstStyle/>
          <a:p>
            <a:r>
              <a:rPr lang="fr-FR" b="1" dirty="0" smtClean="0"/>
              <a:t>Taxe générale sur les activités polluantes</a:t>
            </a:r>
            <a:endParaRPr lang="fr-FR" dirty="0" smtClean="0"/>
          </a:p>
        </p:txBody>
      </p:sp>
      <p:sp>
        <p:nvSpPr>
          <p:cNvPr id="6" name="ZoneTexte 5"/>
          <p:cNvSpPr txBox="1"/>
          <p:nvPr/>
        </p:nvSpPr>
        <p:spPr>
          <a:xfrm>
            <a:off x="6117336" y="6140166"/>
            <a:ext cx="4978401" cy="461665"/>
          </a:xfrm>
          <a:prstGeom prst="rect">
            <a:avLst/>
          </a:prstGeom>
          <a:noFill/>
        </p:spPr>
        <p:txBody>
          <a:bodyPr wrap="square" rtlCol="0">
            <a:spAutoFit/>
          </a:bodyPr>
          <a:lstStyle/>
          <a:p>
            <a:r>
              <a:rPr lang="fr-FR" sz="1200" dirty="0" smtClean="0"/>
              <a:t>Plus de détails:</a:t>
            </a:r>
          </a:p>
          <a:p>
            <a:r>
              <a:rPr lang="fr-FR" sz="1200" dirty="0">
                <a:hlinkClick r:id="rId2"/>
              </a:rPr>
              <a:t>http://www.assemblee-nationale.fr/15/projets/pl1255.asp#P773_126029</a:t>
            </a:r>
            <a:endParaRPr lang="fr-FR" sz="1200" dirty="0"/>
          </a:p>
        </p:txBody>
      </p:sp>
      <p:graphicFrame>
        <p:nvGraphicFramePr>
          <p:cNvPr id="3" name="Tableau 2"/>
          <p:cNvGraphicFramePr>
            <a:graphicFrameLocks noGrp="1"/>
          </p:cNvGraphicFramePr>
          <p:nvPr>
            <p:extLst>
              <p:ext uri="{D42A27DB-BD31-4B8C-83A1-F6EECF244321}">
                <p14:modId xmlns:p14="http://schemas.microsoft.com/office/powerpoint/2010/main" val="371376058"/>
              </p:ext>
            </p:extLst>
          </p:nvPr>
        </p:nvGraphicFramePr>
        <p:xfrm>
          <a:off x="462844" y="1760190"/>
          <a:ext cx="11022583" cy="4297680"/>
        </p:xfrm>
        <a:graphic>
          <a:graphicData uri="http://schemas.openxmlformats.org/drawingml/2006/table">
            <a:tbl>
              <a:tblPr firstRow="1">
                <a:tableStyleId>{69012ECD-51FC-41F1-AA8D-1B2483CD663E}</a:tableStyleId>
              </a:tblPr>
              <a:tblGrid>
                <a:gridCol w="1675383">
                  <a:extLst>
                    <a:ext uri="{9D8B030D-6E8A-4147-A177-3AD203B41FA5}">
                      <a16:colId xmlns:a16="http://schemas.microsoft.com/office/drawing/2014/main" val="718208779"/>
                    </a:ext>
                  </a:extLst>
                </a:gridCol>
                <a:gridCol w="1168400">
                  <a:extLst>
                    <a:ext uri="{9D8B030D-6E8A-4147-A177-3AD203B41FA5}">
                      <a16:colId xmlns:a16="http://schemas.microsoft.com/office/drawing/2014/main" val="3228444302"/>
                    </a:ext>
                  </a:extLst>
                </a:gridCol>
                <a:gridCol w="1168400">
                  <a:extLst>
                    <a:ext uri="{9D8B030D-6E8A-4147-A177-3AD203B41FA5}">
                      <a16:colId xmlns:a16="http://schemas.microsoft.com/office/drawing/2014/main" val="2241444486"/>
                    </a:ext>
                  </a:extLst>
                </a:gridCol>
                <a:gridCol w="1168400">
                  <a:extLst>
                    <a:ext uri="{9D8B030D-6E8A-4147-A177-3AD203B41FA5}">
                      <a16:colId xmlns:a16="http://schemas.microsoft.com/office/drawing/2014/main" val="4152122823"/>
                    </a:ext>
                  </a:extLst>
                </a:gridCol>
                <a:gridCol w="1168400">
                  <a:extLst>
                    <a:ext uri="{9D8B030D-6E8A-4147-A177-3AD203B41FA5}">
                      <a16:colId xmlns:a16="http://schemas.microsoft.com/office/drawing/2014/main" val="192734481"/>
                    </a:ext>
                  </a:extLst>
                </a:gridCol>
                <a:gridCol w="1168400">
                  <a:extLst>
                    <a:ext uri="{9D8B030D-6E8A-4147-A177-3AD203B41FA5}">
                      <a16:colId xmlns:a16="http://schemas.microsoft.com/office/drawing/2014/main" val="71699866"/>
                    </a:ext>
                  </a:extLst>
                </a:gridCol>
                <a:gridCol w="1168400">
                  <a:extLst>
                    <a:ext uri="{9D8B030D-6E8A-4147-A177-3AD203B41FA5}">
                      <a16:colId xmlns:a16="http://schemas.microsoft.com/office/drawing/2014/main" val="3036116128"/>
                    </a:ext>
                  </a:extLst>
                </a:gridCol>
                <a:gridCol w="1168400">
                  <a:extLst>
                    <a:ext uri="{9D8B030D-6E8A-4147-A177-3AD203B41FA5}">
                      <a16:colId xmlns:a16="http://schemas.microsoft.com/office/drawing/2014/main" val="1356776593"/>
                    </a:ext>
                  </a:extLst>
                </a:gridCol>
                <a:gridCol w="1168400">
                  <a:extLst>
                    <a:ext uri="{9D8B030D-6E8A-4147-A177-3AD203B41FA5}">
                      <a16:colId xmlns:a16="http://schemas.microsoft.com/office/drawing/2014/main" val="1048776155"/>
                    </a:ext>
                  </a:extLst>
                </a:gridCol>
              </a:tblGrid>
              <a:tr h="0">
                <a:tc rowSpan="2">
                  <a:txBody>
                    <a:bodyPr/>
                    <a:lstStyle/>
                    <a:p>
                      <a:pPr algn="just"/>
                      <a:r>
                        <a:rPr lang="fr-FR" sz="1200" dirty="0">
                          <a:effectLst/>
                        </a:rPr>
                        <a:t>Désignation des installations de stockage de déchets non dangereux concernées</a:t>
                      </a:r>
                    </a:p>
                  </a:txBody>
                  <a:tcPr marL="7620" marR="7620" marT="7620" marB="7620"/>
                </a:tc>
                <a:tc rowSpan="2">
                  <a:txBody>
                    <a:bodyPr/>
                    <a:lstStyle/>
                    <a:p>
                      <a:pPr algn="ctr"/>
                      <a:r>
                        <a:rPr lang="fr-FR" sz="1200" dirty="0">
                          <a:effectLst/>
                        </a:rPr>
                        <a:t>Unité de perception</a:t>
                      </a:r>
                    </a:p>
                  </a:txBody>
                  <a:tcPr marL="7620" marR="7620" marT="7620" marB="7620"/>
                </a:tc>
                <a:tc gridSpan="7">
                  <a:txBody>
                    <a:bodyPr/>
                    <a:lstStyle/>
                    <a:p>
                      <a:pPr algn="ctr"/>
                      <a:r>
                        <a:rPr lang="fr-FR" sz="1200">
                          <a:effectLst/>
                        </a:rPr>
                        <a:t>Quotité en euros</a:t>
                      </a:r>
                    </a:p>
                  </a:txBody>
                  <a:tcPr marL="7620" marR="7620" marT="7620" marB="7620"/>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4228178439"/>
                  </a:ext>
                </a:extLst>
              </a:tr>
              <a:tr h="0">
                <a:tc vMerge="1">
                  <a:txBody>
                    <a:bodyPr/>
                    <a:lstStyle/>
                    <a:p>
                      <a:endParaRPr lang="fr-FR"/>
                    </a:p>
                  </a:txBody>
                  <a:tcPr/>
                </a:tc>
                <a:tc vMerge="1">
                  <a:txBody>
                    <a:bodyPr/>
                    <a:lstStyle/>
                    <a:p>
                      <a:endParaRPr lang="fr-FR"/>
                    </a:p>
                  </a:txBody>
                  <a:tcPr/>
                </a:tc>
                <a:tc>
                  <a:txBody>
                    <a:bodyPr/>
                    <a:lstStyle/>
                    <a:p>
                      <a:pPr algn="ctr"/>
                      <a:r>
                        <a:rPr lang="fr-FR" sz="1200" dirty="0">
                          <a:effectLst/>
                        </a:rPr>
                        <a:t>2019</a:t>
                      </a:r>
                    </a:p>
                  </a:txBody>
                  <a:tcPr marL="7620" marR="7620" marT="7620" marB="7620"/>
                </a:tc>
                <a:tc>
                  <a:txBody>
                    <a:bodyPr/>
                    <a:lstStyle/>
                    <a:p>
                      <a:pPr algn="ctr"/>
                      <a:r>
                        <a:rPr lang="fr-FR" sz="1200" dirty="0">
                          <a:effectLst/>
                        </a:rPr>
                        <a:t>2020</a:t>
                      </a:r>
                    </a:p>
                  </a:txBody>
                  <a:tcPr marL="7620" marR="7620" marT="7620" marB="7620"/>
                </a:tc>
                <a:tc>
                  <a:txBody>
                    <a:bodyPr/>
                    <a:lstStyle/>
                    <a:p>
                      <a:pPr algn="ctr"/>
                      <a:r>
                        <a:rPr lang="fr-FR" sz="1200">
                          <a:effectLst/>
                        </a:rPr>
                        <a:t>2021</a:t>
                      </a:r>
                    </a:p>
                  </a:txBody>
                  <a:tcPr marL="7620" marR="7620" marT="7620" marB="7620"/>
                </a:tc>
                <a:tc>
                  <a:txBody>
                    <a:bodyPr/>
                    <a:lstStyle/>
                    <a:p>
                      <a:pPr algn="ctr"/>
                      <a:r>
                        <a:rPr lang="fr-FR" sz="1200">
                          <a:effectLst/>
                        </a:rPr>
                        <a:t>2022</a:t>
                      </a:r>
                    </a:p>
                  </a:txBody>
                  <a:tcPr marL="7620" marR="7620" marT="7620" marB="7620"/>
                </a:tc>
                <a:tc>
                  <a:txBody>
                    <a:bodyPr/>
                    <a:lstStyle/>
                    <a:p>
                      <a:pPr algn="ctr"/>
                      <a:r>
                        <a:rPr lang="fr-FR" sz="1200">
                          <a:effectLst/>
                        </a:rPr>
                        <a:t>2023</a:t>
                      </a:r>
                    </a:p>
                  </a:txBody>
                  <a:tcPr marL="7620" marR="7620" marT="7620" marB="7620"/>
                </a:tc>
                <a:tc>
                  <a:txBody>
                    <a:bodyPr/>
                    <a:lstStyle/>
                    <a:p>
                      <a:pPr algn="ctr"/>
                      <a:r>
                        <a:rPr lang="fr-FR" sz="1200">
                          <a:effectLst/>
                        </a:rPr>
                        <a:t>2024</a:t>
                      </a:r>
                    </a:p>
                  </a:txBody>
                  <a:tcPr marL="7620" marR="7620" marT="7620" marB="7620"/>
                </a:tc>
                <a:tc>
                  <a:txBody>
                    <a:bodyPr/>
                    <a:lstStyle/>
                    <a:p>
                      <a:pPr algn="ctr"/>
                      <a:r>
                        <a:rPr lang="fr-FR" sz="1200">
                          <a:effectLst/>
                        </a:rPr>
                        <a:t>À partir de 2025</a:t>
                      </a:r>
                    </a:p>
                  </a:txBody>
                  <a:tcPr marL="7620" marR="7620" marT="7620" marB="7620"/>
                </a:tc>
                <a:extLst>
                  <a:ext uri="{0D108BD9-81ED-4DB2-BD59-A6C34878D82A}">
                    <a16:rowId xmlns:a16="http://schemas.microsoft.com/office/drawing/2014/main" val="2244935103"/>
                  </a:ext>
                </a:extLst>
              </a:tr>
              <a:tr h="0">
                <a:tc>
                  <a:txBody>
                    <a:bodyPr/>
                    <a:lstStyle/>
                    <a:p>
                      <a:pPr algn="just"/>
                      <a:r>
                        <a:rPr lang="fr-FR" sz="1200" dirty="0">
                          <a:effectLst/>
                        </a:rPr>
                        <a:t>A. – Installations non autorisées </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dirty="0">
                          <a:effectLst/>
                        </a:rPr>
                        <a:t>151</a:t>
                      </a:r>
                    </a:p>
                  </a:txBody>
                  <a:tcPr marL="7620" marR="7620" marT="7620" marB="7620"/>
                </a:tc>
                <a:tc>
                  <a:txBody>
                    <a:bodyPr/>
                    <a:lstStyle/>
                    <a:p>
                      <a:pPr algn="ctr"/>
                      <a:r>
                        <a:rPr lang="fr-FR" sz="1200" dirty="0">
                          <a:effectLst/>
                        </a:rPr>
                        <a:t>152</a:t>
                      </a:r>
                    </a:p>
                  </a:txBody>
                  <a:tcPr marL="7620" marR="7620" marT="7620" marB="7620"/>
                </a:tc>
                <a:tc>
                  <a:txBody>
                    <a:bodyPr/>
                    <a:lstStyle/>
                    <a:p>
                      <a:pPr algn="ctr"/>
                      <a:r>
                        <a:rPr lang="fr-FR" sz="1200" dirty="0">
                          <a:effectLst/>
                        </a:rPr>
                        <a:t>164</a:t>
                      </a:r>
                    </a:p>
                  </a:txBody>
                  <a:tcPr marL="7620" marR="7620" marT="7620" marB="7620"/>
                </a:tc>
                <a:tc>
                  <a:txBody>
                    <a:bodyPr/>
                    <a:lstStyle/>
                    <a:p>
                      <a:pPr algn="ctr"/>
                      <a:r>
                        <a:rPr lang="fr-FR" sz="1200">
                          <a:effectLst/>
                        </a:rPr>
                        <a:t>168</a:t>
                      </a:r>
                    </a:p>
                  </a:txBody>
                  <a:tcPr marL="7620" marR="7620" marT="7620" marB="7620"/>
                </a:tc>
                <a:tc>
                  <a:txBody>
                    <a:bodyPr/>
                    <a:lstStyle/>
                    <a:p>
                      <a:pPr algn="ctr"/>
                      <a:r>
                        <a:rPr lang="fr-FR" sz="1200">
                          <a:effectLst/>
                        </a:rPr>
                        <a:t>171</a:t>
                      </a:r>
                    </a:p>
                  </a:txBody>
                  <a:tcPr marL="7620" marR="7620" marT="7620" marB="7620"/>
                </a:tc>
                <a:tc>
                  <a:txBody>
                    <a:bodyPr/>
                    <a:lstStyle/>
                    <a:p>
                      <a:pPr algn="ctr"/>
                      <a:r>
                        <a:rPr lang="fr-FR" sz="1200">
                          <a:effectLst/>
                        </a:rPr>
                        <a:t>173</a:t>
                      </a:r>
                    </a:p>
                  </a:txBody>
                  <a:tcPr marL="7620" marR="7620" marT="7620" marB="7620"/>
                </a:tc>
                <a:tc>
                  <a:txBody>
                    <a:bodyPr/>
                    <a:lstStyle/>
                    <a:p>
                      <a:pPr algn="ctr"/>
                      <a:r>
                        <a:rPr lang="fr-FR" sz="1200">
                          <a:effectLst/>
                        </a:rPr>
                        <a:t>175</a:t>
                      </a:r>
                    </a:p>
                  </a:txBody>
                  <a:tcPr marL="7620" marR="7620" marT="7620" marB="7620"/>
                </a:tc>
                <a:extLst>
                  <a:ext uri="{0D108BD9-81ED-4DB2-BD59-A6C34878D82A}">
                    <a16:rowId xmlns:a16="http://schemas.microsoft.com/office/drawing/2014/main" val="3094500997"/>
                  </a:ext>
                </a:extLst>
              </a:tr>
              <a:tr h="0">
                <a:tc>
                  <a:txBody>
                    <a:bodyPr/>
                    <a:lstStyle/>
                    <a:p>
                      <a:pPr algn="just"/>
                      <a:r>
                        <a:rPr lang="fr-FR" sz="1200" dirty="0">
                          <a:effectLst/>
                        </a:rPr>
                        <a:t>B. – Installations autorisées réalisant une valorisation énergétique de plus de 75 % du biogaz capté</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dirty="0">
                          <a:effectLst/>
                        </a:rPr>
                        <a:t>24</a:t>
                      </a:r>
                    </a:p>
                  </a:txBody>
                  <a:tcPr marL="7620" marR="7620" marT="7620" marB="7620"/>
                </a:tc>
                <a:tc>
                  <a:txBody>
                    <a:bodyPr/>
                    <a:lstStyle/>
                    <a:p>
                      <a:pPr algn="ctr"/>
                      <a:r>
                        <a:rPr lang="fr-FR" sz="1200" dirty="0">
                          <a:effectLst/>
                        </a:rPr>
                        <a:t>25</a:t>
                      </a:r>
                    </a:p>
                  </a:txBody>
                  <a:tcPr marL="7620" marR="7620" marT="7620" marB="7620"/>
                </a:tc>
                <a:tc>
                  <a:txBody>
                    <a:bodyPr/>
                    <a:lstStyle/>
                    <a:p>
                      <a:pPr algn="ctr"/>
                      <a:r>
                        <a:rPr lang="fr-FR" sz="1200" dirty="0">
                          <a:effectLst/>
                        </a:rPr>
                        <a:t>37</a:t>
                      </a:r>
                    </a:p>
                  </a:txBody>
                  <a:tcPr marL="7620" marR="7620" marT="7620" marB="7620"/>
                </a:tc>
                <a:tc>
                  <a:txBody>
                    <a:bodyPr/>
                    <a:lstStyle/>
                    <a:p>
                      <a:pPr algn="ctr"/>
                      <a:r>
                        <a:rPr lang="fr-FR" sz="1200" dirty="0">
                          <a:effectLst/>
                        </a:rPr>
                        <a:t>45</a:t>
                      </a:r>
                    </a:p>
                  </a:txBody>
                  <a:tcPr marL="7620" marR="7620" marT="7620" marB="7620"/>
                </a:tc>
                <a:tc>
                  <a:txBody>
                    <a:bodyPr/>
                    <a:lstStyle/>
                    <a:p>
                      <a:pPr algn="ctr"/>
                      <a:r>
                        <a:rPr lang="fr-FR" sz="1200">
                          <a:effectLst/>
                        </a:rPr>
                        <a:t>52</a:t>
                      </a:r>
                    </a:p>
                  </a:txBody>
                  <a:tcPr marL="7620" marR="7620" marT="7620" marB="7620"/>
                </a:tc>
                <a:tc>
                  <a:txBody>
                    <a:bodyPr/>
                    <a:lstStyle/>
                    <a:p>
                      <a:pPr algn="ctr"/>
                      <a:r>
                        <a:rPr lang="fr-FR" sz="1200">
                          <a:effectLst/>
                        </a:rPr>
                        <a:t>59</a:t>
                      </a:r>
                    </a:p>
                  </a:txBody>
                  <a:tcPr marL="7620" marR="7620" marT="7620" marB="7620"/>
                </a:tc>
                <a:tc>
                  <a:txBody>
                    <a:bodyPr/>
                    <a:lstStyle/>
                    <a:p>
                      <a:pPr algn="ctr"/>
                      <a:r>
                        <a:rPr lang="fr-FR" sz="1200">
                          <a:effectLst/>
                        </a:rPr>
                        <a:t>65</a:t>
                      </a:r>
                    </a:p>
                  </a:txBody>
                  <a:tcPr marL="7620" marR="7620" marT="7620" marB="7620"/>
                </a:tc>
                <a:extLst>
                  <a:ext uri="{0D108BD9-81ED-4DB2-BD59-A6C34878D82A}">
                    <a16:rowId xmlns:a16="http://schemas.microsoft.com/office/drawing/2014/main" val="1462741057"/>
                  </a:ext>
                </a:extLst>
              </a:tr>
              <a:tr h="0">
                <a:tc>
                  <a:txBody>
                    <a:bodyPr/>
                    <a:lstStyle/>
                    <a:p>
                      <a:pPr algn="just"/>
                      <a:r>
                        <a:rPr lang="fr-FR" sz="1200" dirty="0">
                          <a:effectLst/>
                        </a:rPr>
                        <a:t>C. – Installations autorisées qui sont exploitées </a:t>
                      </a:r>
                      <a:r>
                        <a:rPr lang="fr-FR" sz="1200" kern="1200" dirty="0">
                          <a:solidFill>
                            <a:schemeClr val="tx1"/>
                          </a:solidFill>
                          <a:effectLst/>
                          <a:latin typeface="+mn-lt"/>
                          <a:ea typeface="+mn-ea"/>
                          <a:cs typeface="+mn-cs"/>
                        </a:rPr>
                        <a:t>selon</a:t>
                      </a:r>
                      <a:r>
                        <a:rPr lang="fr-FR" sz="1200" dirty="0">
                          <a:effectLst/>
                        </a:rPr>
                        <a:t> la méthode du bioréacteur et réalisent une valorisation énergétique du biogaz capté</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a:effectLst/>
                        </a:rPr>
                        <a:t>34</a:t>
                      </a:r>
                    </a:p>
                  </a:txBody>
                  <a:tcPr marL="7620" marR="7620" marT="7620" marB="7620"/>
                </a:tc>
                <a:tc>
                  <a:txBody>
                    <a:bodyPr/>
                    <a:lstStyle/>
                    <a:p>
                      <a:pPr algn="ctr"/>
                      <a:r>
                        <a:rPr lang="fr-FR" sz="1200">
                          <a:effectLst/>
                        </a:rPr>
                        <a:t>35</a:t>
                      </a:r>
                    </a:p>
                  </a:txBody>
                  <a:tcPr marL="7620" marR="7620" marT="7620" marB="7620"/>
                </a:tc>
                <a:tc>
                  <a:txBody>
                    <a:bodyPr/>
                    <a:lstStyle/>
                    <a:p>
                      <a:pPr algn="ctr"/>
                      <a:r>
                        <a:rPr lang="fr-FR" sz="1200">
                          <a:effectLst/>
                        </a:rPr>
                        <a:t>47</a:t>
                      </a:r>
                    </a:p>
                  </a:txBody>
                  <a:tcPr marL="7620" marR="7620" marT="7620" marB="7620"/>
                </a:tc>
                <a:tc>
                  <a:txBody>
                    <a:bodyPr/>
                    <a:lstStyle/>
                    <a:p>
                      <a:pPr algn="ctr"/>
                      <a:r>
                        <a:rPr lang="fr-FR" sz="1200" dirty="0">
                          <a:effectLst/>
                        </a:rPr>
                        <a:t>53</a:t>
                      </a:r>
                    </a:p>
                  </a:txBody>
                  <a:tcPr marL="7620" marR="7620" marT="7620" marB="7620"/>
                </a:tc>
                <a:tc>
                  <a:txBody>
                    <a:bodyPr/>
                    <a:lstStyle/>
                    <a:p>
                      <a:pPr algn="ctr"/>
                      <a:r>
                        <a:rPr lang="fr-FR" sz="1200" dirty="0">
                          <a:effectLst/>
                        </a:rPr>
                        <a:t>58</a:t>
                      </a:r>
                    </a:p>
                  </a:txBody>
                  <a:tcPr marL="7620" marR="7620" marT="7620" marB="7620"/>
                </a:tc>
                <a:tc>
                  <a:txBody>
                    <a:bodyPr/>
                    <a:lstStyle/>
                    <a:p>
                      <a:pPr algn="ctr"/>
                      <a:r>
                        <a:rPr lang="fr-FR" sz="1200" dirty="0">
                          <a:effectLst/>
                        </a:rPr>
                        <a:t>61</a:t>
                      </a:r>
                    </a:p>
                  </a:txBody>
                  <a:tcPr marL="7620" marR="7620" marT="7620" marB="7620"/>
                </a:tc>
                <a:tc>
                  <a:txBody>
                    <a:bodyPr/>
                    <a:lstStyle/>
                    <a:p>
                      <a:pPr algn="ctr"/>
                      <a:r>
                        <a:rPr lang="fr-FR" sz="1200" dirty="0">
                          <a:effectLst/>
                        </a:rPr>
                        <a:t>65</a:t>
                      </a:r>
                    </a:p>
                  </a:txBody>
                  <a:tcPr marL="7620" marR="7620" marT="7620" marB="7620"/>
                </a:tc>
                <a:extLst>
                  <a:ext uri="{0D108BD9-81ED-4DB2-BD59-A6C34878D82A}">
                    <a16:rowId xmlns:a16="http://schemas.microsoft.com/office/drawing/2014/main" val="2612675181"/>
                  </a:ext>
                </a:extLst>
              </a:tr>
              <a:tr h="0">
                <a:tc>
                  <a:txBody>
                    <a:bodyPr/>
                    <a:lstStyle/>
                    <a:p>
                      <a:pPr algn="just"/>
                      <a:r>
                        <a:rPr lang="fr-FR" sz="1200">
                          <a:effectLst/>
                        </a:rPr>
                        <a:t>D. – Installations autorisées relevant à la fois des B et C</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b="1" dirty="0">
                          <a:effectLst/>
                        </a:rPr>
                        <a:t>17</a:t>
                      </a:r>
                    </a:p>
                  </a:txBody>
                  <a:tcPr marL="7620" marR="7620" marT="7620" marB="7620">
                    <a:solidFill>
                      <a:srgbClr val="FFFF00"/>
                    </a:solidFill>
                  </a:tcPr>
                </a:tc>
                <a:tc>
                  <a:txBody>
                    <a:bodyPr/>
                    <a:lstStyle/>
                    <a:p>
                      <a:pPr algn="ctr"/>
                      <a:r>
                        <a:rPr lang="fr-FR" sz="1200">
                          <a:effectLst/>
                        </a:rPr>
                        <a:t>18</a:t>
                      </a:r>
                    </a:p>
                  </a:txBody>
                  <a:tcPr marL="7620" marR="7620" marT="7620" marB="7620"/>
                </a:tc>
                <a:tc>
                  <a:txBody>
                    <a:bodyPr/>
                    <a:lstStyle/>
                    <a:p>
                      <a:pPr algn="ctr"/>
                      <a:r>
                        <a:rPr lang="fr-FR" sz="1200">
                          <a:effectLst/>
                        </a:rPr>
                        <a:t>30</a:t>
                      </a:r>
                    </a:p>
                  </a:txBody>
                  <a:tcPr marL="7620" marR="7620" marT="7620" marB="7620"/>
                </a:tc>
                <a:tc>
                  <a:txBody>
                    <a:bodyPr/>
                    <a:lstStyle/>
                    <a:p>
                      <a:pPr algn="ctr"/>
                      <a:r>
                        <a:rPr lang="fr-FR" sz="1200">
                          <a:effectLst/>
                        </a:rPr>
                        <a:t>40</a:t>
                      </a:r>
                    </a:p>
                  </a:txBody>
                  <a:tcPr marL="7620" marR="7620" marT="7620" marB="7620"/>
                </a:tc>
                <a:tc>
                  <a:txBody>
                    <a:bodyPr/>
                    <a:lstStyle/>
                    <a:p>
                      <a:pPr algn="ctr"/>
                      <a:r>
                        <a:rPr lang="fr-FR" sz="1200">
                          <a:effectLst/>
                        </a:rPr>
                        <a:t>51</a:t>
                      </a:r>
                    </a:p>
                  </a:txBody>
                  <a:tcPr marL="7620" marR="7620" marT="7620" marB="7620"/>
                </a:tc>
                <a:tc>
                  <a:txBody>
                    <a:bodyPr/>
                    <a:lstStyle/>
                    <a:p>
                      <a:pPr algn="ctr"/>
                      <a:r>
                        <a:rPr lang="fr-FR" sz="1200">
                          <a:effectLst/>
                        </a:rPr>
                        <a:t>58</a:t>
                      </a:r>
                    </a:p>
                  </a:txBody>
                  <a:tcPr marL="7620" marR="7620" marT="7620" marB="7620"/>
                </a:tc>
                <a:tc>
                  <a:txBody>
                    <a:bodyPr/>
                    <a:lstStyle/>
                    <a:p>
                      <a:pPr algn="ctr"/>
                      <a:r>
                        <a:rPr lang="fr-FR" sz="1200" dirty="0">
                          <a:effectLst/>
                        </a:rPr>
                        <a:t>65</a:t>
                      </a:r>
                    </a:p>
                  </a:txBody>
                  <a:tcPr marL="7620" marR="7620" marT="7620" marB="7620">
                    <a:solidFill>
                      <a:srgbClr val="FFFF00"/>
                    </a:solidFill>
                  </a:tcPr>
                </a:tc>
                <a:extLst>
                  <a:ext uri="{0D108BD9-81ED-4DB2-BD59-A6C34878D82A}">
                    <a16:rowId xmlns:a16="http://schemas.microsoft.com/office/drawing/2014/main" val="2252278336"/>
                  </a:ext>
                </a:extLst>
              </a:tr>
              <a:tr h="0">
                <a:tc>
                  <a:txBody>
                    <a:bodyPr/>
                    <a:lstStyle/>
                    <a:p>
                      <a:pPr algn="just"/>
                      <a:r>
                        <a:rPr lang="fr-FR" sz="1200">
                          <a:effectLst/>
                        </a:rPr>
                        <a:t>E. – Autres installations autorisées</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dirty="0">
                          <a:effectLst/>
                        </a:rPr>
                        <a:t>41</a:t>
                      </a:r>
                    </a:p>
                  </a:txBody>
                  <a:tcPr marL="7620" marR="7620" marT="7620" marB="7620"/>
                </a:tc>
                <a:tc>
                  <a:txBody>
                    <a:bodyPr/>
                    <a:lstStyle/>
                    <a:p>
                      <a:pPr algn="ctr"/>
                      <a:r>
                        <a:rPr lang="fr-FR" sz="1200" dirty="0">
                          <a:effectLst/>
                        </a:rPr>
                        <a:t>42</a:t>
                      </a:r>
                    </a:p>
                  </a:txBody>
                  <a:tcPr marL="7620" marR="7620" marT="7620" marB="7620"/>
                </a:tc>
                <a:tc>
                  <a:txBody>
                    <a:bodyPr/>
                    <a:lstStyle/>
                    <a:p>
                      <a:pPr algn="ctr"/>
                      <a:r>
                        <a:rPr lang="fr-FR" sz="1200" dirty="0">
                          <a:effectLst/>
                        </a:rPr>
                        <a:t>54</a:t>
                      </a:r>
                    </a:p>
                  </a:txBody>
                  <a:tcPr marL="7620" marR="7620" marT="7620" marB="7620"/>
                </a:tc>
                <a:tc>
                  <a:txBody>
                    <a:bodyPr/>
                    <a:lstStyle/>
                    <a:p>
                      <a:pPr algn="ctr"/>
                      <a:r>
                        <a:rPr lang="fr-FR" sz="1200" dirty="0">
                          <a:effectLst/>
                        </a:rPr>
                        <a:t>58</a:t>
                      </a:r>
                    </a:p>
                  </a:txBody>
                  <a:tcPr marL="7620" marR="7620" marT="7620" marB="7620"/>
                </a:tc>
                <a:tc>
                  <a:txBody>
                    <a:bodyPr/>
                    <a:lstStyle/>
                    <a:p>
                      <a:pPr algn="ctr"/>
                      <a:r>
                        <a:rPr lang="fr-FR" sz="1200" dirty="0">
                          <a:effectLst/>
                        </a:rPr>
                        <a:t>61</a:t>
                      </a:r>
                    </a:p>
                  </a:txBody>
                  <a:tcPr marL="7620" marR="7620" marT="7620" marB="7620"/>
                </a:tc>
                <a:tc>
                  <a:txBody>
                    <a:bodyPr/>
                    <a:lstStyle/>
                    <a:p>
                      <a:pPr algn="ctr"/>
                      <a:r>
                        <a:rPr lang="fr-FR" sz="1200" dirty="0">
                          <a:effectLst/>
                        </a:rPr>
                        <a:t>63</a:t>
                      </a:r>
                    </a:p>
                  </a:txBody>
                  <a:tcPr marL="7620" marR="7620" marT="7620" marB="7620"/>
                </a:tc>
                <a:tc>
                  <a:txBody>
                    <a:bodyPr/>
                    <a:lstStyle/>
                    <a:p>
                      <a:pPr algn="ctr"/>
                      <a:r>
                        <a:rPr lang="fr-FR" sz="1200" dirty="0">
                          <a:effectLst/>
                        </a:rPr>
                        <a:t>65</a:t>
                      </a:r>
                    </a:p>
                  </a:txBody>
                  <a:tcPr marL="7620" marR="7620" marT="7620" marB="7620"/>
                </a:tc>
                <a:extLst>
                  <a:ext uri="{0D108BD9-81ED-4DB2-BD59-A6C34878D82A}">
                    <a16:rowId xmlns:a16="http://schemas.microsoft.com/office/drawing/2014/main" val="1123765175"/>
                  </a:ext>
                </a:extLst>
              </a:tr>
            </a:tbl>
          </a:graphicData>
        </a:graphic>
      </p:graphicFrame>
      <p:sp>
        <p:nvSpPr>
          <p:cNvPr id="7" name="ZoneTexte 6"/>
          <p:cNvSpPr txBox="1"/>
          <p:nvPr/>
        </p:nvSpPr>
        <p:spPr>
          <a:xfrm>
            <a:off x="462844" y="1323211"/>
            <a:ext cx="2213449" cy="369332"/>
          </a:xfrm>
          <a:prstGeom prst="rect">
            <a:avLst/>
          </a:prstGeom>
          <a:noFill/>
        </p:spPr>
        <p:txBody>
          <a:bodyPr wrap="square" rtlCol="0">
            <a:spAutoFit/>
          </a:bodyPr>
          <a:lstStyle/>
          <a:p>
            <a:r>
              <a:rPr lang="fr-FR" dirty="0" smtClean="0"/>
              <a:t>Stockage</a:t>
            </a:r>
            <a:endParaRPr lang="fr-FR" dirty="0"/>
          </a:p>
        </p:txBody>
      </p:sp>
    </p:spTree>
    <p:extLst>
      <p:ext uri="{BB962C8B-B14F-4D97-AF65-F5344CB8AC3E}">
        <p14:creationId xmlns:p14="http://schemas.microsoft.com/office/powerpoint/2010/main" val="22094753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52</a:t>
            </a:fld>
            <a:endParaRPr lang="fr-FR" altLang="fr-FR" sz="1400"/>
          </a:p>
        </p:txBody>
      </p:sp>
      <p:sp>
        <p:nvSpPr>
          <p:cNvPr id="2" name="Rectangle 1"/>
          <p:cNvSpPr/>
          <p:nvPr/>
        </p:nvSpPr>
        <p:spPr>
          <a:xfrm>
            <a:off x="4367192" y="183636"/>
            <a:ext cx="3467488" cy="523220"/>
          </a:xfrm>
          <a:prstGeom prst="rect">
            <a:avLst/>
          </a:prstGeom>
        </p:spPr>
        <p:txBody>
          <a:bodyPr wrap="none">
            <a:spAutoFit/>
          </a:bodyPr>
          <a:lstStyle/>
          <a:p>
            <a:pPr algn="ctr"/>
            <a:r>
              <a:rPr lang="fr-FR" sz="2800" dirty="0" smtClean="0">
                <a:latin typeface="Arial" charset="0"/>
                <a:ea typeface="Arial" charset="0"/>
                <a:cs typeface="Arial" charset="0"/>
              </a:rPr>
              <a:t>La TGAP c’est quoi?</a:t>
            </a:r>
            <a:endParaRPr lang="fr-FR" sz="28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42090" y="1030358"/>
            <a:ext cx="4125102" cy="369332"/>
          </a:xfrm>
          <a:prstGeom prst="rect">
            <a:avLst/>
          </a:prstGeom>
        </p:spPr>
        <p:txBody>
          <a:bodyPr wrap="square">
            <a:spAutoFit/>
          </a:bodyPr>
          <a:lstStyle/>
          <a:p>
            <a:r>
              <a:rPr lang="fr-FR" b="1" dirty="0" smtClean="0"/>
              <a:t>Taxe générale sur les activités polluantes</a:t>
            </a:r>
            <a:endParaRPr lang="fr-FR" dirty="0" smtClean="0"/>
          </a:p>
        </p:txBody>
      </p:sp>
      <p:sp>
        <p:nvSpPr>
          <p:cNvPr id="6" name="ZoneTexte 5"/>
          <p:cNvSpPr txBox="1"/>
          <p:nvPr/>
        </p:nvSpPr>
        <p:spPr>
          <a:xfrm>
            <a:off x="5706784" y="6372272"/>
            <a:ext cx="4978401" cy="461665"/>
          </a:xfrm>
          <a:prstGeom prst="rect">
            <a:avLst/>
          </a:prstGeom>
          <a:noFill/>
        </p:spPr>
        <p:txBody>
          <a:bodyPr wrap="square" rtlCol="0">
            <a:spAutoFit/>
          </a:bodyPr>
          <a:lstStyle/>
          <a:p>
            <a:r>
              <a:rPr lang="fr-FR" sz="1200" dirty="0" smtClean="0"/>
              <a:t>Plus de détails:</a:t>
            </a:r>
          </a:p>
          <a:p>
            <a:r>
              <a:rPr lang="fr-FR" sz="1200" dirty="0">
                <a:hlinkClick r:id="rId2"/>
              </a:rPr>
              <a:t>http://www.assemblee-nationale.fr/15/projets/pl1255.asp#P773_126029</a:t>
            </a:r>
            <a:endParaRPr lang="fr-FR" sz="1200" dirty="0"/>
          </a:p>
        </p:txBody>
      </p:sp>
      <p:sp>
        <p:nvSpPr>
          <p:cNvPr id="7" name="ZoneTexte 6"/>
          <p:cNvSpPr txBox="1"/>
          <p:nvPr/>
        </p:nvSpPr>
        <p:spPr>
          <a:xfrm>
            <a:off x="332145" y="1296498"/>
            <a:ext cx="2213449" cy="369332"/>
          </a:xfrm>
          <a:prstGeom prst="rect">
            <a:avLst/>
          </a:prstGeom>
          <a:noFill/>
        </p:spPr>
        <p:txBody>
          <a:bodyPr wrap="square" rtlCol="0">
            <a:spAutoFit/>
          </a:bodyPr>
          <a:lstStyle/>
          <a:p>
            <a:r>
              <a:rPr lang="fr-FR" dirty="0" smtClean="0"/>
              <a:t>Incinération</a:t>
            </a:r>
            <a:endParaRPr lang="fr-FR" dirty="0"/>
          </a:p>
        </p:txBody>
      </p:sp>
      <p:graphicFrame>
        <p:nvGraphicFramePr>
          <p:cNvPr id="8" name="Tableau 7"/>
          <p:cNvGraphicFramePr>
            <a:graphicFrameLocks noGrp="1"/>
          </p:cNvGraphicFramePr>
          <p:nvPr>
            <p:extLst>
              <p:ext uri="{D42A27DB-BD31-4B8C-83A1-F6EECF244321}">
                <p14:modId xmlns:p14="http://schemas.microsoft.com/office/powerpoint/2010/main" val="2716134646"/>
              </p:ext>
            </p:extLst>
          </p:nvPr>
        </p:nvGraphicFramePr>
        <p:xfrm>
          <a:off x="423585" y="1631950"/>
          <a:ext cx="11344830" cy="4724400"/>
        </p:xfrm>
        <a:graphic>
          <a:graphicData uri="http://schemas.openxmlformats.org/drawingml/2006/table">
            <a:tbl>
              <a:tblPr firstRow="1">
                <a:tableStyleId>{69012ECD-51FC-41F1-AA8D-1B2483CD663E}</a:tableStyleId>
              </a:tblPr>
              <a:tblGrid>
                <a:gridCol w="2509620">
                  <a:extLst>
                    <a:ext uri="{9D8B030D-6E8A-4147-A177-3AD203B41FA5}">
                      <a16:colId xmlns:a16="http://schemas.microsoft.com/office/drawing/2014/main" val="4238686290"/>
                    </a:ext>
                  </a:extLst>
                </a:gridCol>
                <a:gridCol w="1146928">
                  <a:extLst>
                    <a:ext uri="{9D8B030D-6E8A-4147-A177-3AD203B41FA5}">
                      <a16:colId xmlns:a16="http://schemas.microsoft.com/office/drawing/2014/main" val="3428331005"/>
                    </a:ext>
                  </a:extLst>
                </a:gridCol>
                <a:gridCol w="1098326">
                  <a:extLst>
                    <a:ext uri="{9D8B030D-6E8A-4147-A177-3AD203B41FA5}">
                      <a16:colId xmlns:a16="http://schemas.microsoft.com/office/drawing/2014/main" val="2240829787"/>
                    </a:ext>
                  </a:extLst>
                </a:gridCol>
                <a:gridCol w="1098326">
                  <a:extLst>
                    <a:ext uri="{9D8B030D-6E8A-4147-A177-3AD203B41FA5}">
                      <a16:colId xmlns:a16="http://schemas.microsoft.com/office/drawing/2014/main" val="1517700858"/>
                    </a:ext>
                  </a:extLst>
                </a:gridCol>
                <a:gridCol w="1098326">
                  <a:extLst>
                    <a:ext uri="{9D8B030D-6E8A-4147-A177-3AD203B41FA5}">
                      <a16:colId xmlns:a16="http://schemas.microsoft.com/office/drawing/2014/main" val="301524331"/>
                    </a:ext>
                  </a:extLst>
                </a:gridCol>
                <a:gridCol w="1098326">
                  <a:extLst>
                    <a:ext uri="{9D8B030D-6E8A-4147-A177-3AD203B41FA5}">
                      <a16:colId xmlns:a16="http://schemas.microsoft.com/office/drawing/2014/main" val="2434140076"/>
                    </a:ext>
                  </a:extLst>
                </a:gridCol>
                <a:gridCol w="1098326">
                  <a:extLst>
                    <a:ext uri="{9D8B030D-6E8A-4147-A177-3AD203B41FA5}">
                      <a16:colId xmlns:a16="http://schemas.microsoft.com/office/drawing/2014/main" val="2645229134"/>
                    </a:ext>
                  </a:extLst>
                </a:gridCol>
                <a:gridCol w="1098326">
                  <a:extLst>
                    <a:ext uri="{9D8B030D-6E8A-4147-A177-3AD203B41FA5}">
                      <a16:colId xmlns:a16="http://schemas.microsoft.com/office/drawing/2014/main" val="261546508"/>
                    </a:ext>
                  </a:extLst>
                </a:gridCol>
                <a:gridCol w="1098326">
                  <a:extLst>
                    <a:ext uri="{9D8B030D-6E8A-4147-A177-3AD203B41FA5}">
                      <a16:colId xmlns:a16="http://schemas.microsoft.com/office/drawing/2014/main" val="748127481"/>
                    </a:ext>
                  </a:extLst>
                </a:gridCol>
              </a:tblGrid>
              <a:tr h="0">
                <a:tc rowSpan="2">
                  <a:txBody>
                    <a:bodyPr/>
                    <a:lstStyle/>
                    <a:p>
                      <a:pPr algn="just"/>
                      <a:r>
                        <a:rPr lang="fr-FR" sz="1200" dirty="0">
                          <a:effectLst/>
                        </a:rPr>
                        <a:t>Désignation des installations de traitement thermique de déchets non dangereux concernées</a:t>
                      </a:r>
                    </a:p>
                  </a:txBody>
                  <a:tcPr marL="7620" marR="7620" marT="7620" marB="7620"/>
                </a:tc>
                <a:tc rowSpan="2">
                  <a:txBody>
                    <a:bodyPr/>
                    <a:lstStyle/>
                    <a:p>
                      <a:pPr algn="ctr"/>
                      <a:r>
                        <a:rPr lang="fr-FR" sz="1200" dirty="0">
                          <a:effectLst/>
                        </a:rPr>
                        <a:t>Unité</a:t>
                      </a:r>
                    </a:p>
                    <a:p>
                      <a:pPr algn="ctr"/>
                      <a:r>
                        <a:rPr lang="fr-FR" sz="1200" dirty="0">
                          <a:effectLst/>
                        </a:rPr>
                        <a:t>de perception</a:t>
                      </a:r>
                    </a:p>
                  </a:txBody>
                  <a:tcPr marL="7620" marR="7620" marT="7620" marB="7620"/>
                </a:tc>
                <a:tc gridSpan="7">
                  <a:txBody>
                    <a:bodyPr/>
                    <a:lstStyle/>
                    <a:p>
                      <a:pPr algn="ctr"/>
                      <a:r>
                        <a:rPr lang="fr-FR" sz="1200">
                          <a:effectLst/>
                        </a:rPr>
                        <a:t>Quotité en euros</a:t>
                      </a:r>
                    </a:p>
                  </a:txBody>
                  <a:tcPr marL="7620" marR="7620" marT="7620" marB="7620"/>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270028924"/>
                  </a:ext>
                </a:extLst>
              </a:tr>
              <a:tr h="0">
                <a:tc vMerge="1">
                  <a:txBody>
                    <a:bodyPr/>
                    <a:lstStyle/>
                    <a:p>
                      <a:endParaRPr lang="fr-FR"/>
                    </a:p>
                  </a:txBody>
                  <a:tcPr/>
                </a:tc>
                <a:tc vMerge="1">
                  <a:txBody>
                    <a:bodyPr/>
                    <a:lstStyle/>
                    <a:p>
                      <a:endParaRPr lang="fr-FR"/>
                    </a:p>
                  </a:txBody>
                  <a:tcPr/>
                </a:tc>
                <a:tc>
                  <a:txBody>
                    <a:bodyPr/>
                    <a:lstStyle/>
                    <a:p>
                      <a:pPr algn="ctr"/>
                      <a:r>
                        <a:rPr lang="fr-FR" sz="1200" dirty="0">
                          <a:effectLst/>
                        </a:rPr>
                        <a:t>2019</a:t>
                      </a:r>
                    </a:p>
                  </a:txBody>
                  <a:tcPr marL="7620" marR="7620" marT="7620" marB="7620"/>
                </a:tc>
                <a:tc>
                  <a:txBody>
                    <a:bodyPr/>
                    <a:lstStyle/>
                    <a:p>
                      <a:pPr algn="ctr"/>
                      <a:r>
                        <a:rPr lang="fr-FR" sz="1200" dirty="0">
                          <a:effectLst/>
                        </a:rPr>
                        <a:t>2020</a:t>
                      </a:r>
                    </a:p>
                  </a:txBody>
                  <a:tcPr marL="7620" marR="7620" marT="7620" marB="7620"/>
                </a:tc>
                <a:tc>
                  <a:txBody>
                    <a:bodyPr/>
                    <a:lstStyle/>
                    <a:p>
                      <a:pPr algn="ctr"/>
                      <a:r>
                        <a:rPr lang="fr-FR" sz="1200">
                          <a:effectLst/>
                        </a:rPr>
                        <a:t>2021</a:t>
                      </a:r>
                    </a:p>
                  </a:txBody>
                  <a:tcPr marL="7620" marR="7620" marT="7620" marB="7620"/>
                </a:tc>
                <a:tc>
                  <a:txBody>
                    <a:bodyPr/>
                    <a:lstStyle/>
                    <a:p>
                      <a:pPr algn="ctr"/>
                      <a:r>
                        <a:rPr lang="fr-FR" sz="1200">
                          <a:effectLst/>
                        </a:rPr>
                        <a:t>2022</a:t>
                      </a:r>
                    </a:p>
                  </a:txBody>
                  <a:tcPr marL="7620" marR="7620" marT="7620" marB="7620"/>
                </a:tc>
                <a:tc>
                  <a:txBody>
                    <a:bodyPr/>
                    <a:lstStyle/>
                    <a:p>
                      <a:pPr algn="ctr"/>
                      <a:r>
                        <a:rPr lang="fr-FR" sz="1200">
                          <a:effectLst/>
                        </a:rPr>
                        <a:t>2023</a:t>
                      </a:r>
                    </a:p>
                  </a:txBody>
                  <a:tcPr marL="7620" marR="7620" marT="7620" marB="7620"/>
                </a:tc>
                <a:tc>
                  <a:txBody>
                    <a:bodyPr/>
                    <a:lstStyle/>
                    <a:p>
                      <a:pPr algn="ctr"/>
                      <a:r>
                        <a:rPr lang="fr-FR" sz="1200">
                          <a:effectLst/>
                        </a:rPr>
                        <a:t>2024</a:t>
                      </a:r>
                    </a:p>
                  </a:txBody>
                  <a:tcPr marL="7620" marR="7620" marT="7620" marB="7620"/>
                </a:tc>
                <a:tc>
                  <a:txBody>
                    <a:bodyPr/>
                    <a:lstStyle/>
                    <a:p>
                      <a:pPr algn="ctr"/>
                      <a:r>
                        <a:rPr lang="fr-FR" sz="1200">
                          <a:effectLst/>
                        </a:rPr>
                        <a:t>À partir de 2025</a:t>
                      </a:r>
                    </a:p>
                  </a:txBody>
                  <a:tcPr marL="7620" marR="7620" marT="7620" marB="7620"/>
                </a:tc>
                <a:extLst>
                  <a:ext uri="{0D108BD9-81ED-4DB2-BD59-A6C34878D82A}">
                    <a16:rowId xmlns:a16="http://schemas.microsoft.com/office/drawing/2014/main" val="320109508"/>
                  </a:ext>
                </a:extLst>
              </a:tr>
              <a:tr h="0">
                <a:tc>
                  <a:txBody>
                    <a:bodyPr/>
                    <a:lstStyle/>
                    <a:p>
                      <a:pPr algn="just"/>
                      <a:r>
                        <a:rPr lang="fr-FR" sz="1200">
                          <a:effectLst/>
                        </a:rPr>
                        <a:t>Installations non autorisées</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a:effectLst/>
                        </a:rPr>
                        <a:t>125</a:t>
                      </a:r>
                    </a:p>
                  </a:txBody>
                  <a:tcPr marL="7620" marR="7620" marT="7620" marB="7620"/>
                </a:tc>
                <a:tc>
                  <a:txBody>
                    <a:bodyPr/>
                    <a:lstStyle/>
                    <a:p>
                      <a:pPr algn="ctr"/>
                      <a:r>
                        <a:rPr lang="fr-FR" sz="1200">
                          <a:effectLst/>
                        </a:rPr>
                        <a:t>125</a:t>
                      </a:r>
                    </a:p>
                  </a:txBody>
                  <a:tcPr marL="7620" marR="7620" marT="7620" marB="7620"/>
                </a:tc>
                <a:tc>
                  <a:txBody>
                    <a:bodyPr/>
                    <a:lstStyle/>
                    <a:p>
                      <a:pPr algn="ctr"/>
                      <a:r>
                        <a:rPr lang="fr-FR" sz="1200">
                          <a:effectLst/>
                        </a:rPr>
                        <a:t>130</a:t>
                      </a:r>
                    </a:p>
                  </a:txBody>
                  <a:tcPr marL="7620" marR="7620" marT="7620" marB="7620"/>
                </a:tc>
                <a:tc>
                  <a:txBody>
                    <a:bodyPr/>
                    <a:lstStyle/>
                    <a:p>
                      <a:pPr algn="ctr"/>
                      <a:r>
                        <a:rPr lang="fr-FR" sz="1200">
                          <a:effectLst/>
                        </a:rPr>
                        <a:t>132</a:t>
                      </a:r>
                    </a:p>
                  </a:txBody>
                  <a:tcPr marL="7620" marR="7620" marT="7620" marB="7620"/>
                </a:tc>
                <a:tc>
                  <a:txBody>
                    <a:bodyPr/>
                    <a:lstStyle/>
                    <a:p>
                      <a:pPr algn="ctr"/>
                      <a:r>
                        <a:rPr lang="fr-FR" sz="1200">
                          <a:effectLst/>
                        </a:rPr>
                        <a:t>133</a:t>
                      </a:r>
                    </a:p>
                  </a:txBody>
                  <a:tcPr marL="7620" marR="7620" marT="7620" marB="7620"/>
                </a:tc>
                <a:tc>
                  <a:txBody>
                    <a:bodyPr/>
                    <a:lstStyle/>
                    <a:p>
                      <a:pPr algn="ctr"/>
                      <a:r>
                        <a:rPr lang="fr-FR" sz="1200">
                          <a:effectLst/>
                        </a:rPr>
                        <a:t>134</a:t>
                      </a:r>
                    </a:p>
                  </a:txBody>
                  <a:tcPr marL="7620" marR="7620" marT="7620" marB="7620"/>
                </a:tc>
                <a:tc>
                  <a:txBody>
                    <a:bodyPr/>
                    <a:lstStyle/>
                    <a:p>
                      <a:pPr algn="ctr"/>
                      <a:r>
                        <a:rPr lang="fr-FR" sz="1200">
                          <a:effectLst/>
                        </a:rPr>
                        <a:t>135</a:t>
                      </a:r>
                    </a:p>
                  </a:txBody>
                  <a:tcPr marL="7620" marR="7620" marT="7620" marB="7620"/>
                </a:tc>
                <a:extLst>
                  <a:ext uri="{0D108BD9-81ED-4DB2-BD59-A6C34878D82A}">
                    <a16:rowId xmlns:a16="http://schemas.microsoft.com/office/drawing/2014/main" val="1942061220"/>
                  </a:ext>
                </a:extLst>
              </a:tr>
              <a:tr h="0">
                <a:tc>
                  <a:txBody>
                    <a:bodyPr/>
                    <a:lstStyle/>
                    <a:p>
                      <a:pPr algn="just"/>
                      <a:r>
                        <a:rPr lang="fr-FR" sz="1200" dirty="0">
                          <a:effectLst/>
                        </a:rPr>
                        <a:t>A.– Installations autorisées dont le système de management de l’énergie a été certifié conforme à la norme internationale ISO 50001 par un organisme accrédité</a:t>
                      </a:r>
                    </a:p>
                  </a:txBody>
                  <a:tcPr marL="7620" marR="7620" marT="7620" marB="7620"/>
                </a:tc>
                <a:tc>
                  <a:txBody>
                    <a:bodyPr/>
                    <a:lstStyle/>
                    <a:p>
                      <a:pPr algn="ctr"/>
                      <a:r>
                        <a:rPr lang="fr-FR" sz="1200" dirty="0">
                          <a:effectLst/>
                        </a:rPr>
                        <a:t>tonne</a:t>
                      </a:r>
                    </a:p>
                  </a:txBody>
                  <a:tcPr marL="7620" marR="7620" marT="7620" marB="7620"/>
                </a:tc>
                <a:tc>
                  <a:txBody>
                    <a:bodyPr/>
                    <a:lstStyle/>
                    <a:p>
                      <a:pPr algn="ctr"/>
                      <a:r>
                        <a:rPr lang="fr-FR" sz="1200" dirty="0">
                          <a:effectLst/>
                        </a:rPr>
                        <a:t>12</a:t>
                      </a:r>
                    </a:p>
                  </a:txBody>
                  <a:tcPr marL="7620" marR="7620" marT="7620" marB="7620"/>
                </a:tc>
                <a:tc>
                  <a:txBody>
                    <a:bodyPr/>
                    <a:lstStyle/>
                    <a:p>
                      <a:pPr algn="ctr"/>
                      <a:r>
                        <a:rPr lang="fr-FR" sz="1200" dirty="0">
                          <a:effectLst/>
                        </a:rPr>
                        <a:t>12</a:t>
                      </a:r>
                    </a:p>
                  </a:txBody>
                  <a:tcPr marL="7620" marR="7620" marT="7620" marB="7620"/>
                </a:tc>
                <a:tc>
                  <a:txBody>
                    <a:bodyPr/>
                    <a:lstStyle/>
                    <a:p>
                      <a:pPr algn="ctr"/>
                      <a:r>
                        <a:rPr lang="fr-FR" sz="1200" dirty="0">
                          <a:effectLst/>
                        </a:rPr>
                        <a:t>17</a:t>
                      </a:r>
                    </a:p>
                  </a:txBody>
                  <a:tcPr marL="7620" marR="7620" marT="7620" marB="7620"/>
                </a:tc>
                <a:tc>
                  <a:txBody>
                    <a:bodyPr/>
                    <a:lstStyle/>
                    <a:p>
                      <a:pPr algn="ctr"/>
                      <a:r>
                        <a:rPr lang="fr-FR" sz="1200" dirty="0">
                          <a:effectLst/>
                        </a:rPr>
                        <a:t>18</a:t>
                      </a:r>
                    </a:p>
                  </a:txBody>
                  <a:tcPr marL="7620" marR="7620" marT="7620" marB="7620"/>
                </a:tc>
                <a:tc>
                  <a:txBody>
                    <a:bodyPr/>
                    <a:lstStyle/>
                    <a:p>
                      <a:pPr algn="ctr"/>
                      <a:r>
                        <a:rPr lang="fr-FR" sz="1200">
                          <a:effectLst/>
                        </a:rPr>
                        <a:t>20</a:t>
                      </a:r>
                    </a:p>
                  </a:txBody>
                  <a:tcPr marL="7620" marR="7620" marT="7620" marB="7620"/>
                </a:tc>
                <a:tc>
                  <a:txBody>
                    <a:bodyPr/>
                    <a:lstStyle/>
                    <a:p>
                      <a:pPr algn="ctr"/>
                      <a:r>
                        <a:rPr lang="fr-FR" sz="1200">
                          <a:effectLst/>
                        </a:rPr>
                        <a:t>22</a:t>
                      </a:r>
                    </a:p>
                  </a:txBody>
                  <a:tcPr marL="7620" marR="7620" marT="7620" marB="7620"/>
                </a:tc>
                <a:tc>
                  <a:txBody>
                    <a:bodyPr/>
                    <a:lstStyle/>
                    <a:p>
                      <a:pPr algn="ctr"/>
                      <a:r>
                        <a:rPr lang="fr-FR" sz="1200">
                          <a:effectLst/>
                        </a:rPr>
                        <a:t>25</a:t>
                      </a:r>
                    </a:p>
                  </a:txBody>
                  <a:tcPr marL="7620" marR="7620" marT="7620" marB="7620"/>
                </a:tc>
                <a:extLst>
                  <a:ext uri="{0D108BD9-81ED-4DB2-BD59-A6C34878D82A}">
                    <a16:rowId xmlns:a16="http://schemas.microsoft.com/office/drawing/2014/main" val="4263218190"/>
                  </a:ext>
                </a:extLst>
              </a:tr>
              <a:tr h="0">
                <a:tc>
                  <a:txBody>
                    <a:bodyPr/>
                    <a:lstStyle/>
                    <a:p>
                      <a:pPr algn="just"/>
                      <a:r>
                        <a:rPr lang="fr-FR" sz="1200">
                          <a:effectLst/>
                        </a:rPr>
                        <a:t>B.– Installations autorisées dont les valeurs d’émission de NOx sont inférieures à 80 mg/ Nm3</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a:effectLst/>
                        </a:rPr>
                        <a:t>12</a:t>
                      </a:r>
                    </a:p>
                  </a:txBody>
                  <a:tcPr marL="7620" marR="7620" marT="7620" marB="7620"/>
                </a:tc>
                <a:tc>
                  <a:txBody>
                    <a:bodyPr/>
                    <a:lstStyle/>
                    <a:p>
                      <a:pPr algn="ctr"/>
                      <a:r>
                        <a:rPr lang="fr-FR" sz="1200">
                          <a:effectLst/>
                        </a:rPr>
                        <a:t>12</a:t>
                      </a:r>
                    </a:p>
                  </a:txBody>
                  <a:tcPr marL="7620" marR="7620" marT="7620" marB="7620"/>
                </a:tc>
                <a:tc>
                  <a:txBody>
                    <a:bodyPr/>
                    <a:lstStyle/>
                    <a:p>
                      <a:pPr algn="ctr"/>
                      <a:r>
                        <a:rPr lang="fr-FR" sz="1200">
                          <a:effectLst/>
                        </a:rPr>
                        <a:t>17</a:t>
                      </a:r>
                    </a:p>
                  </a:txBody>
                  <a:tcPr marL="7620" marR="7620" marT="7620" marB="7620"/>
                </a:tc>
                <a:tc>
                  <a:txBody>
                    <a:bodyPr/>
                    <a:lstStyle/>
                    <a:p>
                      <a:pPr algn="ctr"/>
                      <a:r>
                        <a:rPr lang="fr-FR" sz="1200" dirty="0">
                          <a:effectLst/>
                        </a:rPr>
                        <a:t>18</a:t>
                      </a:r>
                    </a:p>
                  </a:txBody>
                  <a:tcPr marL="7620" marR="7620" marT="7620" marB="7620"/>
                </a:tc>
                <a:tc>
                  <a:txBody>
                    <a:bodyPr/>
                    <a:lstStyle/>
                    <a:p>
                      <a:pPr algn="ctr"/>
                      <a:r>
                        <a:rPr lang="fr-FR" sz="1200" dirty="0">
                          <a:effectLst/>
                        </a:rPr>
                        <a:t>20</a:t>
                      </a:r>
                    </a:p>
                  </a:txBody>
                  <a:tcPr marL="7620" marR="7620" marT="7620" marB="7620"/>
                </a:tc>
                <a:tc>
                  <a:txBody>
                    <a:bodyPr/>
                    <a:lstStyle/>
                    <a:p>
                      <a:pPr algn="ctr"/>
                      <a:r>
                        <a:rPr lang="fr-FR" sz="1200">
                          <a:effectLst/>
                        </a:rPr>
                        <a:t>22</a:t>
                      </a:r>
                    </a:p>
                  </a:txBody>
                  <a:tcPr marL="7620" marR="7620" marT="7620" marB="7620"/>
                </a:tc>
                <a:tc>
                  <a:txBody>
                    <a:bodyPr/>
                    <a:lstStyle/>
                    <a:p>
                      <a:pPr algn="ctr"/>
                      <a:r>
                        <a:rPr lang="fr-FR" sz="1200">
                          <a:effectLst/>
                        </a:rPr>
                        <a:t>25</a:t>
                      </a:r>
                    </a:p>
                  </a:txBody>
                  <a:tcPr marL="7620" marR="7620" marT="7620" marB="7620"/>
                </a:tc>
                <a:extLst>
                  <a:ext uri="{0D108BD9-81ED-4DB2-BD59-A6C34878D82A}">
                    <a16:rowId xmlns:a16="http://schemas.microsoft.com/office/drawing/2014/main" val="1371004040"/>
                  </a:ext>
                </a:extLst>
              </a:tr>
              <a:tr h="0">
                <a:tc>
                  <a:txBody>
                    <a:bodyPr/>
                    <a:lstStyle/>
                    <a:p>
                      <a:pPr algn="just"/>
                      <a:r>
                        <a:rPr lang="fr-FR" sz="1200" dirty="0">
                          <a:effectLst/>
                        </a:rPr>
                        <a:t>C. – Installations autorisées réalisant une valorisation énergétique élevée dont le rendement énergétique est supérieur ou égal à 0,65</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dirty="0">
                          <a:effectLst/>
                        </a:rPr>
                        <a:t>9</a:t>
                      </a:r>
                    </a:p>
                  </a:txBody>
                  <a:tcPr marL="7620" marR="7620" marT="7620" marB="7620"/>
                </a:tc>
                <a:tc>
                  <a:txBody>
                    <a:bodyPr/>
                    <a:lstStyle/>
                    <a:p>
                      <a:pPr algn="ctr"/>
                      <a:r>
                        <a:rPr lang="fr-FR" sz="1200">
                          <a:effectLst/>
                        </a:rPr>
                        <a:t>9</a:t>
                      </a:r>
                    </a:p>
                  </a:txBody>
                  <a:tcPr marL="7620" marR="7620" marT="7620" marB="7620"/>
                </a:tc>
                <a:tc>
                  <a:txBody>
                    <a:bodyPr/>
                    <a:lstStyle/>
                    <a:p>
                      <a:pPr algn="ctr"/>
                      <a:r>
                        <a:rPr lang="fr-FR" sz="1200">
                          <a:effectLst/>
                        </a:rPr>
                        <a:t>14</a:t>
                      </a:r>
                    </a:p>
                  </a:txBody>
                  <a:tcPr marL="7620" marR="7620" marT="7620" marB="7620"/>
                </a:tc>
                <a:tc>
                  <a:txBody>
                    <a:bodyPr/>
                    <a:lstStyle/>
                    <a:p>
                      <a:pPr algn="ctr"/>
                      <a:r>
                        <a:rPr lang="fr-FR" sz="1200">
                          <a:effectLst/>
                        </a:rPr>
                        <a:t>14</a:t>
                      </a:r>
                    </a:p>
                  </a:txBody>
                  <a:tcPr marL="7620" marR="7620" marT="7620" marB="7620"/>
                </a:tc>
                <a:tc>
                  <a:txBody>
                    <a:bodyPr/>
                    <a:lstStyle/>
                    <a:p>
                      <a:pPr algn="ctr"/>
                      <a:r>
                        <a:rPr lang="fr-FR" sz="1200" dirty="0">
                          <a:effectLst/>
                        </a:rPr>
                        <a:t>14</a:t>
                      </a:r>
                    </a:p>
                  </a:txBody>
                  <a:tcPr marL="7620" marR="7620" marT="7620" marB="7620"/>
                </a:tc>
                <a:tc>
                  <a:txBody>
                    <a:bodyPr/>
                    <a:lstStyle/>
                    <a:p>
                      <a:pPr algn="ctr"/>
                      <a:r>
                        <a:rPr lang="fr-FR" sz="1200" dirty="0">
                          <a:effectLst/>
                        </a:rPr>
                        <a:t>14</a:t>
                      </a:r>
                    </a:p>
                  </a:txBody>
                  <a:tcPr marL="7620" marR="7620" marT="7620" marB="7620"/>
                </a:tc>
                <a:tc>
                  <a:txBody>
                    <a:bodyPr/>
                    <a:lstStyle/>
                    <a:p>
                      <a:pPr algn="ctr"/>
                      <a:r>
                        <a:rPr lang="fr-FR" sz="1200">
                          <a:effectLst/>
                        </a:rPr>
                        <a:t>15</a:t>
                      </a:r>
                    </a:p>
                  </a:txBody>
                  <a:tcPr marL="7620" marR="7620" marT="7620" marB="7620"/>
                </a:tc>
                <a:extLst>
                  <a:ext uri="{0D108BD9-81ED-4DB2-BD59-A6C34878D82A}">
                    <a16:rowId xmlns:a16="http://schemas.microsoft.com/office/drawing/2014/main" val="686267606"/>
                  </a:ext>
                </a:extLst>
              </a:tr>
              <a:tr h="0">
                <a:tc>
                  <a:txBody>
                    <a:bodyPr/>
                    <a:lstStyle/>
                    <a:p>
                      <a:pPr algn="just"/>
                      <a:r>
                        <a:rPr lang="fr-FR" sz="1200">
                          <a:effectLst/>
                        </a:rPr>
                        <a:t>D. – Installations relevant à la fois des A et B</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dirty="0">
                          <a:effectLst/>
                        </a:rPr>
                        <a:t>9</a:t>
                      </a:r>
                    </a:p>
                  </a:txBody>
                  <a:tcPr marL="7620" marR="7620" marT="7620" marB="7620"/>
                </a:tc>
                <a:tc>
                  <a:txBody>
                    <a:bodyPr/>
                    <a:lstStyle/>
                    <a:p>
                      <a:pPr algn="ctr"/>
                      <a:r>
                        <a:rPr lang="fr-FR" sz="1200">
                          <a:effectLst/>
                        </a:rPr>
                        <a:t>9</a:t>
                      </a:r>
                    </a:p>
                  </a:txBody>
                  <a:tcPr marL="7620" marR="7620" marT="7620" marB="7620"/>
                </a:tc>
                <a:tc>
                  <a:txBody>
                    <a:bodyPr/>
                    <a:lstStyle/>
                    <a:p>
                      <a:pPr algn="ctr"/>
                      <a:r>
                        <a:rPr lang="fr-FR" sz="1200">
                          <a:effectLst/>
                        </a:rPr>
                        <a:t>14</a:t>
                      </a:r>
                    </a:p>
                  </a:txBody>
                  <a:tcPr marL="7620" marR="7620" marT="7620" marB="7620"/>
                </a:tc>
                <a:tc>
                  <a:txBody>
                    <a:bodyPr/>
                    <a:lstStyle/>
                    <a:p>
                      <a:pPr algn="ctr"/>
                      <a:r>
                        <a:rPr lang="fr-FR" sz="1200">
                          <a:effectLst/>
                        </a:rPr>
                        <a:t>14</a:t>
                      </a:r>
                    </a:p>
                  </a:txBody>
                  <a:tcPr marL="7620" marR="7620" marT="7620" marB="7620"/>
                </a:tc>
                <a:tc>
                  <a:txBody>
                    <a:bodyPr/>
                    <a:lstStyle/>
                    <a:p>
                      <a:pPr algn="ctr"/>
                      <a:r>
                        <a:rPr lang="fr-FR" sz="1200">
                          <a:effectLst/>
                        </a:rPr>
                        <a:t>17</a:t>
                      </a:r>
                    </a:p>
                  </a:txBody>
                  <a:tcPr marL="7620" marR="7620" marT="7620" marB="7620"/>
                </a:tc>
                <a:tc>
                  <a:txBody>
                    <a:bodyPr/>
                    <a:lstStyle/>
                    <a:p>
                      <a:pPr algn="ctr"/>
                      <a:r>
                        <a:rPr lang="fr-FR" sz="1200" dirty="0">
                          <a:effectLst/>
                        </a:rPr>
                        <a:t>20</a:t>
                      </a:r>
                    </a:p>
                  </a:txBody>
                  <a:tcPr marL="7620" marR="7620" marT="7620" marB="7620"/>
                </a:tc>
                <a:tc>
                  <a:txBody>
                    <a:bodyPr/>
                    <a:lstStyle/>
                    <a:p>
                      <a:pPr algn="ctr"/>
                      <a:r>
                        <a:rPr lang="fr-FR" sz="1200" dirty="0">
                          <a:effectLst/>
                        </a:rPr>
                        <a:t>25</a:t>
                      </a:r>
                    </a:p>
                  </a:txBody>
                  <a:tcPr marL="7620" marR="7620" marT="7620" marB="7620"/>
                </a:tc>
                <a:extLst>
                  <a:ext uri="{0D108BD9-81ED-4DB2-BD59-A6C34878D82A}">
                    <a16:rowId xmlns:a16="http://schemas.microsoft.com/office/drawing/2014/main" val="2591886632"/>
                  </a:ext>
                </a:extLst>
              </a:tr>
              <a:tr h="0">
                <a:tc>
                  <a:txBody>
                    <a:bodyPr/>
                    <a:lstStyle/>
                    <a:p>
                      <a:pPr algn="just"/>
                      <a:r>
                        <a:rPr lang="fr-FR" sz="1200">
                          <a:effectLst/>
                        </a:rPr>
                        <a:t>E. – Installations relevant à la fois des A et C :</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a:effectLst/>
                        </a:rPr>
                        <a:t>6</a:t>
                      </a:r>
                    </a:p>
                  </a:txBody>
                  <a:tcPr marL="7620" marR="7620" marT="7620" marB="7620"/>
                </a:tc>
                <a:tc>
                  <a:txBody>
                    <a:bodyPr/>
                    <a:lstStyle/>
                    <a:p>
                      <a:pPr algn="ctr"/>
                      <a:r>
                        <a:rPr lang="fr-FR" sz="1200">
                          <a:effectLst/>
                        </a:rPr>
                        <a:t>6</a:t>
                      </a:r>
                    </a:p>
                  </a:txBody>
                  <a:tcPr marL="7620" marR="7620" marT="7620" marB="7620"/>
                </a:tc>
                <a:tc>
                  <a:txBody>
                    <a:bodyPr/>
                    <a:lstStyle/>
                    <a:p>
                      <a:pPr algn="ctr"/>
                      <a:r>
                        <a:rPr lang="fr-FR" sz="1200">
                          <a:effectLst/>
                        </a:rPr>
                        <a:t>11</a:t>
                      </a:r>
                    </a:p>
                  </a:txBody>
                  <a:tcPr marL="7620" marR="7620" marT="7620" marB="7620"/>
                </a:tc>
                <a:tc>
                  <a:txBody>
                    <a:bodyPr/>
                    <a:lstStyle/>
                    <a:p>
                      <a:pPr algn="ctr"/>
                      <a:r>
                        <a:rPr lang="fr-FR" sz="1200">
                          <a:effectLst/>
                        </a:rPr>
                        <a:t>12</a:t>
                      </a:r>
                    </a:p>
                  </a:txBody>
                  <a:tcPr marL="7620" marR="7620" marT="7620" marB="7620"/>
                </a:tc>
                <a:tc>
                  <a:txBody>
                    <a:bodyPr/>
                    <a:lstStyle/>
                    <a:p>
                      <a:pPr algn="ctr"/>
                      <a:r>
                        <a:rPr lang="fr-FR" sz="1200">
                          <a:effectLst/>
                        </a:rPr>
                        <a:t>13</a:t>
                      </a:r>
                    </a:p>
                  </a:txBody>
                  <a:tcPr marL="7620" marR="7620" marT="7620" marB="7620"/>
                </a:tc>
                <a:tc>
                  <a:txBody>
                    <a:bodyPr/>
                    <a:lstStyle/>
                    <a:p>
                      <a:pPr algn="ctr"/>
                      <a:r>
                        <a:rPr lang="fr-FR" sz="1200" dirty="0">
                          <a:effectLst/>
                        </a:rPr>
                        <a:t>14</a:t>
                      </a:r>
                    </a:p>
                  </a:txBody>
                  <a:tcPr marL="7620" marR="7620" marT="7620" marB="7620"/>
                </a:tc>
                <a:tc>
                  <a:txBody>
                    <a:bodyPr/>
                    <a:lstStyle/>
                    <a:p>
                      <a:pPr algn="ctr"/>
                      <a:r>
                        <a:rPr lang="fr-FR" sz="1200" dirty="0">
                          <a:effectLst/>
                        </a:rPr>
                        <a:t>15</a:t>
                      </a:r>
                    </a:p>
                  </a:txBody>
                  <a:tcPr marL="7620" marR="7620" marT="7620" marB="7620"/>
                </a:tc>
                <a:extLst>
                  <a:ext uri="{0D108BD9-81ED-4DB2-BD59-A6C34878D82A}">
                    <a16:rowId xmlns:a16="http://schemas.microsoft.com/office/drawing/2014/main" val="2378140254"/>
                  </a:ext>
                </a:extLst>
              </a:tr>
              <a:tr h="0">
                <a:tc>
                  <a:txBody>
                    <a:bodyPr/>
                    <a:lstStyle/>
                    <a:p>
                      <a:pPr algn="just"/>
                      <a:r>
                        <a:rPr lang="fr-FR" sz="1200">
                          <a:effectLst/>
                        </a:rPr>
                        <a:t>F. – Installations relevant à la fois des B et C</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a:effectLst/>
                        </a:rPr>
                        <a:t>5</a:t>
                      </a:r>
                    </a:p>
                  </a:txBody>
                  <a:tcPr marL="7620" marR="7620" marT="7620" marB="7620"/>
                </a:tc>
                <a:tc>
                  <a:txBody>
                    <a:bodyPr/>
                    <a:lstStyle/>
                    <a:p>
                      <a:pPr algn="ctr"/>
                      <a:r>
                        <a:rPr lang="fr-FR" sz="1200">
                          <a:effectLst/>
                        </a:rPr>
                        <a:t>5</a:t>
                      </a:r>
                    </a:p>
                  </a:txBody>
                  <a:tcPr marL="7620" marR="7620" marT="7620" marB="7620"/>
                </a:tc>
                <a:tc>
                  <a:txBody>
                    <a:bodyPr/>
                    <a:lstStyle/>
                    <a:p>
                      <a:pPr algn="ctr"/>
                      <a:r>
                        <a:rPr lang="fr-FR" sz="1200">
                          <a:effectLst/>
                        </a:rPr>
                        <a:t>10</a:t>
                      </a:r>
                    </a:p>
                  </a:txBody>
                  <a:tcPr marL="7620" marR="7620" marT="7620" marB="7620"/>
                </a:tc>
                <a:tc>
                  <a:txBody>
                    <a:bodyPr/>
                    <a:lstStyle/>
                    <a:p>
                      <a:pPr algn="ctr"/>
                      <a:r>
                        <a:rPr lang="fr-FR" sz="1200">
                          <a:effectLst/>
                        </a:rPr>
                        <a:t>11</a:t>
                      </a:r>
                    </a:p>
                  </a:txBody>
                  <a:tcPr marL="7620" marR="7620" marT="7620" marB="7620"/>
                </a:tc>
                <a:tc>
                  <a:txBody>
                    <a:bodyPr/>
                    <a:lstStyle/>
                    <a:p>
                      <a:pPr algn="ctr"/>
                      <a:r>
                        <a:rPr lang="fr-FR" sz="1200">
                          <a:effectLst/>
                        </a:rPr>
                        <a:t>12</a:t>
                      </a:r>
                    </a:p>
                  </a:txBody>
                  <a:tcPr marL="7620" marR="7620" marT="7620" marB="7620"/>
                </a:tc>
                <a:tc>
                  <a:txBody>
                    <a:bodyPr/>
                    <a:lstStyle/>
                    <a:p>
                      <a:pPr algn="ctr"/>
                      <a:r>
                        <a:rPr lang="fr-FR" sz="1200" dirty="0">
                          <a:effectLst/>
                        </a:rPr>
                        <a:t>14</a:t>
                      </a:r>
                    </a:p>
                  </a:txBody>
                  <a:tcPr marL="7620" marR="7620" marT="7620" marB="7620"/>
                </a:tc>
                <a:tc>
                  <a:txBody>
                    <a:bodyPr/>
                    <a:lstStyle/>
                    <a:p>
                      <a:pPr algn="ctr"/>
                      <a:r>
                        <a:rPr lang="fr-FR" sz="1200" dirty="0">
                          <a:effectLst/>
                        </a:rPr>
                        <a:t>15</a:t>
                      </a:r>
                    </a:p>
                  </a:txBody>
                  <a:tcPr marL="7620" marR="7620" marT="7620" marB="7620"/>
                </a:tc>
                <a:extLst>
                  <a:ext uri="{0D108BD9-81ED-4DB2-BD59-A6C34878D82A}">
                    <a16:rowId xmlns:a16="http://schemas.microsoft.com/office/drawing/2014/main" val="1250327366"/>
                  </a:ext>
                </a:extLst>
              </a:tr>
              <a:tr h="0">
                <a:tc>
                  <a:txBody>
                    <a:bodyPr/>
                    <a:lstStyle/>
                    <a:p>
                      <a:pPr algn="just"/>
                      <a:r>
                        <a:rPr lang="fr-FR" sz="1200">
                          <a:effectLst/>
                        </a:rPr>
                        <a:t>G. – Installations relevant à la fois des A, B et C</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dirty="0">
                          <a:effectLst/>
                        </a:rPr>
                        <a:t>3</a:t>
                      </a:r>
                    </a:p>
                  </a:txBody>
                  <a:tcPr marL="7620" marR="7620" marT="7620" marB="7620"/>
                </a:tc>
                <a:tc>
                  <a:txBody>
                    <a:bodyPr/>
                    <a:lstStyle/>
                    <a:p>
                      <a:pPr algn="ctr"/>
                      <a:r>
                        <a:rPr lang="fr-FR" sz="1200">
                          <a:effectLst/>
                        </a:rPr>
                        <a:t>3</a:t>
                      </a:r>
                    </a:p>
                  </a:txBody>
                  <a:tcPr marL="7620" marR="7620" marT="7620" marB="7620"/>
                </a:tc>
                <a:tc>
                  <a:txBody>
                    <a:bodyPr/>
                    <a:lstStyle/>
                    <a:p>
                      <a:pPr algn="ctr"/>
                      <a:r>
                        <a:rPr lang="fr-FR" sz="1200">
                          <a:effectLst/>
                        </a:rPr>
                        <a:t>8</a:t>
                      </a:r>
                    </a:p>
                  </a:txBody>
                  <a:tcPr marL="7620" marR="7620" marT="7620" marB="7620"/>
                </a:tc>
                <a:tc>
                  <a:txBody>
                    <a:bodyPr/>
                    <a:lstStyle/>
                    <a:p>
                      <a:pPr algn="ctr"/>
                      <a:r>
                        <a:rPr lang="fr-FR" sz="1200">
                          <a:effectLst/>
                        </a:rPr>
                        <a:t>11</a:t>
                      </a:r>
                    </a:p>
                  </a:txBody>
                  <a:tcPr marL="7620" marR="7620" marT="7620" marB="7620"/>
                </a:tc>
                <a:tc>
                  <a:txBody>
                    <a:bodyPr/>
                    <a:lstStyle/>
                    <a:p>
                      <a:pPr algn="ctr"/>
                      <a:r>
                        <a:rPr lang="fr-FR" sz="1200">
                          <a:effectLst/>
                        </a:rPr>
                        <a:t>12</a:t>
                      </a:r>
                    </a:p>
                  </a:txBody>
                  <a:tcPr marL="7620" marR="7620" marT="7620" marB="7620"/>
                </a:tc>
                <a:tc>
                  <a:txBody>
                    <a:bodyPr/>
                    <a:lstStyle/>
                    <a:p>
                      <a:pPr algn="ctr"/>
                      <a:r>
                        <a:rPr lang="fr-FR" sz="1200" dirty="0">
                          <a:effectLst/>
                        </a:rPr>
                        <a:t>14</a:t>
                      </a:r>
                    </a:p>
                  </a:txBody>
                  <a:tcPr marL="7620" marR="7620" marT="7620" marB="7620"/>
                </a:tc>
                <a:tc>
                  <a:txBody>
                    <a:bodyPr/>
                    <a:lstStyle/>
                    <a:p>
                      <a:pPr algn="ctr"/>
                      <a:r>
                        <a:rPr lang="fr-FR" sz="1200" dirty="0">
                          <a:effectLst/>
                        </a:rPr>
                        <a:t>15</a:t>
                      </a:r>
                    </a:p>
                  </a:txBody>
                  <a:tcPr marL="7620" marR="7620" marT="7620" marB="7620"/>
                </a:tc>
                <a:extLst>
                  <a:ext uri="{0D108BD9-81ED-4DB2-BD59-A6C34878D82A}">
                    <a16:rowId xmlns:a16="http://schemas.microsoft.com/office/drawing/2014/main" val="2683407283"/>
                  </a:ext>
                </a:extLst>
              </a:tr>
              <a:tr h="0">
                <a:tc>
                  <a:txBody>
                    <a:bodyPr/>
                    <a:lstStyle/>
                    <a:p>
                      <a:pPr algn="just"/>
                      <a:r>
                        <a:rPr lang="fr-FR" sz="1200" dirty="0">
                          <a:effectLst/>
                        </a:rPr>
                        <a:t>H. – Autres installations autorisées</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b="1" dirty="0">
                          <a:effectLst/>
                        </a:rPr>
                        <a:t>15</a:t>
                      </a:r>
                    </a:p>
                  </a:txBody>
                  <a:tcPr marL="7620" marR="7620" marT="7620" marB="7620">
                    <a:solidFill>
                      <a:srgbClr val="FFFF00"/>
                    </a:solidFill>
                  </a:tcPr>
                </a:tc>
                <a:tc>
                  <a:txBody>
                    <a:bodyPr/>
                    <a:lstStyle/>
                    <a:p>
                      <a:pPr algn="ctr"/>
                      <a:r>
                        <a:rPr lang="fr-FR" sz="1200" dirty="0">
                          <a:effectLst/>
                        </a:rPr>
                        <a:t>15</a:t>
                      </a:r>
                    </a:p>
                  </a:txBody>
                  <a:tcPr marL="7620" marR="7620" marT="7620" marB="7620"/>
                </a:tc>
                <a:tc>
                  <a:txBody>
                    <a:bodyPr/>
                    <a:lstStyle/>
                    <a:p>
                      <a:pPr algn="ctr"/>
                      <a:r>
                        <a:rPr lang="fr-FR" sz="1200" dirty="0">
                          <a:effectLst/>
                        </a:rPr>
                        <a:t>20</a:t>
                      </a:r>
                    </a:p>
                  </a:txBody>
                  <a:tcPr marL="7620" marR="7620" marT="7620" marB="7620"/>
                </a:tc>
                <a:tc>
                  <a:txBody>
                    <a:bodyPr/>
                    <a:lstStyle/>
                    <a:p>
                      <a:pPr algn="ctr"/>
                      <a:r>
                        <a:rPr lang="fr-FR" sz="1200" dirty="0">
                          <a:effectLst/>
                        </a:rPr>
                        <a:t>22</a:t>
                      </a:r>
                    </a:p>
                  </a:txBody>
                  <a:tcPr marL="7620" marR="7620" marT="7620" marB="7620"/>
                </a:tc>
                <a:tc>
                  <a:txBody>
                    <a:bodyPr/>
                    <a:lstStyle/>
                    <a:p>
                      <a:pPr algn="ctr"/>
                      <a:r>
                        <a:rPr lang="fr-FR" sz="1200" dirty="0">
                          <a:effectLst/>
                        </a:rPr>
                        <a:t>23</a:t>
                      </a:r>
                    </a:p>
                  </a:txBody>
                  <a:tcPr marL="7620" marR="7620" marT="7620" marB="7620"/>
                </a:tc>
                <a:tc>
                  <a:txBody>
                    <a:bodyPr/>
                    <a:lstStyle/>
                    <a:p>
                      <a:pPr algn="ctr"/>
                      <a:r>
                        <a:rPr lang="fr-FR" sz="1200" dirty="0">
                          <a:effectLst/>
                        </a:rPr>
                        <a:t>24</a:t>
                      </a:r>
                    </a:p>
                  </a:txBody>
                  <a:tcPr marL="7620" marR="7620" marT="7620" marB="7620"/>
                </a:tc>
                <a:tc>
                  <a:txBody>
                    <a:bodyPr/>
                    <a:lstStyle/>
                    <a:p>
                      <a:pPr algn="ctr"/>
                      <a:r>
                        <a:rPr lang="fr-FR" sz="1200" b="1" dirty="0">
                          <a:effectLst/>
                        </a:rPr>
                        <a:t>25</a:t>
                      </a:r>
                    </a:p>
                  </a:txBody>
                  <a:tcPr marL="7620" marR="7620" marT="7620" marB="7620">
                    <a:solidFill>
                      <a:srgbClr val="FFFF00"/>
                    </a:solidFill>
                  </a:tcPr>
                </a:tc>
                <a:extLst>
                  <a:ext uri="{0D108BD9-81ED-4DB2-BD59-A6C34878D82A}">
                    <a16:rowId xmlns:a16="http://schemas.microsoft.com/office/drawing/2014/main" val="3200606968"/>
                  </a:ext>
                </a:extLst>
              </a:tr>
            </a:tbl>
          </a:graphicData>
        </a:graphic>
      </p:graphicFrame>
    </p:spTree>
    <p:extLst>
      <p:ext uri="{BB962C8B-B14F-4D97-AF65-F5344CB8AC3E}">
        <p14:creationId xmlns:p14="http://schemas.microsoft.com/office/powerpoint/2010/main" val="27090766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ea typeface="ＭＳ Ｐゴシック" charset="-128"/>
              </a:defRPr>
            </a:lvl1pPr>
            <a:lvl2pPr marL="742950" indent="-285750">
              <a:spcBef>
                <a:spcPct val="20000"/>
              </a:spcBef>
              <a:buChar char="–"/>
              <a:defRPr sz="2800">
                <a:solidFill>
                  <a:schemeClr val="tx1"/>
                </a:solidFill>
                <a:latin typeface="Times New Roman" charset="0"/>
                <a:ea typeface="ＭＳ Ｐゴシック" charset="-128"/>
              </a:defRPr>
            </a:lvl2pPr>
            <a:lvl3pPr marL="1143000" indent="-228600">
              <a:spcBef>
                <a:spcPct val="20000"/>
              </a:spcBef>
              <a:buChar char="•"/>
              <a:defRPr sz="2400">
                <a:solidFill>
                  <a:schemeClr val="tx1"/>
                </a:solidFill>
                <a:latin typeface="Times New Roman" charset="0"/>
                <a:ea typeface="ＭＳ Ｐゴシック" charset="-128"/>
              </a:defRPr>
            </a:lvl3pPr>
            <a:lvl4pPr marL="1600200" indent="-228600">
              <a:spcBef>
                <a:spcPct val="20000"/>
              </a:spcBef>
              <a:buChar char="–"/>
              <a:defRPr sz="2000">
                <a:solidFill>
                  <a:schemeClr val="tx1"/>
                </a:solidFill>
                <a:latin typeface="Times New Roman" charset="0"/>
                <a:ea typeface="ＭＳ Ｐゴシック" charset="-128"/>
              </a:defRPr>
            </a:lvl4pPr>
            <a:lvl5pPr marL="2057400" indent="-228600">
              <a:spcBef>
                <a:spcPct val="20000"/>
              </a:spcBef>
              <a:buChar char="»"/>
              <a:defRPr sz="2000">
                <a:solidFill>
                  <a:schemeClr val="tx1"/>
                </a:solidFill>
                <a:latin typeface="Times New Roman"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New Roman" charset="0"/>
                <a:ea typeface="ＭＳ Ｐゴシック" charset="-128"/>
              </a:defRPr>
            </a:lvl9pPr>
          </a:lstStyle>
          <a:p>
            <a:pPr>
              <a:spcBef>
                <a:spcPct val="0"/>
              </a:spcBef>
              <a:buFontTx/>
              <a:buNone/>
            </a:pPr>
            <a:fld id="{90C3FE07-FD7B-AE4E-98C9-1A27E794B6B7}" type="slidenum">
              <a:rPr lang="fr-FR" altLang="fr-FR" sz="1400"/>
              <a:pPr>
                <a:spcBef>
                  <a:spcPct val="0"/>
                </a:spcBef>
                <a:buFontTx/>
                <a:buNone/>
              </a:pPr>
              <a:t>53</a:t>
            </a:fld>
            <a:endParaRPr lang="fr-FR" altLang="fr-FR" sz="1400"/>
          </a:p>
        </p:txBody>
      </p:sp>
      <p:sp>
        <p:nvSpPr>
          <p:cNvPr id="2" name="Rectangle 1"/>
          <p:cNvSpPr/>
          <p:nvPr/>
        </p:nvSpPr>
        <p:spPr>
          <a:xfrm>
            <a:off x="3497505" y="183636"/>
            <a:ext cx="5206875" cy="523220"/>
          </a:xfrm>
          <a:prstGeom prst="rect">
            <a:avLst/>
          </a:prstGeom>
        </p:spPr>
        <p:txBody>
          <a:bodyPr wrap="none">
            <a:spAutoFit/>
          </a:bodyPr>
          <a:lstStyle/>
          <a:p>
            <a:pPr algn="ctr"/>
            <a:r>
              <a:rPr lang="fr-FR" sz="2800" dirty="0" smtClean="0">
                <a:latin typeface="Arial" charset="0"/>
                <a:ea typeface="Arial" charset="0"/>
                <a:cs typeface="Arial" charset="0"/>
              </a:rPr>
              <a:t>La prévention est-elle payante?</a:t>
            </a:r>
            <a:endParaRPr lang="fr-FR" sz="2800" dirty="0"/>
          </a:p>
        </p:txBody>
      </p:sp>
      <p:cxnSp>
        <p:nvCxnSpPr>
          <p:cNvPr id="5" name="Connecteur droit 4"/>
          <p:cNvCxnSpPr/>
          <p:nvPr/>
        </p:nvCxnSpPr>
        <p:spPr>
          <a:xfrm flipV="1">
            <a:off x="21336" y="926980"/>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42090" y="1030358"/>
            <a:ext cx="4125102" cy="369332"/>
          </a:xfrm>
          <a:prstGeom prst="rect">
            <a:avLst/>
          </a:prstGeom>
        </p:spPr>
        <p:txBody>
          <a:bodyPr wrap="square">
            <a:spAutoFit/>
          </a:bodyPr>
          <a:lstStyle/>
          <a:p>
            <a:r>
              <a:rPr lang="fr-FR" b="1" dirty="0" smtClean="0"/>
              <a:t>Taxe générale sur les activités polluantes</a:t>
            </a:r>
            <a:endParaRPr lang="fr-FR" dirty="0" smtClean="0"/>
          </a:p>
        </p:txBody>
      </p:sp>
      <p:sp>
        <p:nvSpPr>
          <p:cNvPr id="6" name="ZoneTexte 5"/>
          <p:cNvSpPr txBox="1"/>
          <p:nvPr/>
        </p:nvSpPr>
        <p:spPr>
          <a:xfrm>
            <a:off x="5706784" y="6372272"/>
            <a:ext cx="4978401" cy="461665"/>
          </a:xfrm>
          <a:prstGeom prst="rect">
            <a:avLst/>
          </a:prstGeom>
          <a:noFill/>
        </p:spPr>
        <p:txBody>
          <a:bodyPr wrap="square" rtlCol="0">
            <a:spAutoFit/>
          </a:bodyPr>
          <a:lstStyle/>
          <a:p>
            <a:r>
              <a:rPr lang="fr-FR" sz="1200" dirty="0" smtClean="0"/>
              <a:t>Plus de détails:</a:t>
            </a:r>
          </a:p>
          <a:p>
            <a:r>
              <a:rPr lang="fr-FR" sz="1200" dirty="0">
                <a:hlinkClick r:id="rId2"/>
              </a:rPr>
              <a:t>http://www.assemblee-nationale.fr/15/projets/pl1255.asp#P773_126029</a:t>
            </a:r>
            <a:endParaRPr lang="fr-FR" sz="1200" dirty="0"/>
          </a:p>
        </p:txBody>
      </p:sp>
      <p:sp>
        <p:nvSpPr>
          <p:cNvPr id="7" name="ZoneTexte 6"/>
          <p:cNvSpPr txBox="1"/>
          <p:nvPr/>
        </p:nvSpPr>
        <p:spPr>
          <a:xfrm>
            <a:off x="332145" y="1296498"/>
            <a:ext cx="2213449" cy="369332"/>
          </a:xfrm>
          <a:prstGeom prst="rect">
            <a:avLst/>
          </a:prstGeom>
          <a:noFill/>
        </p:spPr>
        <p:txBody>
          <a:bodyPr wrap="square" rtlCol="0">
            <a:spAutoFit/>
          </a:bodyPr>
          <a:lstStyle/>
          <a:p>
            <a:r>
              <a:rPr lang="fr-FR" dirty="0" smtClean="0"/>
              <a:t>Incinération</a:t>
            </a:r>
            <a:endParaRPr lang="fr-FR" dirty="0"/>
          </a:p>
        </p:txBody>
      </p:sp>
      <p:graphicFrame>
        <p:nvGraphicFramePr>
          <p:cNvPr id="8" name="Tableau 7"/>
          <p:cNvGraphicFramePr>
            <a:graphicFrameLocks noGrp="1"/>
          </p:cNvGraphicFramePr>
          <p:nvPr/>
        </p:nvGraphicFramePr>
        <p:xfrm>
          <a:off x="423585" y="1631950"/>
          <a:ext cx="11344830" cy="4724400"/>
        </p:xfrm>
        <a:graphic>
          <a:graphicData uri="http://schemas.openxmlformats.org/drawingml/2006/table">
            <a:tbl>
              <a:tblPr firstRow="1">
                <a:tableStyleId>{69012ECD-51FC-41F1-AA8D-1B2483CD663E}</a:tableStyleId>
              </a:tblPr>
              <a:tblGrid>
                <a:gridCol w="2509620">
                  <a:extLst>
                    <a:ext uri="{9D8B030D-6E8A-4147-A177-3AD203B41FA5}">
                      <a16:colId xmlns:a16="http://schemas.microsoft.com/office/drawing/2014/main" val="4238686290"/>
                    </a:ext>
                  </a:extLst>
                </a:gridCol>
                <a:gridCol w="1146928">
                  <a:extLst>
                    <a:ext uri="{9D8B030D-6E8A-4147-A177-3AD203B41FA5}">
                      <a16:colId xmlns:a16="http://schemas.microsoft.com/office/drawing/2014/main" val="3428331005"/>
                    </a:ext>
                  </a:extLst>
                </a:gridCol>
                <a:gridCol w="1098326">
                  <a:extLst>
                    <a:ext uri="{9D8B030D-6E8A-4147-A177-3AD203B41FA5}">
                      <a16:colId xmlns:a16="http://schemas.microsoft.com/office/drawing/2014/main" val="2240829787"/>
                    </a:ext>
                  </a:extLst>
                </a:gridCol>
                <a:gridCol w="1098326">
                  <a:extLst>
                    <a:ext uri="{9D8B030D-6E8A-4147-A177-3AD203B41FA5}">
                      <a16:colId xmlns:a16="http://schemas.microsoft.com/office/drawing/2014/main" val="1517700858"/>
                    </a:ext>
                  </a:extLst>
                </a:gridCol>
                <a:gridCol w="1098326">
                  <a:extLst>
                    <a:ext uri="{9D8B030D-6E8A-4147-A177-3AD203B41FA5}">
                      <a16:colId xmlns:a16="http://schemas.microsoft.com/office/drawing/2014/main" val="301524331"/>
                    </a:ext>
                  </a:extLst>
                </a:gridCol>
                <a:gridCol w="1098326">
                  <a:extLst>
                    <a:ext uri="{9D8B030D-6E8A-4147-A177-3AD203B41FA5}">
                      <a16:colId xmlns:a16="http://schemas.microsoft.com/office/drawing/2014/main" val="2434140076"/>
                    </a:ext>
                  </a:extLst>
                </a:gridCol>
                <a:gridCol w="1098326">
                  <a:extLst>
                    <a:ext uri="{9D8B030D-6E8A-4147-A177-3AD203B41FA5}">
                      <a16:colId xmlns:a16="http://schemas.microsoft.com/office/drawing/2014/main" val="2645229134"/>
                    </a:ext>
                  </a:extLst>
                </a:gridCol>
                <a:gridCol w="1098326">
                  <a:extLst>
                    <a:ext uri="{9D8B030D-6E8A-4147-A177-3AD203B41FA5}">
                      <a16:colId xmlns:a16="http://schemas.microsoft.com/office/drawing/2014/main" val="261546508"/>
                    </a:ext>
                  </a:extLst>
                </a:gridCol>
                <a:gridCol w="1098326">
                  <a:extLst>
                    <a:ext uri="{9D8B030D-6E8A-4147-A177-3AD203B41FA5}">
                      <a16:colId xmlns:a16="http://schemas.microsoft.com/office/drawing/2014/main" val="748127481"/>
                    </a:ext>
                  </a:extLst>
                </a:gridCol>
              </a:tblGrid>
              <a:tr h="0">
                <a:tc rowSpan="2">
                  <a:txBody>
                    <a:bodyPr/>
                    <a:lstStyle/>
                    <a:p>
                      <a:pPr algn="just"/>
                      <a:r>
                        <a:rPr lang="fr-FR" sz="1200" dirty="0">
                          <a:effectLst/>
                        </a:rPr>
                        <a:t>Désignation des installations de traitement thermique de déchets non dangereux concernées</a:t>
                      </a:r>
                    </a:p>
                  </a:txBody>
                  <a:tcPr marL="7620" marR="7620" marT="7620" marB="7620"/>
                </a:tc>
                <a:tc rowSpan="2">
                  <a:txBody>
                    <a:bodyPr/>
                    <a:lstStyle/>
                    <a:p>
                      <a:pPr algn="ctr"/>
                      <a:r>
                        <a:rPr lang="fr-FR" sz="1200" dirty="0">
                          <a:effectLst/>
                        </a:rPr>
                        <a:t>Unité</a:t>
                      </a:r>
                    </a:p>
                    <a:p>
                      <a:pPr algn="ctr"/>
                      <a:r>
                        <a:rPr lang="fr-FR" sz="1200" dirty="0">
                          <a:effectLst/>
                        </a:rPr>
                        <a:t>de perception</a:t>
                      </a:r>
                    </a:p>
                  </a:txBody>
                  <a:tcPr marL="7620" marR="7620" marT="7620" marB="7620"/>
                </a:tc>
                <a:tc gridSpan="7">
                  <a:txBody>
                    <a:bodyPr/>
                    <a:lstStyle/>
                    <a:p>
                      <a:pPr algn="ctr"/>
                      <a:r>
                        <a:rPr lang="fr-FR" sz="1200">
                          <a:effectLst/>
                        </a:rPr>
                        <a:t>Quotité en euros</a:t>
                      </a:r>
                    </a:p>
                  </a:txBody>
                  <a:tcPr marL="7620" marR="7620" marT="7620" marB="7620"/>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270028924"/>
                  </a:ext>
                </a:extLst>
              </a:tr>
              <a:tr h="0">
                <a:tc vMerge="1">
                  <a:txBody>
                    <a:bodyPr/>
                    <a:lstStyle/>
                    <a:p>
                      <a:endParaRPr lang="fr-FR"/>
                    </a:p>
                  </a:txBody>
                  <a:tcPr/>
                </a:tc>
                <a:tc vMerge="1">
                  <a:txBody>
                    <a:bodyPr/>
                    <a:lstStyle/>
                    <a:p>
                      <a:endParaRPr lang="fr-FR"/>
                    </a:p>
                  </a:txBody>
                  <a:tcPr/>
                </a:tc>
                <a:tc>
                  <a:txBody>
                    <a:bodyPr/>
                    <a:lstStyle/>
                    <a:p>
                      <a:pPr algn="ctr"/>
                      <a:r>
                        <a:rPr lang="fr-FR" sz="1200" dirty="0">
                          <a:effectLst/>
                        </a:rPr>
                        <a:t>2019</a:t>
                      </a:r>
                    </a:p>
                  </a:txBody>
                  <a:tcPr marL="7620" marR="7620" marT="7620" marB="7620"/>
                </a:tc>
                <a:tc>
                  <a:txBody>
                    <a:bodyPr/>
                    <a:lstStyle/>
                    <a:p>
                      <a:pPr algn="ctr"/>
                      <a:r>
                        <a:rPr lang="fr-FR" sz="1200" dirty="0">
                          <a:effectLst/>
                        </a:rPr>
                        <a:t>2020</a:t>
                      </a:r>
                    </a:p>
                  </a:txBody>
                  <a:tcPr marL="7620" marR="7620" marT="7620" marB="7620"/>
                </a:tc>
                <a:tc>
                  <a:txBody>
                    <a:bodyPr/>
                    <a:lstStyle/>
                    <a:p>
                      <a:pPr algn="ctr"/>
                      <a:r>
                        <a:rPr lang="fr-FR" sz="1200">
                          <a:effectLst/>
                        </a:rPr>
                        <a:t>2021</a:t>
                      </a:r>
                    </a:p>
                  </a:txBody>
                  <a:tcPr marL="7620" marR="7620" marT="7620" marB="7620"/>
                </a:tc>
                <a:tc>
                  <a:txBody>
                    <a:bodyPr/>
                    <a:lstStyle/>
                    <a:p>
                      <a:pPr algn="ctr"/>
                      <a:r>
                        <a:rPr lang="fr-FR" sz="1200">
                          <a:effectLst/>
                        </a:rPr>
                        <a:t>2022</a:t>
                      </a:r>
                    </a:p>
                  </a:txBody>
                  <a:tcPr marL="7620" marR="7620" marT="7620" marB="7620"/>
                </a:tc>
                <a:tc>
                  <a:txBody>
                    <a:bodyPr/>
                    <a:lstStyle/>
                    <a:p>
                      <a:pPr algn="ctr"/>
                      <a:r>
                        <a:rPr lang="fr-FR" sz="1200">
                          <a:effectLst/>
                        </a:rPr>
                        <a:t>2023</a:t>
                      </a:r>
                    </a:p>
                  </a:txBody>
                  <a:tcPr marL="7620" marR="7620" marT="7620" marB="7620"/>
                </a:tc>
                <a:tc>
                  <a:txBody>
                    <a:bodyPr/>
                    <a:lstStyle/>
                    <a:p>
                      <a:pPr algn="ctr"/>
                      <a:r>
                        <a:rPr lang="fr-FR" sz="1200">
                          <a:effectLst/>
                        </a:rPr>
                        <a:t>2024</a:t>
                      </a:r>
                    </a:p>
                  </a:txBody>
                  <a:tcPr marL="7620" marR="7620" marT="7620" marB="7620"/>
                </a:tc>
                <a:tc>
                  <a:txBody>
                    <a:bodyPr/>
                    <a:lstStyle/>
                    <a:p>
                      <a:pPr algn="ctr"/>
                      <a:r>
                        <a:rPr lang="fr-FR" sz="1200">
                          <a:effectLst/>
                        </a:rPr>
                        <a:t>À partir de 2025</a:t>
                      </a:r>
                    </a:p>
                  </a:txBody>
                  <a:tcPr marL="7620" marR="7620" marT="7620" marB="7620"/>
                </a:tc>
                <a:extLst>
                  <a:ext uri="{0D108BD9-81ED-4DB2-BD59-A6C34878D82A}">
                    <a16:rowId xmlns:a16="http://schemas.microsoft.com/office/drawing/2014/main" val="320109508"/>
                  </a:ext>
                </a:extLst>
              </a:tr>
              <a:tr h="0">
                <a:tc>
                  <a:txBody>
                    <a:bodyPr/>
                    <a:lstStyle/>
                    <a:p>
                      <a:pPr algn="just"/>
                      <a:r>
                        <a:rPr lang="fr-FR" sz="1200">
                          <a:effectLst/>
                        </a:rPr>
                        <a:t>Installations non autorisées</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a:effectLst/>
                        </a:rPr>
                        <a:t>125</a:t>
                      </a:r>
                    </a:p>
                  </a:txBody>
                  <a:tcPr marL="7620" marR="7620" marT="7620" marB="7620"/>
                </a:tc>
                <a:tc>
                  <a:txBody>
                    <a:bodyPr/>
                    <a:lstStyle/>
                    <a:p>
                      <a:pPr algn="ctr"/>
                      <a:r>
                        <a:rPr lang="fr-FR" sz="1200">
                          <a:effectLst/>
                        </a:rPr>
                        <a:t>125</a:t>
                      </a:r>
                    </a:p>
                  </a:txBody>
                  <a:tcPr marL="7620" marR="7620" marT="7620" marB="7620"/>
                </a:tc>
                <a:tc>
                  <a:txBody>
                    <a:bodyPr/>
                    <a:lstStyle/>
                    <a:p>
                      <a:pPr algn="ctr"/>
                      <a:r>
                        <a:rPr lang="fr-FR" sz="1200">
                          <a:effectLst/>
                        </a:rPr>
                        <a:t>130</a:t>
                      </a:r>
                    </a:p>
                  </a:txBody>
                  <a:tcPr marL="7620" marR="7620" marT="7620" marB="7620"/>
                </a:tc>
                <a:tc>
                  <a:txBody>
                    <a:bodyPr/>
                    <a:lstStyle/>
                    <a:p>
                      <a:pPr algn="ctr"/>
                      <a:r>
                        <a:rPr lang="fr-FR" sz="1200">
                          <a:effectLst/>
                        </a:rPr>
                        <a:t>132</a:t>
                      </a:r>
                    </a:p>
                  </a:txBody>
                  <a:tcPr marL="7620" marR="7620" marT="7620" marB="7620"/>
                </a:tc>
                <a:tc>
                  <a:txBody>
                    <a:bodyPr/>
                    <a:lstStyle/>
                    <a:p>
                      <a:pPr algn="ctr"/>
                      <a:r>
                        <a:rPr lang="fr-FR" sz="1200">
                          <a:effectLst/>
                        </a:rPr>
                        <a:t>133</a:t>
                      </a:r>
                    </a:p>
                  </a:txBody>
                  <a:tcPr marL="7620" marR="7620" marT="7620" marB="7620"/>
                </a:tc>
                <a:tc>
                  <a:txBody>
                    <a:bodyPr/>
                    <a:lstStyle/>
                    <a:p>
                      <a:pPr algn="ctr"/>
                      <a:r>
                        <a:rPr lang="fr-FR" sz="1200">
                          <a:effectLst/>
                        </a:rPr>
                        <a:t>134</a:t>
                      </a:r>
                    </a:p>
                  </a:txBody>
                  <a:tcPr marL="7620" marR="7620" marT="7620" marB="7620"/>
                </a:tc>
                <a:tc>
                  <a:txBody>
                    <a:bodyPr/>
                    <a:lstStyle/>
                    <a:p>
                      <a:pPr algn="ctr"/>
                      <a:r>
                        <a:rPr lang="fr-FR" sz="1200">
                          <a:effectLst/>
                        </a:rPr>
                        <a:t>135</a:t>
                      </a:r>
                    </a:p>
                  </a:txBody>
                  <a:tcPr marL="7620" marR="7620" marT="7620" marB="7620"/>
                </a:tc>
                <a:extLst>
                  <a:ext uri="{0D108BD9-81ED-4DB2-BD59-A6C34878D82A}">
                    <a16:rowId xmlns:a16="http://schemas.microsoft.com/office/drawing/2014/main" val="1942061220"/>
                  </a:ext>
                </a:extLst>
              </a:tr>
              <a:tr h="0">
                <a:tc>
                  <a:txBody>
                    <a:bodyPr/>
                    <a:lstStyle/>
                    <a:p>
                      <a:pPr algn="just"/>
                      <a:r>
                        <a:rPr lang="fr-FR" sz="1200" dirty="0">
                          <a:effectLst/>
                        </a:rPr>
                        <a:t>A.– Installations autorisées dont le système de management de l’énergie a été certifié conforme à la norme internationale ISO 50001 par un organisme accrédité</a:t>
                      </a:r>
                    </a:p>
                  </a:txBody>
                  <a:tcPr marL="7620" marR="7620" marT="7620" marB="7620"/>
                </a:tc>
                <a:tc>
                  <a:txBody>
                    <a:bodyPr/>
                    <a:lstStyle/>
                    <a:p>
                      <a:pPr algn="ctr"/>
                      <a:r>
                        <a:rPr lang="fr-FR" sz="1200" dirty="0">
                          <a:effectLst/>
                        </a:rPr>
                        <a:t>tonne</a:t>
                      </a:r>
                    </a:p>
                  </a:txBody>
                  <a:tcPr marL="7620" marR="7620" marT="7620" marB="7620"/>
                </a:tc>
                <a:tc>
                  <a:txBody>
                    <a:bodyPr/>
                    <a:lstStyle/>
                    <a:p>
                      <a:pPr algn="ctr"/>
                      <a:r>
                        <a:rPr lang="fr-FR" sz="1200" dirty="0">
                          <a:effectLst/>
                        </a:rPr>
                        <a:t>12</a:t>
                      </a:r>
                    </a:p>
                  </a:txBody>
                  <a:tcPr marL="7620" marR="7620" marT="7620" marB="7620"/>
                </a:tc>
                <a:tc>
                  <a:txBody>
                    <a:bodyPr/>
                    <a:lstStyle/>
                    <a:p>
                      <a:pPr algn="ctr"/>
                      <a:r>
                        <a:rPr lang="fr-FR" sz="1200" dirty="0">
                          <a:effectLst/>
                        </a:rPr>
                        <a:t>12</a:t>
                      </a:r>
                    </a:p>
                  </a:txBody>
                  <a:tcPr marL="7620" marR="7620" marT="7620" marB="7620"/>
                </a:tc>
                <a:tc>
                  <a:txBody>
                    <a:bodyPr/>
                    <a:lstStyle/>
                    <a:p>
                      <a:pPr algn="ctr"/>
                      <a:r>
                        <a:rPr lang="fr-FR" sz="1200" dirty="0">
                          <a:effectLst/>
                        </a:rPr>
                        <a:t>17</a:t>
                      </a:r>
                    </a:p>
                  </a:txBody>
                  <a:tcPr marL="7620" marR="7620" marT="7620" marB="7620"/>
                </a:tc>
                <a:tc>
                  <a:txBody>
                    <a:bodyPr/>
                    <a:lstStyle/>
                    <a:p>
                      <a:pPr algn="ctr"/>
                      <a:r>
                        <a:rPr lang="fr-FR" sz="1200" dirty="0">
                          <a:effectLst/>
                        </a:rPr>
                        <a:t>18</a:t>
                      </a:r>
                    </a:p>
                  </a:txBody>
                  <a:tcPr marL="7620" marR="7620" marT="7620" marB="7620"/>
                </a:tc>
                <a:tc>
                  <a:txBody>
                    <a:bodyPr/>
                    <a:lstStyle/>
                    <a:p>
                      <a:pPr algn="ctr"/>
                      <a:r>
                        <a:rPr lang="fr-FR" sz="1200">
                          <a:effectLst/>
                        </a:rPr>
                        <a:t>20</a:t>
                      </a:r>
                    </a:p>
                  </a:txBody>
                  <a:tcPr marL="7620" marR="7620" marT="7620" marB="7620"/>
                </a:tc>
                <a:tc>
                  <a:txBody>
                    <a:bodyPr/>
                    <a:lstStyle/>
                    <a:p>
                      <a:pPr algn="ctr"/>
                      <a:r>
                        <a:rPr lang="fr-FR" sz="1200">
                          <a:effectLst/>
                        </a:rPr>
                        <a:t>22</a:t>
                      </a:r>
                    </a:p>
                  </a:txBody>
                  <a:tcPr marL="7620" marR="7620" marT="7620" marB="7620"/>
                </a:tc>
                <a:tc>
                  <a:txBody>
                    <a:bodyPr/>
                    <a:lstStyle/>
                    <a:p>
                      <a:pPr algn="ctr"/>
                      <a:r>
                        <a:rPr lang="fr-FR" sz="1200">
                          <a:effectLst/>
                        </a:rPr>
                        <a:t>25</a:t>
                      </a:r>
                    </a:p>
                  </a:txBody>
                  <a:tcPr marL="7620" marR="7620" marT="7620" marB="7620"/>
                </a:tc>
                <a:extLst>
                  <a:ext uri="{0D108BD9-81ED-4DB2-BD59-A6C34878D82A}">
                    <a16:rowId xmlns:a16="http://schemas.microsoft.com/office/drawing/2014/main" val="4263218190"/>
                  </a:ext>
                </a:extLst>
              </a:tr>
              <a:tr h="0">
                <a:tc>
                  <a:txBody>
                    <a:bodyPr/>
                    <a:lstStyle/>
                    <a:p>
                      <a:pPr algn="just"/>
                      <a:r>
                        <a:rPr lang="fr-FR" sz="1200">
                          <a:effectLst/>
                        </a:rPr>
                        <a:t>B.– Installations autorisées dont les valeurs d’émission de NOx sont inférieures à 80 mg/ Nm3</a:t>
                      </a:r>
                    </a:p>
                  </a:txBody>
                  <a:tcPr marL="7620" marR="7620" marT="7620" marB="7620"/>
                </a:tc>
                <a:tc>
                  <a:txBody>
                    <a:bodyPr/>
                    <a:lstStyle/>
                    <a:p>
                      <a:pPr algn="ctr"/>
                      <a:r>
                        <a:rPr lang="fr-FR" sz="1200" dirty="0">
                          <a:effectLst/>
                        </a:rPr>
                        <a:t>tonne</a:t>
                      </a:r>
                    </a:p>
                  </a:txBody>
                  <a:tcPr marL="7620" marR="7620" marT="7620" marB="7620"/>
                </a:tc>
                <a:tc>
                  <a:txBody>
                    <a:bodyPr/>
                    <a:lstStyle/>
                    <a:p>
                      <a:pPr algn="ctr"/>
                      <a:r>
                        <a:rPr lang="fr-FR" sz="1200">
                          <a:effectLst/>
                        </a:rPr>
                        <a:t>12</a:t>
                      </a:r>
                    </a:p>
                  </a:txBody>
                  <a:tcPr marL="7620" marR="7620" marT="7620" marB="7620"/>
                </a:tc>
                <a:tc>
                  <a:txBody>
                    <a:bodyPr/>
                    <a:lstStyle/>
                    <a:p>
                      <a:pPr algn="ctr"/>
                      <a:r>
                        <a:rPr lang="fr-FR" sz="1200">
                          <a:effectLst/>
                        </a:rPr>
                        <a:t>12</a:t>
                      </a:r>
                    </a:p>
                  </a:txBody>
                  <a:tcPr marL="7620" marR="7620" marT="7620" marB="7620"/>
                </a:tc>
                <a:tc>
                  <a:txBody>
                    <a:bodyPr/>
                    <a:lstStyle/>
                    <a:p>
                      <a:pPr algn="ctr"/>
                      <a:r>
                        <a:rPr lang="fr-FR" sz="1200">
                          <a:effectLst/>
                        </a:rPr>
                        <a:t>17</a:t>
                      </a:r>
                    </a:p>
                  </a:txBody>
                  <a:tcPr marL="7620" marR="7620" marT="7620" marB="7620"/>
                </a:tc>
                <a:tc>
                  <a:txBody>
                    <a:bodyPr/>
                    <a:lstStyle/>
                    <a:p>
                      <a:pPr algn="ctr"/>
                      <a:r>
                        <a:rPr lang="fr-FR" sz="1200" dirty="0">
                          <a:effectLst/>
                        </a:rPr>
                        <a:t>18</a:t>
                      </a:r>
                    </a:p>
                  </a:txBody>
                  <a:tcPr marL="7620" marR="7620" marT="7620" marB="7620"/>
                </a:tc>
                <a:tc>
                  <a:txBody>
                    <a:bodyPr/>
                    <a:lstStyle/>
                    <a:p>
                      <a:pPr algn="ctr"/>
                      <a:r>
                        <a:rPr lang="fr-FR" sz="1200" dirty="0">
                          <a:effectLst/>
                        </a:rPr>
                        <a:t>20</a:t>
                      </a:r>
                    </a:p>
                  </a:txBody>
                  <a:tcPr marL="7620" marR="7620" marT="7620" marB="7620"/>
                </a:tc>
                <a:tc>
                  <a:txBody>
                    <a:bodyPr/>
                    <a:lstStyle/>
                    <a:p>
                      <a:pPr algn="ctr"/>
                      <a:r>
                        <a:rPr lang="fr-FR" sz="1200">
                          <a:effectLst/>
                        </a:rPr>
                        <a:t>22</a:t>
                      </a:r>
                    </a:p>
                  </a:txBody>
                  <a:tcPr marL="7620" marR="7620" marT="7620" marB="7620"/>
                </a:tc>
                <a:tc>
                  <a:txBody>
                    <a:bodyPr/>
                    <a:lstStyle/>
                    <a:p>
                      <a:pPr algn="ctr"/>
                      <a:r>
                        <a:rPr lang="fr-FR" sz="1200">
                          <a:effectLst/>
                        </a:rPr>
                        <a:t>25</a:t>
                      </a:r>
                    </a:p>
                  </a:txBody>
                  <a:tcPr marL="7620" marR="7620" marT="7620" marB="7620"/>
                </a:tc>
                <a:extLst>
                  <a:ext uri="{0D108BD9-81ED-4DB2-BD59-A6C34878D82A}">
                    <a16:rowId xmlns:a16="http://schemas.microsoft.com/office/drawing/2014/main" val="1371004040"/>
                  </a:ext>
                </a:extLst>
              </a:tr>
              <a:tr h="0">
                <a:tc>
                  <a:txBody>
                    <a:bodyPr/>
                    <a:lstStyle/>
                    <a:p>
                      <a:pPr algn="just"/>
                      <a:r>
                        <a:rPr lang="fr-FR" sz="1200" dirty="0">
                          <a:effectLst/>
                        </a:rPr>
                        <a:t>C. – Installations autorisées réalisant une valorisation énergétique élevée dont le rendement énergétique est supérieur ou égal à 0,65</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dirty="0">
                          <a:effectLst/>
                        </a:rPr>
                        <a:t>9</a:t>
                      </a:r>
                    </a:p>
                  </a:txBody>
                  <a:tcPr marL="7620" marR="7620" marT="7620" marB="7620"/>
                </a:tc>
                <a:tc>
                  <a:txBody>
                    <a:bodyPr/>
                    <a:lstStyle/>
                    <a:p>
                      <a:pPr algn="ctr"/>
                      <a:r>
                        <a:rPr lang="fr-FR" sz="1200">
                          <a:effectLst/>
                        </a:rPr>
                        <a:t>9</a:t>
                      </a:r>
                    </a:p>
                  </a:txBody>
                  <a:tcPr marL="7620" marR="7620" marT="7620" marB="7620"/>
                </a:tc>
                <a:tc>
                  <a:txBody>
                    <a:bodyPr/>
                    <a:lstStyle/>
                    <a:p>
                      <a:pPr algn="ctr"/>
                      <a:r>
                        <a:rPr lang="fr-FR" sz="1200">
                          <a:effectLst/>
                        </a:rPr>
                        <a:t>14</a:t>
                      </a:r>
                    </a:p>
                  </a:txBody>
                  <a:tcPr marL="7620" marR="7620" marT="7620" marB="7620"/>
                </a:tc>
                <a:tc>
                  <a:txBody>
                    <a:bodyPr/>
                    <a:lstStyle/>
                    <a:p>
                      <a:pPr algn="ctr"/>
                      <a:r>
                        <a:rPr lang="fr-FR" sz="1200">
                          <a:effectLst/>
                        </a:rPr>
                        <a:t>14</a:t>
                      </a:r>
                    </a:p>
                  </a:txBody>
                  <a:tcPr marL="7620" marR="7620" marT="7620" marB="7620"/>
                </a:tc>
                <a:tc>
                  <a:txBody>
                    <a:bodyPr/>
                    <a:lstStyle/>
                    <a:p>
                      <a:pPr algn="ctr"/>
                      <a:r>
                        <a:rPr lang="fr-FR" sz="1200" dirty="0">
                          <a:effectLst/>
                        </a:rPr>
                        <a:t>14</a:t>
                      </a:r>
                    </a:p>
                  </a:txBody>
                  <a:tcPr marL="7620" marR="7620" marT="7620" marB="7620"/>
                </a:tc>
                <a:tc>
                  <a:txBody>
                    <a:bodyPr/>
                    <a:lstStyle/>
                    <a:p>
                      <a:pPr algn="ctr"/>
                      <a:r>
                        <a:rPr lang="fr-FR" sz="1200" dirty="0">
                          <a:effectLst/>
                        </a:rPr>
                        <a:t>14</a:t>
                      </a:r>
                    </a:p>
                  </a:txBody>
                  <a:tcPr marL="7620" marR="7620" marT="7620" marB="7620"/>
                </a:tc>
                <a:tc>
                  <a:txBody>
                    <a:bodyPr/>
                    <a:lstStyle/>
                    <a:p>
                      <a:pPr algn="ctr"/>
                      <a:r>
                        <a:rPr lang="fr-FR" sz="1200">
                          <a:effectLst/>
                        </a:rPr>
                        <a:t>15</a:t>
                      </a:r>
                    </a:p>
                  </a:txBody>
                  <a:tcPr marL="7620" marR="7620" marT="7620" marB="7620"/>
                </a:tc>
                <a:extLst>
                  <a:ext uri="{0D108BD9-81ED-4DB2-BD59-A6C34878D82A}">
                    <a16:rowId xmlns:a16="http://schemas.microsoft.com/office/drawing/2014/main" val="686267606"/>
                  </a:ext>
                </a:extLst>
              </a:tr>
              <a:tr h="0">
                <a:tc>
                  <a:txBody>
                    <a:bodyPr/>
                    <a:lstStyle/>
                    <a:p>
                      <a:pPr algn="just"/>
                      <a:r>
                        <a:rPr lang="fr-FR" sz="1200">
                          <a:effectLst/>
                        </a:rPr>
                        <a:t>D. – Installations relevant à la fois des A et B</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dirty="0">
                          <a:effectLst/>
                        </a:rPr>
                        <a:t>9</a:t>
                      </a:r>
                    </a:p>
                  </a:txBody>
                  <a:tcPr marL="7620" marR="7620" marT="7620" marB="7620"/>
                </a:tc>
                <a:tc>
                  <a:txBody>
                    <a:bodyPr/>
                    <a:lstStyle/>
                    <a:p>
                      <a:pPr algn="ctr"/>
                      <a:r>
                        <a:rPr lang="fr-FR" sz="1200">
                          <a:effectLst/>
                        </a:rPr>
                        <a:t>9</a:t>
                      </a:r>
                    </a:p>
                  </a:txBody>
                  <a:tcPr marL="7620" marR="7620" marT="7620" marB="7620"/>
                </a:tc>
                <a:tc>
                  <a:txBody>
                    <a:bodyPr/>
                    <a:lstStyle/>
                    <a:p>
                      <a:pPr algn="ctr"/>
                      <a:r>
                        <a:rPr lang="fr-FR" sz="1200">
                          <a:effectLst/>
                        </a:rPr>
                        <a:t>14</a:t>
                      </a:r>
                    </a:p>
                  </a:txBody>
                  <a:tcPr marL="7620" marR="7620" marT="7620" marB="7620"/>
                </a:tc>
                <a:tc>
                  <a:txBody>
                    <a:bodyPr/>
                    <a:lstStyle/>
                    <a:p>
                      <a:pPr algn="ctr"/>
                      <a:r>
                        <a:rPr lang="fr-FR" sz="1200">
                          <a:effectLst/>
                        </a:rPr>
                        <a:t>14</a:t>
                      </a:r>
                    </a:p>
                  </a:txBody>
                  <a:tcPr marL="7620" marR="7620" marT="7620" marB="7620"/>
                </a:tc>
                <a:tc>
                  <a:txBody>
                    <a:bodyPr/>
                    <a:lstStyle/>
                    <a:p>
                      <a:pPr algn="ctr"/>
                      <a:r>
                        <a:rPr lang="fr-FR" sz="1200">
                          <a:effectLst/>
                        </a:rPr>
                        <a:t>17</a:t>
                      </a:r>
                    </a:p>
                  </a:txBody>
                  <a:tcPr marL="7620" marR="7620" marT="7620" marB="7620"/>
                </a:tc>
                <a:tc>
                  <a:txBody>
                    <a:bodyPr/>
                    <a:lstStyle/>
                    <a:p>
                      <a:pPr algn="ctr"/>
                      <a:r>
                        <a:rPr lang="fr-FR" sz="1200" dirty="0">
                          <a:effectLst/>
                        </a:rPr>
                        <a:t>20</a:t>
                      </a:r>
                    </a:p>
                  </a:txBody>
                  <a:tcPr marL="7620" marR="7620" marT="7620" marB="7620"/>
                </a:tc>
                <a:tc>
                  <a:txBody>
                    <a:bodyPr/>
                    <a:lstStyle/>
                    <a:p>
                      <a:pPr algn="ctr"/>
                      <a:r>
                        <a:rPr lang="fr-FR" sz="1200" dirty="0">
                          <a:effectLst/>
                        </a:rPr>
                        <a:t>25</a:t>
                      </a:r>
                    </a:p>
                  </a:txBody>
                  <a:tcPr marL="7620" marR="7620" marT="7620" marB="7620"/>
                </a:tc>
                <a:extLst>
                  <a:ext uri="{0D108BD9-81ED-4DB2-BD59-A6C34878D82A}">
                    <a16:rowId xmlns:a16="http://schemas.microsoft.com/office/drawing/2014/main" val="2591886632"/>
                  </a:ext>
                </a:extLst>
              </a:tr>
              <a:tr h="0">
                <a:tc>
                  <a:txBody>
                    <a:bodyPr/>
                    <a:lstStyle/>
                    <a:p>
                      <a:pPr algn="just"/>
                      <a:r>
                        <a:rPr lang="fr-FR" sz="1200">
                          <a:effectLst/>
                        </a:rPr>
                        <a:t>E. – Installations relevant à la fois des A et C :</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a:effectLst/>
                        </a:rPr>
                        <a:t>6</a:t>
                      </a:r>
                    </a:p>
                  </a:txBody>
                  <a:tcPr marL="7620" marR="7620" marT="7620" marB="7620"/>
                </a:tc>
                <a:tc>
                  <a:txBody>
                    <a:bodyPr/>
                    <a:lstStyle/>
                    <a:p>
                      <a:pPr algn="ctr"/>
                      <a:r>
                        <a:rPr lang="fr-FR" sz="1200">
                          <a:effectLst/>
                        </a:rPr>
                        <a:t>6</a:t>
                      </a:r>
                    </a:p>
                  </a:txBody>
                  <a:tcPr marL="7620" marR="7620" marT="7620" marB="7620"/>
                </a:tc>
                <a:tc>
                  <a:txBody>
                    <a:bodyPr/>
                    <a:lstStyle/>
                    <a:p>
                      <a:pPr algn="ctr"/>
                      <a:r>
                        <a:rPr lang="fr-FR" sz="1200">
                          <a:effectLst/>
                        </a:rPr>
                        <a:t>11</a:t>
                      </a:r>
                    </a:p>
                  </a:txBody>
                  <a:tcPr marL="7620" marR="7620" marT="7620" marB="7620"/>
                </a:tc>
                <a:tc>
                  <a:txBody>
                    <a:bodyPr/>
                    <a:lstStyle/>
                    <a:p>
                      <a:pPr algn="ctr"/>
                      <a:r>
                        <a:rPr lang="fr-FR" sz="1200">
                          <a:effectLst/>
                        </a:rPr>
                        <a:t>12</a:t>
                      </a:r>
                    </a:p>
                  </a:txBody>
                  <a:tcPr marL="7620" marR="7620" marT="7620" marB="7620"/>
                </a:tc>
                <a:tc>
                  <a:txBody>
                    <a:bodyPr/>
                    <a:lstStyle/>
                    <a:p>
                      <a:pPr algn="ctr"/>
                      <a:r>
                        <a:rPr lang="fr-FR" sz="1200">
                          <a:effectLst/>
                        </a:rPr>
                        <a:t>13</a:t>
                      </a:r>
                    </a:p>
                  </a:txBody>
                  <a:tcPr marL="7620" marR="7620" marT="7620" marB="7620"/>
                </a:tc>
                <a:tc>
                  <a:txBody>
                    <a:bodyPr/>
                    <a:lstStyle/>
                    <a:p>
                      <a:pPr algn="ctr"/>
                      <a:r>
                        <a:rPr lang="fr-FR" sz="1200" dirty="0">
                          <a:effectLst/>
                        </a:rPr>
                        <a:t>14</a:t>
                      </a:r>
                    </a:p>
                  </a:txBody>
                  <a:tcPr marL="7620" marR="7620" marT="7620" marB="7620"/>
                </a:tc>
                <a:tc>
                  <a:txBody>
                    <a:bodyPr/>
                    <a:lstStyle/>
                    <a:p>
                      <a:pPr algn="ctr"/>
                      <a:r>
                        <a:rPr lang="fr-FR" sz="1200" dirty="0">
                          <a:effectLst/>
                        </a:rPr>
                        <a:t>15</a:t>
                      </a:r>
                    </a:p>
                  </a:txBody>
                  <a:tcPr marL="7620" marR="7620" marT="7620" marB="7620"/>
                </a:tc>
                <a:extLst>
                  <a:ext uri="{0D108BD9-81ED-4DB2-BD59-A6C34878D82A}">
                    <a16:rowId xmlns:a16="http://schemas.microsoft.com/office/drawing/2014/main" val="2378140254"/>
                  </a:ext>
                </a:extLst>
              </a:tr>
              <a:tr h="0">
                <a:tc>
                  <a:txBody>
                    <a:bodyPr/>
                    <a:lstStyle/>
                    <a:p>
                      <a:pPr algn="just"/>
                      <a:r>
                        <a:rPr lang="fr-FR" sz="1200">
                          <a:effectLst/>
                        </a:rPr>
                        <a:t>F. – Installations relevant à la fois des B et C</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a:effectLst/>
                        </a:rPr>
                        <a:t>5</a:t>
                      </a:r>
                    </a:p>
                  </a:txBody>
                  <a:tcPr marL="7620" marR="7620" marT="7620" marB="7620"/>
                </a:tc>
                <a:tc>
                  <a:txBody>
                    <a:bodyPr/>
                    <a:lstStyle/>
                    <a:p>
                      <a:pPr algn="ctr"/>
                      <a:r>
                        <a:rPr lang="fr-FR" sz="1200">
                          <a:effectLst/>
                        </a:rPr>
                        <a:t>5</a:t>
                      </a:r>
                    </a:p>
                  </a:txBody>
                  <a:tcPr marL="7620" marR="7620" marT="7620" marB="7620"/>
                </a:tc>
                <a:tc>
                  <a:txBody>
                    <a:bodyPr/>
                    <a:lstStyle/>
                    <a:p>
                      <a:pPr algn="ctr"/>
                      <a:r>
                        <a:rPr lang="fr-FR" sz="1200">
                          <a:effectLst/>
                        </a:rPr>
                        <a:t>10</a:t>
                      </a:r>
                    </a:p>
                  </a:txBody>
                  <a:tcPr marL="7620" marR="7620" marT="7620" marB="7620"/>
                </a:tc>
                <a:tc>
                  <a:txBody>
                    <a:bodyPr/>
                    <a:lstStyle/>
                    <a:p>
                      <a:pPr algn="ctr"/>
                      <a:r>
                        <a:rPr lang="fr-FR" sz="1200">
                          <a:effectLst/>
                        </a:rPr>
                        <a:t>11</a:t>
                      </a:r>
                    </a:p>
                  </a:txBody>
                  <a:tcPr marL="7620" marR="7620" marT="7620" marB="7620"/>
                </a:tc>
                <a:tc>
                  <a:txBody>
                    <a:bodyPr/>
                    <a:lstStyle/>
                    <a:p>
                      <a:pPr algn="ctr"/>
                      <a:r>
                        <a:rPr lang="fr-FR" sz="1200">
                          <a:effectLst/>
                        </a:rPr>
                        <a:t>12</a:t>
                      </a:r>
                    </a:p>
                  </a:txBody>
                  <a:tcPr marL="7620" marR="7620" marT="7620" marB="7620"/>
                </a:tc>
                <a:tc>
                  <a:txBody>
                    <a:bodyPr/>
                    <a:lstStyle/>
                    <a:p>
                      <a:pPr algn="ctr"/>
                      <a:r>
                        <a:rPr lang="fr-FR" sz="1200" dirty="0">
                          <a:effectLst/>
                        </a:rPr>
                        <a:t>14</a:t>
                      </a:r>
                    </a:p>
                  </a:txBody>
                  <a:tcPr marL="7620" marR="7620" marT="7620" marB="7620"/>
                </a:tc>
                <a:tc>
                  <a:txBody>
                    <a:bodyPr/>
                    <a:lstStyle/>
                    <a:p>
                      <a:pPr algn="ctr"/>
                      <a:r>
                        <a:rPr lang="fr-FR" sz="1200" dirty="0">
                          <a:effectLst/>
                        </a:rPr>
                        <a:t>15</a:t>
                      </a:r>
                    </a:p>
                  </a:txBody>
                  <a:tcPr marL="7620" marR="7620" marT="7620" marB="7620"/>
                </a:tc>
                <a:extLst>
                  <a:ext uri="{0D108BD9-81ED-4DB2-BD59-A6C34878D82A}">
                    <a16:rowId xmlns:a16="http://schemas.microsoft.com/office/drawing/2014/main" val="1250327366"/>
                  </a:ext>
                </a:extLst>
              </a:tr>
              <a:tr h="0">
                <a:tc>
                  <a:txBody>
                    <a:bodyPr/>
                    <a:lstStyle/>
                    <a:p>
                      <a:pPr algn="just"/>
                      <a:r>
                        <a:rPr lang="fr-FR" sz="1200">
                          <a:effectLst/>
                        </a:rPr>
                        <a:t>G. – Installations relevant à la fois des A, B et C</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dirty="0">
                          <a:effectLst/>
                        </a:rPr>
                        <a:t>3</a:t>
                      </a:r>
                    </a:p>
                  </a:txBody>
                  <a:tcPr marL="7620" marR="7620" marT="7620" marB="7620"/>
                </a:tc>
                <a:tc>
                  <a:txBody>
                    <a:bodyPr/>
                    <a:lstStyle/>
                    <a:p>
                      <a:pPr algn="ctr"/>
                      <a:r>
                        <a:rPr lang="fr-FR" sz="1200">
                          <a:effectLst/>
                        </a:rPr>
                        <a:t>3</a:t>
                      </a:r>
                    </a:p>
                  </a:txBody>
                  <a:tcPr marL="7620" marR="7620" marT="7620" marB="7620"/>
                </a:tc>
                <a:tc>
                  <a:txBody>
                    <a:bodyPr/>
                    <a:lstStyle/>
                    <a:p>
                      <a:pPr algn="ctr"/>
                      <a:r>
                        <a:rPr lang="fr-FR" sz="1200">
                          <a:effectLst/>
                        </a:rPr>
                        <a:t>8</a:t>
                      </a:r>
                    </a:p>
                  </a:txBody>
                  <a:tcPr marL="7620" marR="7620" marT="7620" marB="7620"/>
                </a:tc>
                <a:tc>
                  <a:txBody>
                    <a:bodyPr/>
                    <a:lstStyle/>
                    <a:p>
                      <a:pPr algn="ctr"/>
                      <a:r>
                        <a:rPr lang="fr-FR" sz="1200">
                          <a:effectLst/>
                        </a:rPr>
                        <a:t>11</a:t>
                      </a:r>
                    </a:p>
                  </a:txBody>
                  <a:tcPr marL="7620" marR="7620" marT="7620" marB="7620"/>
                </a:tc>
                <a:tc>
                  <a:txBody>
                    <a:bodyPr/>
                    <a:lstStyle/>
                    <a:p>
                      <a:pPr algn="ctr"/>
                      <a:r>
                        <a:rPr lang="fr-FR" sz="1200">
                          <a:effectLst/>
                        </a:rPr>
                        <a:t>12</a:t>
                      </a:r>
                    </a:p>
                  </a:txBody>
                  <a:tcPr marL="7620" marR="7620" marT="7620" marB="7620"/>
                </a:tc>
                <a:tc>
                  <a:txBody>
                    <a:bodyPr/>
                    <a:lstStyle/>
                    <a:p>
                      <a:pPr algn="ctr"/>
                      <a:r>
                        <a:rPr lang="fr-FR" sz="1200" dirty="0">
                          <a:effectLst/>
                        </a:rPr>
                        <a:t>14</a:t>
                      </a:r>
                    </a:p>
                  </a:txBody>
                  <a:tcPr marL="7620" marR="7620" marT="7620" marB="7620"/>
                </a:tc>
                <a:tc>
                  <a:txBody>
                    <a:bodyPr/>
                    <a:lstStyle/>
                    <a:p>
                      <a:pPr algn="ctr"/>
                      <a:r>
                        <a:rPr lang="fr-FR" sz="1200" dirty="0">
                          <a:effectLst/>
                        </a:rPr>
                        <a:t>15</a:t>
                      </a:r>
                    </a:p>
                  </a:txBody>
                  <a:tcPr marL="7620" marR="7620" marT="7620" marB="7620"/>
                </a:tc>
                <a:extLst>
                  <a:ext uri="{0D108BD9-81ED-4DB2-BD59-A6C34878D82A}">
                    <a16:rowId xmlns:a16="http://schemas.microsoft.com/office/drawing/2014/main" val="2683407283"/>
                  </a:ext>
                </a:extLst>
              </a:tr>
              <a:tr h="0">
                <a:tc>
                  <a:txBody>
                    <a:bodyPr/>
                    <a:lstStyle/>
                    <a:p>
                      <a:pPr algn="just"/>
                      <a:r>
                        <a:rPr lang="fr-FR" sz="1200" dirty="0">
                          <a:effectLst/>
                        </a:rPr>
                        <a:t>H. – Autres installations autorisées</a:t>
                      </a:r>
                    </a:p>
                  </a:txBody>
                  <a:tcPr marL="7620" marR="7620" marT="7620" marB="7620"/>
                </a:tc>
                <a:tc>
                  <a:txBody>
                    <a:bodyPr/>
                    <a:lstStyle/>
                    <a:p>
                      <a:pPr algn="ctr"/>
                      <a:r>
                        <a:rPr lang="fr-FR" sz="1200">
                          <a:effectLst/>
                        </a:rPr>
                        <a:t>tonne</a:t>
                      </a:r>
                    </a:p>
                  </a:txBody>
                  <a:tcPr marL="7620" marR="7620" marT="7620" marB="7620"/>
                </a:tc>
                <a:tc>
                  <a:txBody>
                    <a:bodyPr/>
                    <a:lstStyle/>
                    <a:p>
                      <a:pPr algn="ctr"/>
                      <a:r>
                        <a:rPr lang="fr-FR" sz="1200" b="1" dirty="0">
                          <a:effectLst/>
                        </a:rPr>
                        <a:t>15</a:t>
                      </a:r>
                    </a:p>
                  </a:txBody>
                  <a:tcPr marL="7620" marR="7620" marT="7620" marB="7620">
                    <a:solidFill>
                      <a:srgbClr val="FFFF00"/>
                    </a:solidFill>
                  </a:tcPr>
                </a:tc>
                <a:tc>
                  <a:txBody>
                    <a:bodyPr/>
                    <a:lstStyle/>
                    <a:p>
                      <a:pPr algn="ctr"/>
                      <a:r>
                        <a:rPr lang="fr-FR" sz="1200" dirty="0">
                          <a:effectLst/>
                        </a:rPr>
                        <a:t>15</a:t>
                      </a:r>
                    </a:p>
                  </a:txBody>
                  <a:tcPr marL="7620" marR="7620" marT="7620" marB="7620"/>
                </a:tc>
                <a:tc>
                  <a:txBody>
                    <a:bodyPr/>
                    <a:lstStyle/>
                    <a:p>
                      <a:pPr algn="ctr"/>
                      <a:r>
                        <a:rPr lang="fr-FR" sz="1200" dirty="0">
                          <a:effectLst/>
                        </a:rPr>
                        <a:t>20</a:t>
                      </a:r>
                    </a:p>
                  </a:txBody>
                  <a:tcPr marL="7620" marR="7620" marT="7620" marB="7620"/>
                </a:tc>
                <a:tc>
                  <a:txBody>
                    <a:bodyPr/>
                    <a:lstStyle/>
                    <a:p>
                      <a:pPr algn="ctr"/>
                      <a:r>
                        <a:rPr lang="fr-FR" sz="1200" dirty="0">
                          <a:effectLst/>
                        </a:rPr>
                        <a:t>22</a:t>
                      </a:r>
                    </a:p>
                  </a:txBody>
                  <a:tcPr marL="7620" marR="7620" marT="7620" marB="7620"/>
                </a:tc>
                <a:tc>
                  <a:txBody>
                    <a:bodyPr/>
                    <a:lstStyle/>
                    <a:p>
                      <a:pPr algn="ctr"/>
                      <a:r>
                        <a:rPr lang="fr-FR" sz="1200" dirty="0">
                          <a:effectLst/>
                        </a:rPr>
                        <a:t>23</a:t>
                      </a:r>
                    </a:p>
                  </a:txBody>
                  <a:tcPr marL="7620" marR="7620" marT="7620" marB="7620"/>
                </a:tc>
                <a:tc>
                  <a:txBody>
                    <a:bodyPr/>
                    <a:lstStyle/>
                    <a:p>
                      <a:pPr algn="ctr"/>
                      <a:r>
                        <a:rPr lang="fr-FR" sz="1200" dirty="0">
                          <a:effectLst/>
                        </a:rPr>
                        <a:t>24</a:t>
                      </a:r>
                    </a:p>
                  </a:txBody>
                  <a:tcPr marL="7620" marR="7620" marT="7620" marB="7620"/>
                </a:tc>
                <a:tc>
                  <a:txBody>
                    <a:bodyPr/>
                    <a:lstStyle/>
                    <a:p>
                      <a:pPr algn="ctr"/>
                      <a:r>
                        <a:rPr lang="fr-FR" sz="1200" b="1" dirty="0">
                          <a:effectLst/>
                        </a:rPr>
                        <a:t>25</a:t>
                      </a:r>
                    </a:p>
                  </a:txBody>
                  <a:tcPr marL="7620" marR="7620" marT="7620" marB="7620">
                    <a:solidFill>
                      <a:srgbClr val="FFFF00"/>
                    </a:solidFill>
                  </a:tcPr>
                </a:tc>
                <a:extLst>
                  <a:ext uri="{0D108BD9-81ED-4DB2-BD59-A6C34878D82A}">
                    <a16:rowId xmlns:a16="http://schemas.microsoft.com/office/drawing/2014/main" val="3200606968"/>
                  </a:ext>
                </a:extLst>
              </a:tr>
            </a:tbl>
          </a:graphicData>
        </a:graphic>
      </p:graphicFrame>
    </p:spTree>
    <p:extLst>
      <p:ext uri="{BB962C8B-B14F-4D97-AF65-F5344CB8AC3E}">
        <p14:creationId xmlns:p14="http://schemas.microsoft.com/office/powerpoint/2010/main" val="35609209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re 1"/>
          <p:cNvSpPr txBox="1">
            <a:spLocks/>
          </p:cNvSpPr>
          <p:nvPr/>
        </p:nvSpPr>
        <p:spPr>
          <a:xfrm>
            <a:off x="594360" y="143100"/>
            <a:ext cx="10981865" cy="5374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2800" dirty="0" smtClean="0">
                <a:latin typeface="Arial" charset="0"/>
                <a:ea typeface="Arial" charset="0"/>
                <a:cs typeface="Arial" charset="0"/>
              </a:rPr>
              <a:t>Grands principes de la réglementation européenne sur les déchets</a:t>
            </a:r>
            <a:endParaRPr lang="fr-FR" sz="2800" dirty="0">
              <a:latin typeface="Arial" charset="0"/>
              <a:ea typeface="Arial" charset="0"/>
              <a:cs typeface="Arial" charset="0"/>
            </a:endParaRPr>
          </a:p>
        </p:txBody>
      </p:sp>
      <p:cxnSp>
        <p:nvCxnSpPr>
          <p:cNvPr id="37" name="Connecteur droit 36"/>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249809" y="771835"/>
            <a:ext cx="11266456" cy="2723823"/>
          </a:xfrm>
          <a:prstGeom prst="rect">
            <a:avLst/>
          </a:prstGeom>
        </p:spPr>
        <p:txBody>
          <a:bodyPr wrap="square">
            <a:spAutoFit/>
          </a:bodyPr>
          <a:lstStyle/>
          <a:p>
            <a:pPr>
              <a:lnSpc>
                <a:spcPct val="150000"/>
              </a:lnSpc>
              <a:spcBef>
                <a:spcPct val="0"/>
              </a:spcBef>
            </a:pPr>
            <a:r>
              <a:rPr lang="fr-FR" sz="2400" dirty="0" smtClean="0"/>
              <a:t>Textes </a:t>
            </a:r>
            <a:r>
              <a:rPr lang="fr-FR" sz="2400" dirty="0"/>
              <a:t>de transposition: </a:t>
            </a:r>
          </a:p>
          <a:p>
            <a:pPr>
              <a:lnSpc>
                <a:spcPct val="150000"/>
              </a:lnSpc>
              <a:spcBef>
                <a:spcPct val="0"/>
              </a:spcBef>
            </a:pPr>
            <a:r>
              <a:rPr lang="fr-FR" dirty="0">
                <a:hlinkClick r:id="rId2"/>
              </a:rPr>
              <a:t>LOI n° 2010-788 du 12 juillet 2010 portant engagement national pour l'environnement</a:t>
            </a:r>
            <a:endParaRPr lang="fr-FR" dirty="0"/>
          </a:p>
          <a:p>
            <a:pPr>
              <a:lnSpc>
                <a:spcPct val="150000"/>
              </a:lnSpc>
              <a:spcBef>
                <a:spcPct val="0"/>
              </a:spcBef>
            </a:pPr>
            <a:r>
              <a:rPr lang="fr-FR" dirty="0" smtClean="0">
                <a:hlinkClick r:id="rId3"/>
              </a:rPr>
              <a:t>Ordonnance </a:t>
            </a:r>
            <a:r>
              <a:rPr lang="fr-FR" dirty="0">
                <a:hlinkClick r:id="rId3"/>
              </a:rPr>
              <a:t>n° 2010-1579 du 17 décembre 2010 portant diverses dispositions d'adaptation au droit de l'Union européenne dans le domaine des déchets</a:t>
            </a:r>
            <a:r>
              <a:rPr lang="fr-FR" dirty="0"/>
              <a:t> </a:t>
            </a:r>
            <a:br>
              <a:rPr lang="fr-FR" dirty="0"/>
            </a:br>
            <a:r>
              <a:rPr lang="fr-FR" dirty="0" smtClean="0">
                <a:hlinkClick r:id="rId4"/>
              </a:rPr>
              <a:t>Décret </a:t>
            </a:r>
            <a:r>
              <a:rPr lang="fr-FR" dirty="0">
                <a:hlinkClick r:id="rId4"/>
              </a:rPr>
              <a:t>n° 2011-828 du 11 juillet 2011 portant diverses dispositions relatives à la prévention et à la gestion des déchets</a:t>
            </a:r>
            <a:r>
              <a:rPr lang="fr-FR" dirty="0"/>
              <a:t> </a:t>
            </a:r>
            <a:br>
              <a:rPr lang="fr-FR" dirty="0"/>
            </a:br>
            <a:r>
              <a:rPr lang="fr-FR" dirty="0" smtClean="0">
                <a:hlinkClick r:id="rId5"/>
              </a:rPr>
              <a:t>Décret </a:t>
            </a:r>
            <a:r>
              <a:rPr lang="fr-FR" dirty="0">
                <a:hlinkClick r:id="rId5"/>
              </a:rPr>
              <a:t>n° 2016-811 du 17 juin 2016 relatif au plan régional de prévention et de gestion des déchets</a:t>
            </a:r>
            <a:endParaRPr lang="fr-FR" altLang="fr-FR" dirty="0">
              <a:latin typeface="Arial" charset="0"/>
              <a:ea typeface="Arial" charset="0"/>
              <a:cs typeface="Arial" charset="0"/>
            </a:endParaRPr>
          </a:p>
        </p:txBody>
      </p:sp>
      <p:sp>
        <p:nvSpPr>
          <p:cNvPr id="6" name="ZoneTexte 5"/>
          <p:cNvSpPr txBox="1"/>
          <p:nvPr/>
        </p:nvSpPr>
        <p:spPr>
          <a:xfrm>
            <a:off x="8453025" y="1423390"/>
            <a:ext cx="3078480" cy="369332"/>
          </a:xfrm>
          <a:prstGeom prst="rect">
            <a:avLst/>
          </a:prstGeom>
          <a:noFill/>
        </p:spPr>
        <p:txBody>
          <a:bodyPr wrap="square" rtlCol="0">
            <a:spAutoFit/>
          </a:bodyPr>
          <a:lstStyle/>
          <a:p>
            <a:r>
              <a:rPr lang="fr-FR" dirty="0" smtClean="0"/>
              <a:t>LOI dite « Grenelle 2 »</a:t>
            </a:r>
            <a:endParaRPr lang="fr-FR" dirty="0"/>
          </a:p>
        </p:txBody>
      </p:sp>
      <p:sp>
        <p:nvSpPr>
          <p:cNvPr id="2" name="Rectangle 1"/>
          <p:cNvSpPr/>
          <p:nvPr/>
        </p:nvSpPr>
        <p:spPr>
          <a:xfrm>
            <a:off x="249809" y="3538664"/>
            <a:ext cx="12057117" cy="2677656"/>
          </a:xfrm>
          <a:prstGeom prst="rect">
            <a:avLst/>
          </a:prstGeom>
        </p:spPr>
        <p:txBody>
          <a:bodyPr wrap="square">
            <a:spAutoFit/>
          </a:bodyPr>
          <a:lstStyle/>
          <a:p>
            <a:r>
              <a:rPr lang="fr-FR" sz="2400" dirty="0" smtClean="0"/>
              <a:t>Complétée notamment par:</a:t>
            </a:r>
          </a:p>
          <a:p>
            <a:r>
              <a:rPr lang="fr-FR" dirty="0">
                <a:hlinkClick r:id="rId6"/>
              </a:rPr>
              <a:t>LOI n° 2015-991 du 7 août 2015 portant nouvelle organisation territoriale de la République</a:t>
            </a:r>
            <a:endParaRPr lang="fr-FR" dirty="0">
              <a:hlinkClick r:id="rId7"/>
            </a:endParaRPr>
          </a:p>
          <a:p>
            <a:r>
              <a:rPr lang="fr-FR" dirty="0" smtClean="0">
                <a:hlinkClick r:id="rId7"/>
              </a:rPr>
              <a:t>LOI </a:t>
            </a:r>
            <a:r>
              <a:rPr lang="fr-FR" dirty="0">
                <a:hlinkClick r:id="rId7"/>
              </a:rPr>
              <a:t>n° 2015-992 du 17 août 2015 relative à la transition énergétique pour la croissance </a:t>
            </a:r>
            <a:r>
              <a:rPr lang="fr-FR" dirty="0" smtClean="0">
                <a:hlinkClick r:id="rId7"/>
              </a:rPr>
              <a:t>verte</a:t>
            </a:r>
            <a:endParaRPr lang="fr-FR" dirty="0" smtClean="0"/>
          </a:p>
          <a:p>
            <a:r>
              <a:rPr lang="fr-FR" dirty="0" smtClean="0">
                <a:hlinkClick r:id="rId8"/>
              </a:rPr>
              <a:t>Décret </a:t>
            </a:r>
            <a:r>
              <a:rPr lang="fr-FR" dirty="0">
                <a:hlinkClick r:id="rId8"/>
              </a:rPr>
              <a:t>n° 2016-288 du 10 mars </a:t>
            </a:r>
            <a:r>
              <a:rPr lang="fr-FR" dirty="0" smtClean="0">
                <a:hlinkClick r:id="rId8"/>
              </a:rPr>
              <a:t>2016</a:t>
            </a:r>
            <a:endParaRPr lang="fr-FR" dirty="0" smtClean="0"/>
          </a:p>
          <a:p>
            <a:r>
              <a:rPr lang="fr-FR" dirty="0">
                <a:hlinkClick r:id="rId9"/>
              </a:rPr>
              <a:t>LOI n° 2016-1087 du 8 août 2016 pour la reconquête de la biodiversité, de la nature et des paysages</a:t>
            </a:r>
            <a:endParaRPr lang="fr-FR" dirty="0">
              <a:hlinkClick r:id="rId10"/>
            </a:endParaRPr>
          </a:p>
          <a:p>
            <a:r>
              <a:rPr lang="fr-FR" dirty="0" smtClean="0">
                <a:hlinkClick r:id="rId10"/>
              </a:rPr>
              <a:t>Arrêté </a:t>
            </a:r>
            <a:r>
              <a:rPr lang="fr-FR" dirty="0">
                <a:hlinkClick r:id="rId10"/>
              </a:rPr>
              <a:t>du 9 avril </a:t>
            </a:r>
            <a:r>
              <a:rPr lang="fr-FR" dirty="0" smtClean="0">
                <a:hlinkClick r:id="rId10"/>
              </a:rPr>
              <a:t>2018</a:t>
            </a:r>
            <a:endParaRPr lang="fr-FR" dirty="0" smtClean="0"/>
          </a:p>
          <a:p>
            <a:r>
              <a:rPr lang="fr-FR" dirty="0">
                <a:hlinkClick r:id="rId11"/>
              </a:rPr>
              <a:t>LOI n° 2018-938 du 30 octobre 2018 pour l'équilibre des relations commerciales dans le secteur agricole et alimentaire et une alimentation saine, durable et accessible à </a:t>
            </a:r>
            <a:r>
              <a:rPr lang="fr-FR" dirty="0" smtClean="0">
                <a:hlinkClick r:id="rId11"/>
              </a:rPr>
              <a:t>tous</a:t>
            </a:r>
            <a:endParaRPr lang="fr-FR" dirty="0" smtClean="0"/>
          </a:p>
          <a:p>
            <a:r>
              <a:rPr lang="fr-FR" dirty="0">
                <a:hlinkClick r:id="rId12"/>
              </a:rPr>
              <a:t>LOI n° 2018-1317 du 28 décembre 2018 de finances pour 2019</a:t>
            </a:r>
            <a:endParaRPr lang="fr-FR" dirty="0"/>
          </a:p>
        </p:txBody>
      </p:sp>
      <p:sp>
        <p:nvSpPr>
          <p:cNvPr id="7" name="ZoneTexte 6"/>
          <p:cNvSpPr txBox="1"/>
          <p:nvPr/>
        </p:nvSpPr>
        <p:spPr>
          <a:xfrm>
            <a:off x="9337427" y="4220522"/>
            <a:ext cx="1917023" cy="369332"/>
          </a:xfrm>
          <a:prstGeom prst="rect">
            <a:avLst/>
          </a:prstGeom>
          <a:noFill/>
        </p:spPr>
        <p:txBody>
          <a:bodyPr wrap="square" rtlCol="0">
            <a:spAutoFit/>
          </a:bodyPr>
          <a:lstStyle/>
          <a:p>
            <a:r>
              <a:rPr lang="fr-FR" dirty="0" smtClean="0"/>
              <a:t>LOI dite « TECV »</a:t>
            </a:r>
            <a:endParaRPr lang="fr-FR" dirty="0"/>
          </a:p>
        </p:txBody>
      </p:sp>
      <p:sp>
        <p:nvSpPr>
          <p:cNvPr id="8" name="ZoneTexte 7"/>
          <p:cNvSpPr txBox="1"/>
          <p:nvPr/>
        </p:nvSpPr>
        <p:spPr>
          <a:xfrm>
            <a:off x="3871664" y="4483071"/>
            <a:ext cx="2406703" cy="369332"/>
          </a:xfrm>
          <a:prstGeom prst="rect">
            <a:avLst/>
          </a:prstGeom>
          <a:noFill/>
        </p:spPr>
        <p:txBody>
          <a:bodyPr wrap="square" rtlCol="0">
            <a:spAutoFit/>
          </a:bodyPr>
          <a:lstStyle/>
          <a:p>
            <a:r>
              <a:rPr lang="fr-FR" dirty="0" smtClean="0"/>
              <a:t>Décret dit « 5 flux »</a:t>
            </a:r>
            <a:endParaRPr lang="fr-FR" dirty="0"/>
          </a:p>
        </p:txBody>
      </p:sp>
      <p:sp>
        <p:nvSpPr>
          <p:cNvPr id="9" name="ZoneTexte 8"/>
          <p:cNvSpPr txBox="1"/>
          <p:nvPr/>
        </p:nvSpPr>
        <p:spPr>
          <a:xfrm>
            <a:off x="2367214" y="4994907"/>
            <a:ext cx="5415602" cy="369332"/>
          </a:xfrm>
          <a:prstGeom prst="rect">
            <a:avLst/>
          </a:prstGeom>
          <a:noFill/>
        </p:spPr>
        <p:txBody>
          <a:bodyPr wrap="square" rtlCol="0">
            <a:spAutoFit/>
          </a:bodyPr>
          <a:lstStyle/>
          <a:p>
            <a:r>
              <a:rPr lang="fr-FR" dirty="0" smtClean="0"/>
              <a:t>Arrêté dit "Méthanisation et compostage de proximité"</a:t>
            </a:r>
            <a:endParaRPr lang="fr-FR" dirty="0"/>
          </a:p>
        </p:txBody>
      </p:sp>
      <p:sp>
        <p:nvSpPr>
          <p:cNvPr id="10" name="ZoneTexte 9"/>
          <p:cNvSpPr txBox="1"/>
          <p:nvPr/>
        </p:nvSpPr>
        <p:spPr>
          <a:xfrm>
            <a:off x="8806921" y="3913630"/>
            <a:ext cx="1969109" cy="369332"/>
          </a:xfrm>
          <a:prstGeom prst="rect">
            <a:avLst/>
          </a:prstGeom>
          <a:noFill/>
        </p:spPr>
        <p:txBody>
          <a:bodyPr wrap="square" rtlCol="0">
            <a:spAutoFit/>
          </a:bodyPr>
          <a:lstStyle/>
          <a:p>
            <a:r>
              <a:rPr lang="fr-FR" dirty="0" smtClean="0"/>
              <a:t>LOI dite « </a:t>
            </a:r>
            <a:r>
              <a:rPr lang="fr-FR" dirty="0" err="1" smtClean="0"/>
              <a:t>NOTRe</a:t>
            </a:r>
            <a:r>
              <a:rPr lang="fr-FR" dirty="0" smtClean="0"/>
              <a:t> »</a:t>
            </a:r>
            <a:endParaRPr lang="fr-FR" dirty="0"/>
          </a:p>
        </p:txBody>
      </p:sp>
      <p:sp>
        <p:nvSpPr>
          <p:cNvPr id="11" name="ZoneTexte 10"/>
          <p:cNvSpPr txBox="1"/>
          <p:nvPr/>
        </p:nvSpPr>
        <p:spPr>
          <a:xfrm>
            <a:off x="4799388" y="5554539"/>
            <a:ext cx="5415602" cy="369332"/>
          </a:xfrm>
          <a:prstGeom prst="rect">
            <a:avLst/>
          </a:prstGeom>
          <a:noFill/>
        </p:spPr>
        <p:txBody>
          <a:bodyPr wrap="square" rtlCol="0">
            <a:spAutoFit/>
          </a:bodyPr>
          <a:lstStyle/>
          <a:p>
            <a:r>
              <a:rPr lang="fr-FR" dirty="0" smtClean="0"/>
              <a:t>LOI dite "Alimentation"</a:t>
            </a:r>
            <a:endParaRPr lang="fr-FR" dirty="0"/>
          </a:p>
        </p:txBody>
      </p:sp>
      <p:sp>
        <p:nvSpPr>
          <p:cNvPr id="12" name="ZoneTexte 11"/>
          <p:cNvSpPr txBox="1"/>
          <p:nvPr/>
        </p:nvSpPr>
        <p:spPr>
          <a:xfrm>
            <a:off x="9585062" y="4738992"/>
            <a:ext cx="2385265" cy="369332"/>
          </a:xfrm>
          <a:prstGeom prst="rect">
            <a:avLst/>
          </a:prstGeom>
          <a:noFill/>
        </p:spPr>
        <p:txBody>
          <a:bodyPr wrap="square" rtlCol="0">
            <a:spAutoFit/>
          </a:bodyPr>
          <a:lstStyle/>
          <a:p>
            <a:r>
              <a:rPr lang="fr-FR" dirty="0" smtClean="0"/>
              <a:t>LOI dite « Biodiversité »</a:t>
            </a:r>
            <a:endParaRPr lang="fr-FR" dirty="0"/>
          </a:p>
        </p:txBody>
      </p:sp>
      <p:sp>
        <p:nvSpPr>
          <p:cNvPr id="13" name="ZoneTexte 12"/>
          <p:cNvSpPr txBox="1"/>
          <p:nvPr/>
        </p:nvSpPr>
        <p:spPr>
          <a:xfrm>
            <a:off x="6160623" y="5810454"/>
            <a:ext cx="5415602" cy="369332"/>
          </a:xfrm>
          <a:prstGeom prst="rect">
            <a:avLst/>
          </a:prstGeom>
          <a:noFill/>
        </p:spPr>
        <p:txBody>
          <a:bodyPr wrap="square" rtlCol="0">
            <a:spAutoFit/>
          </a:bodyPr>
          <a:lstStyle/>
          <a:p>
            <a:r>
              <a:rPr lang="fr-FR" dirty="0" smtClean="0"/>
              <a:t>LOI de finance 2019</a:t>
            </a:r>
            <a:endParaRPr lang="fr-FR" dirty="0"/>
          </a:p>
        </p:txBody>
      </p:sp>
    </p:spTree>
    <p:extLst>
      <p:ext uri="{BB962C8B-B14F-4D97-AF65-F5344CB8AC3E}">
        <p14:creationId xmlns:p14="http://schemas.microsoft.com/office/powerpoint/2010/main" val="107631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159565" y="143100"/>
            <a:ext cx="10194235" cy="537472"/>
          </a:xfrm>
        </p:spPr>
        <p:txBody>
          <a:bodyPr>
            <a:noAutofit/>
          </a:bodyPr>
          <a:lstStyle/>
          <a:p>
            <a:r>
              <a:rPr lang="fr-FR" sz="3600" dirty="0" smtClean="0">
                <a:latin typeface="Arial" charset="0"/>
                <a:ea typeface="Arial" charset="0"/>
                <a:cs typeface="Arial" charset="0"/>
              </a:rPr>
              <a:t>Un déchet c’est </a:t>
            </a:r>
            <a:r>
              <a:rPr lang="fr-FR" sz="3600" dirty="0">
                <a:latin typeface="Arial" charset="0"/>
                <a:ea typeface="Arial" charset="0"/>
                <a:cs typeface="Arial" charset="0"/>
              </a:rPr>
              <a:t>quoi ?</a:t>
            </a: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9182100" y="6400546"/>
            <a:ext cx="2743200" cy="365125"/>
          </a:xfrm>
        </p:spPr>
        <p:txBody>
          <a:bodyPr/>
          <a:lstStyle/>
          <a:p>
            <a:fld id="{297ED104-AD71-8D4E-8944-3D04F907BC51}" type="slidenum">
              <a:rPr lang="fr-FR" smtClean="0"/>
              <a:t>7</a:t>
            </a:fld>
            <a:endParaRPr lang="fr-FR"/>
          </a:p>
        </p:txBody>
      </p:sp>
      <p:sp>
        <p:nvSpPr>
          <p:cNvPr id="7" name="Rectangle 6"/>
          <p:cNvSpPr/>
          <p:nvPr/>
        </p:nvSpPr>
        <p:spPr>
          <a:xfrm>
            <a:off x="126888" y="924235"/>
            <a:ext cx="11529061" cy="1200329"/>
          </a:xfrm>
          <a:prstGeom prst="rect">
            <a:avLst/>
          </a:prstGeom>
        </p:spPr>
        <p:txBody>
          <a:bodyPr wrap="square">
            <a:spAutoFit/>
          </a:bodyPr>
          <a:lstStyle/>
          <a:p>
            <a:pPr algn="just">
              <a:lnSpc>
                <a:spcPct val="150000"/>
              </a:lnSpc>
              <a:spcBef>
                <a:spcPct val="0"/>
              </a:spcBef>
            </a:pPr>
            <a:r>
              <a:rPr lang="fr-FR" altLang="fr-FR" sz="2400" dirty="0" smtClean="0">
                <a:latin typeface="Arial" charset="0"/>
                <a:ea typeface="Arial" charset="0"/>
                <a:cs typeface="Arial" charset="0"/>
              </a:rPr>
              <a:t>« Toute </a:t>
            </a:r>
            <a:r>
              <a:rPr lang="fr-FR" altLang="fr-FR" sz="2400" dirty="0">
                <a:latin typeface="Arial" charset="0"/>
                <a:ea typeface="Arial" charset="0"/>
                <a:cs typeface="Arial" charset="0"/>
              </a:rPr>
              <a:t>substance ou tout objet, ou plus généralement tout bien meuble, dont le détenteur se défait ou dont il a l’intention ou l’obligation de se défaire » </a:t>
            </a:r>
          </a:p>
        </p:txBody>
      </p:sp>
      <p:sp>
        <p:nvSpPr>
          <p:cNvPr id="11" name="Rectangle 10"/>
          <p:cNvSpPr/>
          <p:nvPr/>
        </p:nvSpPr>
        <p:spPr>
          <a:xfrm>
            <a:off x="7026865" y="1987367"/>
            <a:ext cx="5061413" cy="424732"/>
          </a:xfrm>
          <a:prstGeom prst="rect">
            <a:avLst/>
          </a:prstGeom>
        </p:spPr>
        <p:txBody>
          <a:bodyPr wrap="square">
            <a:spAutoFit/>
          </a:bodyPr>
          <a:lstStyle/>
          <a:p>
            <a:pPr algn="just">
              <a:lnSpc>
                <a:spcPct val="120000"/>
              </a:lnSpc>
              <a:spcBef>
                <a:spcPct val="0"/>
              </a:spcBef>
            </a:pPr>
            <a:r>
              <a:rPr lang="fr-FR" altLang="fr-FR" dirty="0">
                <a:solidFill>
                  <a:schemeClr val="accent2"/>
                </a:solidFill>
                <a:latin typeface="Arial" charset="0"/>
                <a:ea typeface="Arial" charset="0"/>
                <a:cs typeface="Arial" charset="0"/>
              </a:rPr>
              <a:t>Article L </a:t>
            </a:r>
            <a:r>
              <a:rPr lang="fr-FR" altLang="fr-FR" dirty="0" smtClean="0">
                <a:solidFill>
                  <a:schemeClr val="accent2"/>
                </a:solidFill>
                <a:latin typeface="Arial" charset="0"/>
                <a:ea typeface="Arial" charset="0"/>
                <a:cs typeface="Arial" charset="0"/>
              </a:rPr>
              <a:t>541-1-1 </a:t>
            </a:r>
            <a:r>
              <a:rPr lang="fr-FR" altLang="fr-FR" dirty="0">
                <a:solidFill>
                  <a:schemeClr val="accent2"/>
                </a:solidFill>
                <a:latin typeface="Arial" charset="0"/>
                <a:ea typeface="Arial" charset="0"/>
                <a:cs typeface="Arial" charset="0"/>
              </a:rPr>
              <a:t>du Code de </a:t>
            </a:r>
            <a:r>
              <a:rPr lang="fr-FR" altLang="fr-FR" dirty="0" smtClean="0">
                <a:solidFill>
                  <a:schemeClr val="accent2"/>
                </a:solidFill>
                <a:latin typeface="Arial" charset="0"/>
                <a:ea typeface="Arial" charset="0"/>
                <a:cs typeface="Arial" charset="0"/>
              </a:rPr>
              <a:t>l’environnement</a:t>
            </a:r>
            <a:endParaRPr lang="fr-FR" altLang="fr-FR" dirty="0">
              <a:solidFill>
                <a:schemeClr val="accent2"/>
              </a:solidFill>
              <a:latin typeface="Arial" charset="0"/>
              <a:ea typeface="Arial" charset="0"/>
              <a:cs typeface="Arial" charset="0"/>
            </a:endParaRPr>
          </a:p>
        </p:txBody>
      </p:sp>
      <p:sp>
        <p:nvSpPr>
          <p:cNvPr id="8" name="ZoneTexte 7"/>
          <p:cNvSpPr txBox="1"/>
          <p:nvPr/>
        </p:nvSpPr>
        <p:spPr>
          <a:xfrm>
            <a:off x="8078117" y="2406233"/>
            <a:ext cx="4113883" cy="400110"/>
          </a:xfrm>
          <a:prstGeom prst="rect">
            <a:avLst/>
          </a:prstGeom>
          <a:noFill/>
        </p:spPr>
        <p:txBody>
          <a:bodyPr wrap="none" rtlCol="0">
            <a:spAutoFit/>
          </a:bodyPr>
          <a:lstStyle/>
          <a:p>
            <a:r>
              <a:rPr lang="fr-FR" sz="2000" b="1" dirty="0" smtClean="0">
                <a:solidFill>
                  <a:schemeClr val="accent5"/>
                </a:solidFill>
              </a:rPr>
              <a:t>Ex.: Un chewing-gum jeté dans la rue</a:t>
            </a:r>
            <a:endParaRPr lang="fr-FR" sz="2000" b="1" dirty="0">
              <a:solidFill>
                <a:schemeClr val="accent5"/>
              </a:solidFill>
            </a:endParaRPr>
          </a:p>
        </p:txBody>
      </p:sp>
      <p:sp>
        <p:nvSpPr>
          <p:cNvPr id="15" name="Rectangle 14"/>
          <p:cNvSpPr/>
          <p:nvPr/>
        </p:nvSpPr>
        <p:spPr>
          <a:xfrm>
            <a:off x="159144" y="2969833"/>
            <a:ext cx="11873711" cy="1200329"/>
          </a:xfrm>
          <a:prstGeom prst="rect">
            <a:avLst/>
          </a:prstGeom>
        </p:spPr>
        <p:txBody>
          <a:bodyPr wrap="square">
            <a:spAutoFit/>
          </a:bodyPr>
          <a:lstStyle/>
          <a:p>
            <a:r>
              <a:rPr lang="fr-FR" sz="2400" dirty="0" smtClean="0">
                <a:latin typeface="Arial" panose="020B0604020202020204" pitchFamily="34" charset="0"/>
                <a:cs typeface="Arial" panose="020B0604020202020204" pitchFamily="34" charset="0"/>
              </a:rPr>
              <a:t>2 </a:t>
            </a:r>
            <a:r>
              <a:rPr lang="fr-FR" sz="2400" dirty="0">
                <a:latin typeface="Arial" panose="020B0604020202020204" pitchFamily="34" charset="0"/>
                <a:cs typeface="Arial" panose="020B0604020202020204" pitchFamily="34" charset="0"/>
              </a:rPr>
              <a:t>classes </a:t>
            </a:r>
            <a:r>
              <a:rPr lang="fr-FR" sz="2400" dirty="0" smtClean="0">
                <a:latin typeface="Arial" panose="020B0604020202020204" pitchFamily="34" charset="0"/>
                <a:cs typeface="Arial" panose="020B0604020202020204" pitchFamily="34" charset="0"/>
              </a:rPr>
              <a:t>de déchets:</a:t>
            </a:r>
            <a:endParaRPr lang="fr-FR" sz="2400" dirty="0">
              <a:latin typeface="Arial" panose="020B0604020202020204" pitchFamily="34" charset="0"/>
              <a:cs typeface="Arial" panose="020B0604020202020204" pitchFamily="34" charset="0"/>
            </a:endParaRPr>
          </a:p>
          <a:p>
            <a:pPr>
              <a:buFont typeface="Arial" panose="020B0604020202020204" pitchFamily="34" charset="0"/>
              <a:buChar char="•"/>
            </a:pPr>
            <a:r>
              <a:rPr lang="fr-FR" sz="2400" dirty="0">
                <a:latin typeface="Arial" panose="020B0604020202020204" pitchFamily="34" charset="0"/>
                <a:cs typeface="Arial" panose="020B0604020202020204" pitchFamily="34" charset="0"/>
              </a:rPr>
              <a:t>les </a:t>
            </a:r>
            <a:r>
              <a:rPr lang="fr-FR" sz="2400" b="1" dirty="0">
                <a:latin typeface="Arial" panose="020B0604020202020204" pitchFamily="34" charset="0"/>
                <a:cs typeface="Arial" panose="020B0604020202020204" pitchFamily="34" charset="0"/>
              </a:rPr>
              <a:t>« déchets ménagers </a:t>
            </a:r>
            <a:r>
              <a:rPr lang="fr-FR" sz="2400" b="1" dirty="0" smtClean="0">
                <a:latin typeface="Arial" panose="020B0604020202020204" pitchFamily="34" charset="0"/>
                <a:cs typeface="Arial" panose="020B0604020202020204" pitchFamily="34" charset="0"/>
              </a:rPr>
              <a:t>»</a:t>
            </a:r>
            <a:r>
              <a:rPr lang="fr-FR" sz="2400" dirty="0" smtClean="0">
                <a:latin typeface="Arial" panose="020B0604020202020204" pitchFamily="34" charset="0"/>
                <a:cs typeface="Arial" panose="020B0604020202020204" pitchFamily="34" charset="0"/>
              </a:rPr>
              <a:t>: producteur initial = ménage </a:t>
            </a:r>
            <a:r>
              <a:rPr lang="fr-FR" sz="2400" dirty="0">
                <a:latin typeface="Arial" panose="020B0604020202020204" pitchFamily="34" charset="0"/>
                <a:cs typeface="Arial" panose="020B0604020202020204" pitchFamily="34" charset="0"/>
              </a:rPr>
              <a:t>;</a:t>
            </a:r>
          </a:p>
          <a:p>
            <a:pPr>
              <a:buFont typeface="Arial" panose="020B0604020202020204" pitchFamily="34" charset="0"/>
              <a:buChar char="•"/>
            </a:pPr>
            <a:r>
              <a:rPr lang="fr-FR" sz="2400" dirty="0">
                <a:latin typeface="Arial" panose="020B0604020202020204" pitchFamily="34" charset="0"/>
                <a:cs typeface="Arial" panose="020B0604020202020204" pitchFamily="34" charset="0"/>
              </a:rPr>
              <a:t>les </a:t>
            </a:r>
            <a:r>
              <a:rPr lang="fr-FR" sz="2400" b="1" dirty="0">
                <a:latin typeface="Arial" panose="020B0604020202020204" pitchFamily="34" charset="0"/>
                <a:cs typeface="Arial" panose="020B0604020202020204" pitchFamily="34" charset="0"/>
              </a:rPr>
              <a:t>« déchets d’activités économiques »</a:t>
            </a:r>
            <a:r>
              <a:rPr lang="fr-FR" sz="2400" dirty="0">
                <a:latin typeface="Arial" panose="020B0604020202020204" pitchFamily="34" charset="0"/>
                <a:cs typeface="Arial" panose="020B0604020202020204" pitchFamily="34" charset="0"/>
              </a:rPr>
              <a:t> (DAE</a:t>
            </a:r>
            <a:r>
              <a:rPr lang="fr-FR" sz="2400" dirty="0" smtClean="0">
                <a:latin typeface="Arial" panose="020B0604020202020204" pitchFamily="34" charset="0"/>
                <a:cs typeface="Arial" panose="020B0604020202020204" pitchFamily="34" charset="0"/>
              </a:rPr>
              <a:t>): producteur initial ≠ ménage</a:t>
            </a:r>
            <a:endParaRPr lang="fr-FR" sz="2400" dirty="0">
              <a:latin typeface="Arial" panose="020B0604020202020204" pitchFamily="34" charset="0"/>
              <a:cs typeface="Arial" panose="020B0604020202020204" pitchFamily="34" charset="0"/>
            </a:endParaRPr>
          </a:p>
        </p:txBody>
      </p:sp>
      <p:sp>
        <p:nvSpPr>
          <p:cNvPr id="16" name="ZoneTexte 15"/>
          <p:cNvSpPr txBox="1"/>
          <p:nvPr/>
        </p:nvSpPr>
        <p:spPr>
          <a:xfrm>
            <a:off x="126889" y="4636624"/>
            <a:ext cx="11961390" cy="1938992"/>
          </a:xfrm>
          <a:prstGeom prst="rect">
            <a:avLst/>
          </a:prstGeom>
          <a:noFill/>
        </p:spPr>
        <p:txBody>
          <a:bodyPr wrap="square" rtlCol="0">
            <a:spAutoFit/>
          </a:bodyPr>
          <a:lstStyle/>
          <a:p>
            <a:r>
              <a:rPr lang="fr-FR" sz="2400" dirty="0" smtClean="0"/>
              <a:t>Les DAE ne relèvent pas du service public de gestion des déchets, sauf pour les </a:t>
            </a:r>
            <a:r>
              <a:rPr lang="fr-FR" sz="2400" b="1" dirty="0" smtClean="0"/>
              <a:t>déchets "assimilés</a:t>
            </a:r>
            <a:r>
              <a:rPr lang="fr-FR" sz="2400" b="1" dirty="0"/>
              <a:t>"</a:t>
            </a:r>
            <a:r>
              <a:rPr lang="fr-FR" sz="2400" dirty="0"/>
              <a:t> pour lesquels il n’existe pas de sujétions techniques particulières par rapport à la gestion des déchets des </a:t>
            </a:r>
            <a:r>
              <a:rPr lang="fr-FR" sz="2400" dirty="0" smtClean="0"/>
              <a:t>ménages.</a:t>
            </a:r>
          </a:p>
          <a:p>
            <a:endParaRPr lang="fr-FR" sz="2400" dirty="0" smtClean="0"/>
          </a:p>
          <a:p>
            <a:pPr algn="ctr"/>
            <a:r>
              <a:rPr lang="fr-FR" sz="2400" dirty="0"/>
              <a:t>Déchets ménagers </a:t>
            </a:r>
            <a:r>
              <a:rPr lang="fr-FR" sz="2400" dirty="0" smtClean="0"/>
              <a:t>+ Déchets "assimilés" = </a:t>
            </a:r>
            <a:r>
              <a:rPr lang="fr-FR" sz="2400" b="1" dirty="0" smtClean="0"/>
              <a:t>Déchets ménagers et assimilés (DMA)</a:t>
            </a:r>
            <a:endParaRPr lang="fr-FR" sz="2400" b="1" dirty="0"/>
          </a:p>
        </p:txBody>
      </p:sp>
      <p:sp>
        <p:nvSpPr>
          <p:cNvPr id="17" name="ZoneTexte 16"/>
          <p:cNvSpPr txBox="1"/>
          <p:nvPr/>
        </p:nvSpPr>
        <p:spPr>
          <a:xfrm>
            <a:off x="5608321" y="5533974"/>
            <a:ext cx="6583680" cy="400110"/>
          </a:xfrm>
          <a:prstGeom prst="rect">
            <a:avLst/>
          </a:prstGeom>
          <a:noFill/>
        </p:spPr>
        <p:txBody>
          <a:bodyPr wrap="square" rtlCol="0">
            <a:spAutoFit/>
          </a:bodyPr>
          <a:lstStyle/>
          <a:p>
            <a:r>
              <a:rPr lang="fr-FR" sz="2000" b="1" dirty="0" smtClean="0">
                <a:solidFill>
                  <a:schemeClr val="accent5"/>
                </a:solidFill>
              </a:rPr>
              <a:t>Ex.: Une canette vide jetée par le client d'une station-service</a:t>
            </a:r>
            <a:endParaRPr lang="fr-FR" sz="2000" b="1" dirty="0">
              <a:solidFill>
                <a:schemeClr val="accent5"/>
              </a:solidFill>
            </a:endParaRPr>
          </a:p>
        </p:txBody>
      </p:sp>
    </p:spTree>
    <p:extLst>
      <p:ext uri="{BB962C8B-B14F-4D97-AF65-F5344CB8AC3E}">
        <p14:creationId xmlns:p14="http://schemas.microsoft.com/office/powerpoint/2010/main" val="796790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159565" y="143100"/>
            <a:ext cx="10194235" cy="537472"/>
          </a:xfrm>
        </p:spPr>
        <p:txBody>
          <a:bodyPr>
            <a:noAutofit/>
          </a:bodyPr>
          <a:lstStyle/>
          <a:p>
            <a:r>
              <a:rPr lang="fr-FR" sz="3600" dirty="0" smtClean="0">
                <a:latin typeface="Arial" charset="0"/>
                <a:ea typeface="Arial" charset="0"/>
                <a:cs typeface="Arial" charset="0"/>
              </a:rPr>
              <a:t>Les déchets ménagers c’est </a:t>
            </a:r>
            <a:r>
              <a:rPr lang="fr-FR" sz="3600" dirty="0">
                <a:latin typeface="Arial" charset="0"/>
                <a:ea typeface="Arial" charset="0"/>
                <a:cs typeface="Arial" charset="0"/>
              </a:rPr>
              <a:t>quoi ?</a:t>
            </a: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9182100" y="6400546"/>
            <a:ext cx="2743200" cy="365125"/>
          </a:xfrm>
        </p:spPr>
        <p:txBody>
          <a:bodyPr/>
          <a:lstStyle/>
          <a:p>
            <a:fld id="{297ED104-AD71-8D4E-8944-3D04F907BC51}" type="slidenum">
              <a:rPr lang="fr-FR" smtClean="0"/>
              <a:t>8</a:t>
            </a:fld>
            <a:endParaRPr lang="fr-FR"/>
          </a:p>
        </p:txBody>
      </p:sp>
      <p:sp>
        <p:nvSpPr>
          <p:cNvPr id="15" name="Rectangle 14"/>
          <p:cNvSpPr/>
          <p:nvPr/>
        </p:nvSpPr>
        <p:spPr>
          <a:xfrm>
            <a:off x="-177479" y="785191"/>
            <a:ext cx="12546957" cy="3046988"/>
          </a:xfrm>
          <a:prstGeom prst="rect">
            <a:avLst/>
          </a:prstGeom>
        </p:spPr>
        <p:txBody>
          <a:bodyPr wrap="square">
            <a:spAutoFit/>
          </a:bodyPr>
          <a:lstStyle/>
          <a:p>
            <a:pPr>
              <a:buFont typeface="Arial" panose="020B0604020202020204" pitchFamily="34" charset="0"/>
              <a:buChar char="•"/>
            </a:pPr>
            <a:r>
              <a:rPr lang="fr-FR" sz="2400" dirty="0" smtClean="0">
                <a:latin typeface="Arial" panose="020B0604020202020204" pitchFamily="34" charset="0"/>
                <a:cs typeface="Arial" panose="020B0604020202020204" pitchFamily="34" charset="0"/>
              </a:rPr>
              <a:t> les </a:t>
            </a:r>
            <a:r>
              <a:rPr lang="fr-FR" sz="2400" b="1" dirty="0">
                <a:latin typeface="Arial" panose="020B0604020202020204" pitchFamily="34" charset="0"/>
                <a:cs typeface="Arial" panose="020B0604020202020204" pitchFamily="34" charset="0"/>
              </a:rPr>
              <a:t>« </a:t>
            </a:r>
            <a:r>
              <a:rPr lang="fr-FR" sz="2400" b="1" dirty="0" smtClean="0">
                <a:latin typeface="Arial" panose="020B0604020202020204" pitchFamily="34" charset="0"/>
                <a:cs typeface="Arial" panose="020B0604020202020204" pitchFamily="34" charset="0"/>
              </a:rPr>
              <a:t>ordures ménagères</a:t>
            </a:r>
            <a:r>
              <a:rPr lang="fr-FR" sz="2400" b="1" dirty="0">
                <a:latin typeface="Arial" panose="020B0604020202020204" pitchFamily="34" charset="0"/>
                <a:cs typeface="Arial" panose="020B0604020202020204" pitchFamily="34" charset="0"/>
              </a:rPr>
              <a:t> </a:t>
            </a:r>
            <a:r>
              <a:rPr lang="fr-FR" sz="2400" b="1" dirty="0" smtClean="0">
                <a:latin typeface="Arial" panose="020B0604020202020204" pitchFamily="34" charset="0"/>
                <a:cs typeface="Arial" panose="020B0604020202020204" pitchFamily="34" charset="0"/>
              </a:rPr>
              <a:t>» (OM)</a:t>
            </a:r>
            <a:r>
              <a:rPr lang="fr-FR" sz="2400" dirty="0" smtClean="0">
                <a:latin typeface="Arial" panose="020B0604020202020204" pitchFamily="34" charset="0"/>
                <a:cs typeface="Arial" panose="020B0604020202020204" pitchFamily="34" charset="0"/>
              </a:rPr>
              <a:t>:</a:t>
            </a:r>
          </a:p>
          <a:p>
            <a:pPr lvl="1">
              <a:buFont typeface="Arial" panose="020B0604020202020204" pitchFamily="34" charset="0"/>
              <a:buChar char="•"/>
            </a:pPr>
            <a:r>
              <a:rPr lang="fr-FR" sz="2400" dirty="0" smtClean="0">
                <a:latin typeface="Arial" panose="020B0604020202020204" pitchFamily="34" charset="0"/>
                <a:cs typeface="Arial" panose="020B0604020202020204" pitchFamily="34" charset="0"/>
              </a:rPr>
              <a:t> Ordures ménagères résiduelles (</a:t>
            </a:r>
            <a:r>
              <a:rPr lang="fr-FR" sz="2400" b="1" dirty="0" smtClean="0">
                <a:latin typeface="Arial" panose="020B0604020202020204" pitchFamily="34" charset="0"/>
                <a:cs typeface="Arial" panose="020B0604020202020204" pitchFamily="34" charset="0"/>
              </a:rPr>
              <a:t>OMR</a:t>
            </a:r>
            <a:r>
              <a:rPr lang="fr-FR" sz="2400" dirty="0" smtClean="0">
                <a:latin typeface="Arial" panose="020B0604020202020204" pitchFamily="34" charset="0"/>
                <a:cs typeface="Arial" panose="020B0604020202020204" pitchFamily="34" charset="0"/>
              </a:rPr>
              <a:t>): ce qui reste après collecte sélective</a:t>
            </a:r>
          </a:p>
          <a:p>
            <a:pPr lvl="1">
              <a:buFont typeface="Arial" panose="020B0604020202020204" pitchFamily="34" charset="0"/>
              <a:buChar char="•"/>
            </a:pPr>
            <a:r>
              <a:rPr lang="fr-FR" sz="2400" dirty="0" smtClean="0">
                <a:latin typeface="Arial" panose="020B0604020202020204" pitchFamily="34" charset="0"/>
                <a:cs typeface="Arial" panose="020B0604020202020204" pitchFamily="34" charset="0"/>
              </a:rPr>
              <a:t> Ordures ménagères </a:t>
            </a:r>
            <a:r>
              <a:rPr lang="fr-FR" sz="2400" b="1" dirty="0" smtClean="0">
                <a:latin typeface="Arial" panose="020B0604020202020204" pitchFamily="34" charset="0"/>
                <a:cs typeface="Arial" panose="020B0604020202020204" pitchFamily="34" charset="0"/>
              </a:rPr>
              <a:t>recyclables</a:t>
            </a:r>
            <a:r>
              <a:rPr lang="fr-FR" sz="2400" dirty="0" smtClean="0">
                <a:latin typeface="Arial" panose="020B0604020202020204" pitchFamily="34" charset="0"/>
                <a:cs typeface="Arial" panose="020B0604020202020204" pitchFamily="34" charset="0"/>
              </a:rPr>
              <a:t>:</a:t>
            </a:r>
          </a:p>
          <a:p>
            <a:pPr lvl="2">
              <a:buFont typeface="Arial" panose="020B0604020202020204" pitchFamily="34" charset="0"/>
              <a:buChar char="•"/>
            </a:pPr>
            <a:r>
              <a:rPr lang="fr-FR" sz="2400" dirty="0">
                <a:latin typeface="Arial" panose="020B0604020202020204" pitchFamily="34" charset="0"/>
                <a:cs typeface="Arial" panose="020B0604020202020204" pitchFamily="34" charset="0"/>
              </a:rPr>
              <a:t> </a:t>
            </a:r>
            <a:r>
              <a:rPr lang="fr-FR" sz="2400" b="1" dirty="0" smtClean="0">
                <a:latin typeface="Arial" panose="020B0604020202020204" pitchFamily="34" charset="0"/>
                <a:cs typeface="Arial" panose="020B0604020202020204" pitchFamily="34" charset="0"/>
              </a:rPr>
              <a:t>Biodéchets</a:t>
            </a:r>
            <a:r>
              <a:rPr lang="fr-FR" sz="2400" dirty="0" smtClean="0">
                <a:latin typeface="Arial" panose="020B0604020202020204" pitchFamily="34" charset="0"/>
                <a:cs typeface="Arial" panose="020B0604020202020204" pitchFamily="34" charset="0"/>
              </a:rPr>
              <a:t>: fraction fermentescible des OM</a:t>
            </a:r>
          </a:p>
          <a:p>
            <a:pPr lvl="2">
              <a:buFont typeface="Arial" panose="020B0604020202020204" pitchFamily="34" charset="0"/>
              <a:buChar char="•"/>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Recyclables secs des ordures ménagères </a:t>
            </a:r>
            <a:r>
              <a:rPr lang="fr-FR" sz="2400" b="1" dirty="0" smtClean="0">
                <a:latin typeface="Arial" panose="020B0604020202020204" pitchFamily="34" charset="0"/>
                <a:cs typeface="Arial" panose="020B0604020202020204" pitchFamily="34" charset="0"/>
              </a:rPr>
              <a:t>(RSOM) </a:t>
            </a:r>
            <a:r>
              <a:rPr lang="fr-FR" sz="2000" dirty="0" smtClean="0">
                <a:latin typeface="Arial" panose="020B0604020202020204" pitchFamily="34" charset="0"/>
                <a:cs typeface="Arial" panose="020B0604020202020204" pitchFamily="34" charset="0"/>
              </a:rPr>
              <a:t>issus de collecte sélective </a:t>
            </a:r>
            <a:r>
              <a:rPr lang="fr-FR" sz="2000" b="1" dirty="0" smtClean="0">
                <a:latin typeface="Arial" panose="020B0604020202020204" pitchFamily="34" charset="0"/>
                <a:cs typeface="Arial" panose="020B0604020202020204" pitchFamily="34" charset="0"/>
              </a:rPr>
              <a:t>(CS)</a:t>
            </a:r>
          </a:p>
          <a:p>
            <a:pPr lvl="3">
              <a:buFont typeface="Arial" panose="020B0604020202020204" pitchFamily="34" charset="0"/>
              <a:buChar char="•"/>
            </a:pPr>
            <a:r>
              <a:rPr lang="fr-FR" sz="2400" dirty="0" smtClean="0">
                <a:latin typeface="Arial" panose="020B0604020202020204" pitchFamily="34" charset="0"/>
                <a:cs typeface="Arial" panose="020B0604020202020204" pitchFamily="34" charset="0"/>
              </a:rPr>
              <a:t> Emballages ménagers en plastique, métal ou carton</a:t>
            </a:r>
          </a:p>
          <a:p>
            <a:pPr lvl="3">
              <a:buFont typeface="Arial" panose="020B0604020202020204" pitchFamily="34" charset="0"/>
              <a:buChar char="•"/>
            </a:pPr>
            <a:r>
              <a:rPr lang="fr-FR" sz="2400" dirty="0" smtClean="0">
                <a:latin typeface="Arial" panose="020B0604020202020204" pitchFamily="34" charset="0"/>
                <a:cs typeface="Arial" panose="020B0604020202020204" pitchFamily="34" charset="0"/>
              </a:rPr>
              <a:t> Journaux et magazines</a:t>
            </a:r>
          </a:p>
          <a:p>
            <a:pPr lvl="3">
              <a:buFont typeface="Arial" panose="020B0604020202020204" pitchFamily="34" charset="0"/>
              <a:buChar char="•"/>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Verre</a:t>
            </a:r>
            <a:endParaRPr lang="fr-FR" sz="2400" dirty="0">
              <a:latin typeface="Arial" panose="020B0604020202020204" pitchFamily="34" charset="0"/>
              <a:cs typeface="Arial" panose="020B0604020202020204" pitchFamily="34" charset="0"/>
            </a:endParaRPr>
          </a:p>
        </p:txBody>
      </p:sp>
      <p:sp>
        <p:nvSpPr>
          <p:cNvPr id="6" name="Rectangle 5"/>
          <p:cNvSpPr/>
          <p:nvPr/>
        </p:nvSpPr>
        <p:spPr>
          <a:xfrm>
            <a:off x="159144" y="3766952"/>
            <a:ext cx="11873711" cy="3046988"/>
          </a:xfrm>
          <a:prstGeom prst="rect">
            <a:avLst/>
          </a:prstGeom>
        </p:spPr>
        <p:txBody>
          <a:bodyPr wrap="square">
            <a:spAutoFit/>
          </a:bodyPr>
          <a:lstStyle/>
          <a:p>
            <a:pPr>
              <a:buFont typeface="Arial" panose="020B0604020202020204" pitchFamily="34" charset="0"/>
              <a:buChar char="•"/>
            </a:pPr>
            <a:r>
              <a:rPr lang="fr-FR" sz="2400" dirty="0" smtClean="0">
                <a:latin typeface="Arial" panose="020B0604020202020204" pitchFamily="34" charset="0"/>
                <a:cs typeface="Arial" panose="020B0604020202020204" pitchFamily="34" charset="0"/>
              </a:rPr>
              <a:t> les </a:t>
            </a:r>
            <a:r>
              <a:rPr lang="fr-FR" sz="2400" b="1" dirty="0" smtClean="0">
                <a:latin typeface="Arial" panose="020B0604020202020204" pitchFamily="34" charset="0"/>
                <a:cs typeface="Arial" panose="020B0604020202020204" pitchFamily="34" charset="0"/>
              </a:rPr>
              <a:t>déchets </a:t>
            </a:r>
            <a:r>
              <a:rPr lang="fr-FR" sz="2400" b="1" dirty="0">
                <a:latin typeface="Arial" panose="020B0604020202020204" pitchFamily="34" charset="0"/>
                <a:cs typeface="Arial" panose="020B0604020202020204" pitchFamily="34" charset="0"/>
              </a:rPr>
              <a:t>« occasionnels </a:t>
            </a:r>
            <a:r>
              <a:rPr lang="fr-FR" sz="2400" b="1" dirty="0" smtClean="0">
                <a:latin typeface="Arial" panose="020B0604020202020204" pitchFamily="34" charset="0"/>
                <a:cs typeface="Arial" panose="020B0604020202020204" pitchFamily="34" charset="0"/>
              </a:rPr>
              <a:t>»</a:t>
            </a:r>
            <a:r>
              <a:rPr lang="fr-FR" sz="2400" dirty="0" smtClean="0">
                <a:latin typeface="Arial" panose="020B0604020202020204" pitchFamily="34" charset="0"/>
                <a:cs typeface="Arial" panose="020B0604020202020204" pitchFamily="34" charset="0"/>
              </a:rPr>
              <a:t> </a:t>
            </a:r>
            <a:r>
              <a:rPr lang="fr-FR" sz="2400" b="1" dirty="0" smtClean="0">
                <a:latin typeface="Arial" panose="020B0604020202020204" pitchFamily="34" charset="0"/>
                <a:cs typeface="Arial" panose="020B0604020202020204" pitchFamily="34" charset="0"/>
              </a:rPr>
              <a:t>apportés </a:t>
            </a:r>
            <a:r>
              <a:rPr lang="fr-FR" sz="2400" b="1" dirty="0" smtClean="0">
                <a:latin typeface="Arial" panose="020B0604020202020204" pitchFamily="34" charset="0"/>
                <a:cs typeface="Arial" panose="020B0604020202020204" pitchFamily="34" charset="0"/>
              </a:rPr>
              <a:t>en </a:t>
            </a:r>
            <a:r>
              <a:rPr lang="fr-FR" sz="2400" b="1" dirty="0" smtClean="0">
                <a:latin typeface="Arial" panose="020B0604020202020204" pitchFamily="34" charset="0"/>
                <a:cs typeface="Arial" panose="020B0604020202020204" pitchFamily="34" charset="0"/>
              </a:rPr>
              <a:t>déchèteries =</a:t>
            </a:r>
            <a:endParaRPr lang="fr-FR" sz="2400" dirty="0" smtClean="0">
              <a:latin typeface="Arial" panose="020B0604020202020204" pitchFamily="34" charset="0"/>
              <a:cs typeface="Arial" panose="020B0604020202020204" pitchFamily="34" charset="0"/>
            </a:endParaRPr>
          </a:p>
          <a:p>
            <a:pPr lvl="1">
              <a:buFont typeface="Arial" panose="020B0604020202020204" pitchFamily="34" charset="0"/>
              <a:buChar char="•"/>
            </a:pPr>
            <a:r>
              <a:rPr lang="fr-FR" sz="2400" b="1"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Encombrants</a:t>
            </a:r>
          </a:p>
          <a:p>
            <a:pPr lvl="1">
              <a:buFont typeface="Arial" panose="020B0604020202020204" pitchFamily="34" charset="0"/>
              <a:buChar char="•"/>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Déchets verts</a:t>
            </a:r>
          </a:p>
          <a:p>
            <a:pPr lvl="1">
              <a:buFont typeface="Arial" panose="020B0604020202020204" pitchFamily="34" charset="0"/>
              <a:buChar char="•"/>
            </a:pP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Déchets divers</a:t>
            </a:r>
            <a:r>
              <a:rPr lang="fr-FR" sz="2400" dirty="0">
                <a:latin typeface="Arial" panose="020B0604020202020204" pitchFamily="34" charset="0"/>
                <a:cs typeface="Arial" panose="020B0604020202020204" pitchFamily="34" charset="0"/>
              </a:rPr>
              <a:t>: déchets d'équipements électriques et </a:t>
            </a:r>
            <a:r>
              <a:rPr lang="fr-FR" sz="2400" dirty="0" smtClean="0">
                <a:latin typeface="Arial" panose="020B0604020202020204" pitchFamily="34" charset="0"/>
                <a:cs typeface="Arial" panose="020B0604020202020204" pitchFamily="34" charset="0"/>
              </a:rPr>
              <a:t>électroniques </a:t>
            </a:r>
            <a:r>
              <a:rPr lang="fr-FR" sz="2400" b="1" dirty="0" smtClean="0">
                <a:latin typeface="Arial" panose="020B0604020202020204" pitchFamily="34" charset="0"/>
                <a:cs typeface="Arial" panose="020B0604020202020204" pitchFamily="34" charset="0"/>
              </a:rPr>
              <a:t>(DEEE)</a:t>
            </a:r>
            <a:r>
              <a:rPr lang="fr-FR" sz="2400" dirty="0" smtClean="0">
                <a:latin typeface="Arial" panose="020B0604020202020204" pitchFamily="34" charset="0"/>
                <a:cs typeface="Arial" panose="020B0604020202020204" pitchFamily="34" charset="0"/>
              </a:rPr>
              <a:t>, </a:t>
            </a:r>
            <a:r>
              <a:rPr lang="fr-FR" sz="2400" dirty="0">
                <a:latin typeface="Arial" panose="020B0604020202020204" pitchFamily="34" charset="0"/>
                <a:cs typeface="Arial" panose="020B0604020202020204" pitchFamily="34" charset="0"/>
              </a:rPr>
              <a:t>gravats, </a:t>
            </a:r>
            <a:r>
              <a:rPr lang="fr-FR" sz="2400" dirty="0" smtClean="0">
                <a:latin typeface="Arial" panose="020B0604020202020204" pitchFamily="34" charset="0"/>
                <a:cs typeface="Arial" panose="020B0604020202020204" pitchFamily="34" charset="0"/>
              </a:rPr>
              <a:t>métaux, </a:t>
            </a:r>
            <a:r>
              <a:rPr lang="fr-FR" sz="2400" dirty="0">
                <a:latin typeface="Arial" panose="020B0604020202020204" pitchFamily="34" charset="0"/>
                <a:cs typeface="Arial" panose="020B0604020202020204" pitchFamily="34" charset="0"/>
              </a:rPr>
              <a:t>piles / </a:t>
            </a:r>
            <a:r>
              <a:rPr lang="fr-FR" sz="2400" dirty="0" smtClean="0">
                <a:latin typeface="Arial" panose="020B0604020202020204" pitchFamily="34" charset="0"/>
                <a:cs typeface="Arial" panose="020B0604020202020204" pitchFamily="34" charset="0"/>
              </a:rPr>
              <a:t>batteries, produits </a:t>
            </a:r>
            <a:r>
              <a:rPr lang="fr-FR" sz="2400" dirty="0">
                <a:latin typeface="Arial" panose="020B0604020202020204" pitchFamily="34" charset="0"/>
                <a:cs typeface="Arial" panose="020B0604020202020204" pitchFamily="34" charset="0"/>
              </a:rPr>
              <a:t>chimiques polluants </a:t>
            </a:r>
            <a:r>
              <a:rPr lang="fr-FR" sz="2400" dirty="0" smtClean="0">
                <a:latin typeface="Arial" panose="020B0604020202020204" pitchFamily="34" charset="0"/>
                <a:cs typeface="Arial" panose="020B0604020202020204" pitchFamily="34" charset="0"/>
              </a:rPr>
              <a:t> (peintures, produits ménagers, huiles </a:t>
            </a:r>
            <a:r>
              <a:rPr lang="fr-FR" sz="2400" dirty="0">
                <a:latin typeface="Arial" panose="020B0604020202020204" pitchFamily="34" charset="0"/>
                <a:cs typeface="Arial" panose="020B0604020202020204" pitchFamily="34" charset="0"/>
              </a:rPr>
              <a:t>de </a:t>
            </a:r>
            <a:r>
              <a:rPr lang="fr-FR" sz="2400" dirty="0" smtClean="0">
                <a:latin typeface="Arial" panose="020B0604020202020204" pitchFamily="34" charset="0"/>
                <a:cs typeface="Arial" panose="020B0604020202020204" pitchFamily="34" charset="0"/>
              </a:rPr>
              <a:t>vidange), huiles </a:t>
            </a:r>
            <a:r>
              <a:rPr lang="fr-FR" sz="2400" dirty="0">
                <a:latin typeface="Arial" panose="020B0604020202020204" pitchFamily="34" charset="0"/>
                <a:cs typeface="Arial" panose="020B0604020202020204" pitchFamily="34" charset="0"/>
              </a:rPr>
              <a:t>alimentaires usagées, </a:t>
            </a:r>
            <a:r>
              <a:rPr lang="fr-FR" sz="2400" dirty="0" smtClean="0">
                <a:latin typeface="Arial" panose="020B0604020202020204" pitchFamily="34" charset="0"/>
                <a:cs typeface="Arial" panose="020B0604020202020204" pitchFamily="34" charset="0"/>
              </a:rPr>
              <a:t>pneumatiques</a:t>
            </a:r>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vêtements, carton, films radiographiques... </a:t>
            </a:r>
            <a:endParaRPr lang="fr-FR" sz="2400" dirty="0">
              <a:latin typeface="Arial" panose="020B0604020202020204" pitchFamily="34" charset="0"/>
              <a:cs typeface="Arial" panose="020B0604020202020204" pitchFamily="34" charset="0"/>
            </a:endParaRPr>
          </a:p>
          <a:p>
            <a:pPr lvl="1">
              <a:buFont typeface="Arial" panose="020B0604020202020204" pitchFamily="34" charset="0"/>
              <a:buChar char="•"/>
            </a:pPr>
            <a:r>
              <a:rPr lang="fr-FR" sz="2400" dirty="0" smtClean="0">
                <a:latin typeface="Arial" panose="020B0604020202020204" pitchFamily="34" charset="0"/>
                <a:cs typeface="Arial" panose="020B0604020202020204" pitchFamily="34" charset="0"/>
              </a:rPr>
              <a:t> Tout-venant</a:t>
            </a:r>
            <a:endParaRPr lang="fr-F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592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51992" y="104551"/>
            <a:ext cx="9144000" cy="537472"/>
          </a:xfrm>
        </p:spPr>
        <p:txBody>
          <a:bodyPr>
            <a:noAutofit/>
          </a:bodyPr>
          <a:lstStyle/>
          <a:p>
            <a:r>
              <a:rPr lang="fr-FR" sz="3600" dirty="0" smtClean="0">
                <a:latin typeface="Arial" charset="0"/>
                <a:ea typeface="Arial" charset="0"/>
                <a:cs typeface="Arial" charset="0"/>
              </a:rPr>
              <a:t>Un </a:t>
            </a:r>
            <a:r>
              <a:rPr lang="fr-FR" sz="3600" dirty="0" err="1" smtClean="0">
                <a:latin typeface="Arial" charset="0"/>
                <a:ea typeface="Arial" charset="0"/>
                <a:cs typeface="Arial" charset="0"/>
              </a:rPr>
              <a:t>biodéchet</a:t>
            </a:r>
            <a:r>
              <a:rPr lang="fr-FR" sz="3600" dirty="0" smtClean="0">
                <a:latin typeface="Arial" charset="0"/>
                <a:ea typeface="Arial" charset="0"/>
                <a:cs typeface="Arial" charset="0"/>
              </a:rPr>
              <a:t> c'est quoi?</a:t>
            </a:r>
            <a:endParaRPr lang="fr-FR" sz="3600" dirty="0">
              <a:latin typeface="Arial" charset="0"/>
              <a:ea typeface="Arial" charset="0"/>
              <a:cs typeface="Arial" charset="0"/>
            </a:endParaRPr>
          </a:p>
        </p:txBody>
      </p:sp>
      <p:cxnSp>
        <p:nvCxnSpPr>
          <p:cNvPr id="5" name="Connecteur droit 4"/>
          <p:cNvCxnSpPr/>
          <p:nvPr/>
        </p:nvCxnSpPr>
        <p:spPr>
          <a:xfrm flipV="1">
            <a:off x="0" y="765313"/>
            <a:ext cx="12192000" cy="19878"/>
          </a:xfrm>
          <a:prstGeom prst="line">
            <a:avLst/>
          </a:prstGeom>
          <a:ln w="635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Espace réservé du numéro de diapositive 8"/>
          <p:cNvSpPr>
            <a:spLocks noGrp="1"/>
          </p:cNvSpPr>
          <p:nvPr>
            <p:ph type="sldNum" sz="quarter" idx="12"/>
          </p:nvPr>
        </p:nvSpPr>
        <p:spPr>
          <a:xfrm>
            <a:off x="8976049" y="6225047"/>
            <a:ext cx="2743200" cy="365125"/>
          </a:xfrm>
        </p:spPr>
        <p:txBody>
          <a:bodyPr/>
          <a:lstStyle/>
          <a:p>
            <a:fld id="{297ED104-AD71-8D4E-8944-3D04F907BC51}" type="slidenum">
              <a:rPr lang="fr-FR" smtClean="0">
                <a:latin typeface="Arial" charset="0"/>
                <a:ea typeface="Arial" charset="0"/>
                <a:cs typeface="Arial" charset="0"/>
              </a:rPr>
              <a:t>9</a:t>
            </a:fld>
            <a:endParaRPr lang="fr-FR">
              <a:latin typeface="Arial" charset="0"/>
              <a:ea typeface="Arial" charset="0"/>
              <a:cs typeface="Arial" charset="0"/>
            </a:endParaRPr>
          </a:p>
        </p:txBody>
      </p:sp>
      <p:sp>
        <p:nvSpPr>
          <p:cNvPr id="8" name="Rectangle 7"/>
          <p:cNvSpPr/>
          <p:nvPr/>
        </p:nvSpPr>
        <p:spPr>
          <a:xfrm>
            <a:off x="407437" y="1105604"/>
            <a:ext cx="11433110" cy="2793842"/>
          </a:xfrm>
          <a:prstGeom prst="rect">
            <a:avLst/>
          </a:prstGeom>
        </p:spPr>
        <p:txBody>
          <a:bodyPr wrap="square">
            <a:spAutoFit/>
          </a:bodyPr>
          <a:lstStyle/>
          <a:p>
            <a:pPr algn="just">
              <a:lnSpc>
                <a:spcPct val="150000"/>
              </a:lnSpc>
              <a:spcBef>
                <a:spcPct val="0"/>
              </a:spcBef>
              <a:buNone/>
            </a:pPr>
            <a:r>
              <a:rPr lang="fr-FR" sz="2400" dirty="0" smtClean="0">
                <a:latin typeface="Arial" charset="0"/>
                <a:ea typeface="Arial" charset="0"/>
                <a:cs typeface="Arial" charset="0"/>
              </a:rPr>
              <a:t>« Tout </a:t>
            </a:r>
            <a:r>
              <a:rPr lang="fr-FR" sz="2400" dirty="0">
                <a:latin typeface="Arial" charset="0"/>
                <a:ea typeface="Arial" charset="0"/>
                <a:cs typeface="Arial" charset="0"/>
              </a:rPr>
              <a:t>déchet </a:t>
            </a:r>
            <a:r>
              <a:rPr lang="fr-FR" sz="2400" b="1" dirty="0">
                <a:solidFill>
                  <a:schemeClr val="accent6"/>
                </a:solidFill>
                <a:latin typeface="Arial" charset="0"/>
                <a:ea typeface="Arial" charset="0"/>
                <a:cs typeface="Arial" charset="0"/>
              </a:rPr>
              <a:t>non dangereux biodégradable </a:t>
            </a:r>
            <a:r>
              <a:rPr lang="fr-FR" sz="2400" dirty="0">
                <a:latin typeface="Arial" charset="0"/>
                <a:ea typeface="Arial" charset="0"/>
                <a:cs typeface="Arial" charset="0"/>
              </a:rPr>
              <a:t>de jardin ou de parc, tout déchet non dangereux alimentaire ou de cuisine issu notamment </a:t>
            </a:r>
            <a:r>
              <a:rPr lang="fr-FR" sz="2400" dirty="0">
                <a:solidFill>
                  <a:schemeClr val="accent6"/>
                </a:solidFill>
                <a:latin typeface="Arial" charset="0"/>
                <a:ea typeface="Arial" charset="0"/>
                <a:cs typeface="Arial" charset="0"/>
              </a:rPr>
              <a:t>des ménages, des restaurants, des traiteurs ou des magasins de vente au détail</a:t>
            </a:r>
            <a:r>
              <a:rPr lang="fr-FR" sz="2400" dirty="0">
                <a:latin typeface="Arial" charset="0"/>
                <a:ea typeface="Arial" charset="0"/>
                <a:cs typeface="Arial" charset="0"/>
              </a:rPr>
              <a:t>, ainsi que tout déchet comparable provenant des établissements de production ou de transformation de denrées alimentaires</a:t>
            </a:r>
            <a:r>
              <a:rPr lang="fr-FR" sz="2400" dirty="0" smtClean="0">
                <a:latin typeface="Arial" charset="0"/>
                <a:ea typeface="Arial" charset="0"/>
                <a:cs typeface="Arial" charset="0"/>
              </a:rPr>
              <a:t>. »</a:t>
            </a:r>
            <a:endParaRPr lang="fr-FR" altLang="fr-FR" sz="2400" dirty="0">
              <a:latin typeface="Arial" charset="0"/>
              <a:ea typeface="Arial" charset="0"/>
              <a:cs typeface="Arial" charset="0"/>
            </a:endParaRPr>
          </a:p>
        </p:txBody>
      </p:sp>
      <p:sp>
        <p:nvSpPr>
          <p:cNvPr id="10" name="Rectangle 9"/>
          <p:cNvSpPr/>
          <p:nvPr/>
        </p:nvSpPr>
        <p:spPr>
          <a:xfrm>
            <a:off x="7339706" y="3825649"/>
            <a:ext cx="4623505" cy="394210"/>
          </a:xfrm>
          <a:prstGeom prst="rect">
            <a:avLst/>
          </a:prstGeom>
        </p:spPr>
        <p:txBody>
          <a:bodyPr wrap="square">
            <a:spAutoFit/>
          </a:bodyPr>
          <a:lstStyle/>
          <a:p>
            <a:pPr algn="just">
              <a:lnSpc>
                <a:spcPct val="120000"/>
              </a:lnSpc>
              <a:spcBef>
                <a:spcPct val="0"/>
              </a:spcBef>
            </a:pPr>
            <a:r>
              <a:rPr lang="fr-FR" altLang="fr-FR" dirty="0">
                <a:solidFill>
                  <a:schemeClr val="accent2"/>
                </a:solidFill>
                <a:latin typeface="Arial" charset="0"/>
                <a:ea typeface="Arial" charset="0"/>
                <a:cs typeface="Arial" charset="0"/>
              </a:rPr>
              <a:t>Article L </a:t>
            </a:r>
            <a:r>
              <a:rPr lang="fr-FR" altLang="fr-FR" dirty="0" smtClean="0">
                <a:solidFill>
                  <a:schemeClr val="accent2"/>
                </a:solidFill>
                <a:latin typeface="Arial" charset="0"/>
                <a:ea typeface="Arial" charset="0"/>
                <a:cs typeface="Arial" charset="0"/>
              </a:rPr>
              <a:t>541-8 </a:t>
            </a:r>
            <a:r>
              <a:rPr lang="fr-FR" altLang="fr-FR" dirty="0">
                <a:solidFill>
                  <a:schemeClr val="accent2"/>
                </a:solidFill>
                <a:latin typeface="Arial" charset="0"/>
                <a:ea typeface="Arial" charset="0"/>
                <a:cs typeface="Arial" charset="0"/>
              </a:rPr>
              <a:t>du Code </a:t>
            </a:r>
            <a:r>
              <a:rPr lang="fr-FR" altLang="fr-FR">
                <a:solidFill>
                  <a:schemeClr val="accent2"/>
                </a:solidFill>
                <a:latin typeface="Arial" charset="0"/>
                <a:ea typeface="Arial" charset="0"/>
                <a:cs typeface="Arial" charset="0"/>
              </a:rPr>
              <a:t>de </a:t>
            </a:r>
            <a:r>
              <a:rPr lang="fr-FR" altLang="fr-FR" smtClean="0">
                <a:solidFill>
                  <a:schemeClr val="accent2"/>
                </a:solidFill>
                <a:latin typeface="Arial" charset="0"/>
                <a:ea typeface="Arial" charset="0"/>
                <a:cs typeface="Arial" charset="0"/>
              </a:rPr>
              <a:t>l’environnement</a:t>
            </a:r>
            <a:endParaRPr lang="fr-FR" altLang="fr-FR" dirty="0">
              <a:solidFill>
                <a:schemeClr val="accent2"/>
              </a:solidFill>
              <a:latin typeface="Arial" charset="0"/>
              <a:ea typeface="Arial" charset="0"/>
              <a:cs typeface="Arial" charset="0"/>
            </a:endParaRPr>
          </a:p>
        </p:txBody>
      </p:sp>
      <p:pic>
        <p:nvPicPr>
          <p:cNvPr id="6" name="Image 5"/>
          <p:cNvPicPr>
            <a:picLocks noChangeAspect="1"/>
          </p:cNvPicPr>
          <p:nvPr/>
        </p:nvPicPr>
        <p:blipFill>
          <a:blip r:embed="rId3"/>
          <a:stretch>
            <a:fillRect/>
          </a:stretch>
        </p:blipFill>
        <p:spPr>
          <a:xfrm>
            <a:off x="1736556" y="3948572"/>
            <a:ext cx="2946400" cy="2641600"/>
          </a:xfrm>
          <a:prstGeom prst="rect">
            <a:avLst/>
          </a:prstGeom>
        </p:spPr>
      </p:pic>
      <p:pic>
        <p:nvPicPr>
          <p:cNvPr id="11" name="Image 10"/>
          <p:cNvPicPr>
            <a:picLocks noChangeAspect="1"/>
          </p:cNvPicPr>
          <p:nvPr/>
        </p:nvPicPr>
        <p:blipFill>
          <a:blip r:embed="rId4"/>
          <a:stretch>
            <a:fillRect/>
          </a:stretch>
        </p:blipFill>
        <p:spPr>
          <a:xfrm>
            <a:off x="5796156" y="4291472"/>
            <a:ext cx="3454400" cy="2298700"/>
          </a:xfrm>
          <a:prstGeom prst="rect">
            <a:avLst/>
          </a:prstGeom>
        </p:spPr>
      </p:pic>
    </p:spTree>
    <p:extLst>
      <p:ext uri="{BB962C8B-B14F-4D97-AF65-F5344CB8AC3E}">
        <p14:creationId xmlns:p14="http://schemas.microsoft.com/office/powerpoint/2010/main" val="11843384"/>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701</TotalTime>
  <Words>4258</Words>
  <Application>Microsoft Office PowerPoint</Application>
  <PresentationFormat>Grand écran</PresentationFormat>
  <Paragraphs>726</Paragraphs>
  <Slides>53</Slides>
  <Notes>25</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53</vt:i4>
      </vt:variant>
    </vt:vector>
  </HeadingPairs>
  <TitlesOfParts>
    <vt:vector size="61" baseType="lpstr">
      <vt:lpstr>ＭＳ Ｐゴシック</vt:lpstr>
      <vt:lpstr>Arial</vt:lpstr>
      <vt:lpstr>ArialMT</vt:lpstr>
      <vt:lpstr>Calibri</vt:lpstr>
      <vt:lpstr>Calibri Light</vt:lpstr>
      <vt:lpstr>Times New Roman</vt:lpstr>
      <vt:lpstr>Wingdings</vt:lpstr>
      <vt:lpstr>Thème Office</vt:lpstr>
      <vt:lpstr>Présentation PowerPoint</vt:lpstr>
      <vt:lpstr>Présentation PowerPoint</vt:lpstr>
      <vt:lpstr>La réglementation des déchets</vt:lpstr>
      <vt:lpstr>Présentation PowerPoint</vt:lpstr>
      <vt:lpstr>Présentation PowerPoint</vt:lpstr>
      <vt:lpstr>Présentation PowerPoint</vt:lpstr>
      <vt:lpstr>Un déchet c’est quoi ?</vt:lpstr>
      <vt:lpstr>Les déchets ménagers c’est quoi ?</vt:lpstr>
      <vt:lpstr>Un biodéchet c'est quoi?</vt:lpstr>
      <vt:lpstr>Les déchets des entreprises c’est quoi ?</vt:lpstr>
      <vt:lpstr>Les déchets municipaux c’est quoi ?</vt:lpstr>
      <vt:lpstr>Quelles obligations pour les entreprises, les collectivités et les administrations?</vt:lpstr>
      <vt:lpstr>Un déchet ce n’est pas...</vt:lpstr>
      <vt:lpstr>Un déchet ce n’est plus…</vt:lpstr>
      <vt:lpstr>Procédures de sortie de statut de déchet nationales actuellement en vigueur</vt:lpstr>
      <vt:lpstr>Un CSR c'est quoi?</vt:lpstr>
      <vt:lpstr>La prévention c’est quoi ?</vt:lpstr>
      <vt:lpstr>Le recyclage c’est quoi ?</vt:lpstr>
      <vt:lpstr>Dans tous les cas… </vt:lpstr>
      <vt:lpstr>Présentation PowerPoint</vt:lpstr>
      <vt:lpstr>Présentation PowerPoint</vt:lpstr>
      <vt:lpstr>La Loi TECV et les biodéchets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Evolution des OM en France (1960-2013)</vt:lpstr>
      <vt:lpstr>Le gisement de déchets en France (2012)</vt:lpstr>
      <vt:lpstr>Le gisement de déchets en France (2015)</vt:lpstr>
      <vt:lpstr>Le gisement de déchets en Région Centre Val De Loire (2015)</vt:lpstr>
      <vt:lpstr>Evolution OMR et CS en Région Centre Val De Loire (2005-2015)</vt:lpstr>
      <vt:lpstr>Composition de nos déchets (OMR+CS)</vt:lpstr>
      <vt:lpstr>Fraction organiquement valorisable des OMR</vt:lpstr>
      <vt:lpstr>Gisement des biodéchets des ménages</vt:lpstr>
      <vt:lpstr>La gestion « optimisée » des biodéchets des ménages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Univ-Tours.fr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Sébastien Moreau</dc:creator>
  <cp:lastModifiedBy>Sébastien Moreau</cp:lastModifiedBy>
  <cp:revision>70</cp:revision>
  <dcterms:created xsi:type="dcterms:W3CDTF">2019-05-21T11:30:36Z</dcterms:created>
  <dcterms:modified xsi:type="dcterms:W3CDTF">2019-05-24T13:17:20Z</dcterms:modified>
</cp:coreProperties>
</file>