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68" r:id="rId3"/>
    <p:sldId id="259" r:id="rId4"/>
    <p:sldId id="264" r:id="rId5"/>
    <p:sldId id="265" r:id="rId6"/>
    <p:sldId id="266" r:id="rId7"/>
    <p:sldId id="260" r:id="rId8"/>
    <p:sldId id="267" r:id="rId9"/>
    <p:sldId id="261" r:id="rId10"/>
    <p:sldId id="262" r:id="rId11"/>
    <p:sldId id="263" r:id="rId12"/>
    <p:sldId id="269" r:id="rId13"/>
    <p:sldId id="270" r:id="rId14"/>
    <p:sldId id="271" r:id="rId15"/>
    <p:sldId id="272" r:id="rId16"/>
    <p:sldId id="273" r:id="rId17"/>
    <p:sldId id="274" r:id="rId18"/>
    <p:sldId id="257" r:id="rId19"/>
    <p:sldId id="258" r:id="rId20"/>
    <p:sldId id="275" r:id="rId21"/>
    <p:sldId id="281" r:id="rId22"/>
    <p:sldId id="276" r:id="rId23"/>
    <p:sldId id="277" r:id="rId24"/>
    <p:sldId id="278" r:id="rId25"/>
    <p:sldId id="279" r:id="rId26"/>
    <p:sldId id="280" r:id="rId27"/>
    <p:sldId id="282" r:id="rId2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5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7729" autoAdjust="0"/>
  </p:normalViewPr>
  <p:slideViewPr>
    <p:cSldViewPr snapToGrid="0" showGuides="1">
      <p:cViewPr varScale="1">
        <p:scale>
          <a:sx n="54" d="100"/>
          <a:sy n="54" d="100"/>
        </p:scale>
        <p:origin x="422" y="58"/>
      </p:cViewPr>
      <p:guideLst>
        <p:guide orient="horz" pos="2954"/>
        <p:guide pos="3840"/>
      </p:guideLst>
    </p:cSldViewPr>
  </p:slideViewPr>
  <p:notesTextViewPr>
    <p:cViewPr>
      <p:scale>
        <a:sx n="1" d="1"/>
        <a:sy n="1" d="1"/>
      </p:scale>
      <p:origin x="0" y="-576"/>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7EB4CA-3E4A-429F-A7C0-4492B5297E87}" type="datetimeFigureOut">
              <a:rPr lang="fr-FR" smtClean="0"/>
              <a:t>24/05/2019</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EBCD46-1E29-41B7-88BE-7D200D8286C3}" type="slidenum">
              <a:rPr lang="fr-FR" smtClean="0"/>
              <a:t>‹N°›</a:t>
            </a:fld>
            <a:endParaRPr lang="fr-FR"/>
          </a:p>
        </p:txBody>
      </p:sp>
    </p:spTree>
    <p:extLst>
      <p:ext uri="{BB962C8B-B14F-4D97-AF65-F5344CB8AC3E}">
        <p14:creationId xmlns:p14="http://schemas.microsoft.com/office/powerpoint/2010/main" val="17109680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zerowastefrance.org/media/Fiche%20-%20Economie%20circulaire%20-%20Evolutions%20r%C3%A9glementaires%20depuis%202015.pdf"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zerowastefrance.org/media/TZW/cs8%20Roubaix%20FR.pdf"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s://www.zerowastefrance.org/fr/articles/346-plans-dechets-des-regions-entrepreneurs-zero-dechet-saisissez-l-opportunite"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zerowastefrance.org/fr/agir-collectivites"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3</a:t>
            </a:fld>
            <a:endParaRPr lang="fr-FR"/>
          </a:p>
        </p:txBody>
      </p:sp>
    </p:spTree>
    <p:extLst>
      <p:ext uri="{BB962C8B-B14F-4D97-AF65-F5344CB8AC3E}">
        <p14:creationId xmlns:p14="http://schemas.microsoft.com/office/powerpoint/2010/main" val="1159379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Shape 5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3" name="Shape 56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5489697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Shape 5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3" name="Shape 56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3765289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Shape 5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3" name="Shape 56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40073228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0"/>
            <a:r>
              <a:rPr lang="fr-FR" sz="1200" b="1" u="none" strike="noStrike" kern="1200" dirty="0" smtClean="0">
                <a:solidFill>
                  <a:schemeClr val="tx1"/>
                </a:solidFill>
                <a:effectLst/>
                <a:latin typeface="+mn-lt"/>
                <a:ea typeface="+mn-ea"/>
                <a:cs typeface="+mn-cs"/>
              </a:rPr>
              <a:t>Environnementaux</a:t>
            </a:r>
            <a:r>
              <a:rPr lang="fr-FR" sz="1200" u="none" strike="noStrike" kern="1200" dirty="0" smtClean="0">
                <a:solidFill>
                  <a:schemeClr val="tx1"/>
                </a:solidFill>
                <a:effectLst/>
                <a:latin typeface="+mn-lt"/>
                <a:ea typeface="+mn-ea"/>
                <a:cs typeface="+mn-cs"/>
              </a:rPr>
              <a:t> :  la gestion des déchets est un facteur important du réchauffement climatique, parce que les installations de traitement des déchets émettent du méthane et du CO2 (voir notre site climat.zerowastefrance.org) mais également parce que tous nos déchets témoignent d’un formidable gaspillage de ressources qui n’est pas neutre pour la planète.</a:t>
            </a:r>
          </a:p>
          <a:p>
            <a:r>
              <a:rPr lang="fr-FR" sz="1200" kern="1200" dirty="0" smtClean="0">
                <a:solidFill>
                  <a:schemeClr val="tx1"/>
                </a:solidFill>
                <a:effectLst/>
                <a:latin typeface="+mn-lt"/>
                <a:ea typeface="+mn-ea"/>
                <a:cs typeface="+mn-cs"/>
              </a:rPr>
              <a:t> </a:t>
            </a:r>
          </a:p>
          <a:p>
            <a:pPr lvl="0"/>
            <a:r>
              <a:rPr lang="fr-FR" sz="1200" b="1" u="none" strike="noStrike" kern="1200" dirty="0" smtClean="0">
                <a:solidFill>
                  <a:schemeClr val="tx1"/>
                </a:solidFill>
                <a:effectLst/>
                <a:latin typeface="+mn-lt"/>
                <a:ea typeface="+mn-ea"/>
                <a:cs typeface="+mn-cs"/>
              </a:rPr>
              <a:t>Sanitaires </a:t>
            </a:r>
            <a:r>
              <a:rPr lang="fr-FR" sz="1200" u="none" strike="noStrike" kern="1200" dirty="0" smtClean="0">
                <a:solidFill>
                  <a:schemeClr val="tx1"/>
                </a:solidFill>
                <a:effectLst/>
                <a:latin typeface="+mn-lt"/>
                <a:ea typeface="+mn-ea"/>
                <a:cs typeface="+mn-cs"/>
              </a:rPr>
              <a:t>:  Certaines installations de traitement (décharges, incinérateurs) peuvent être à l’origine de pollutions locales et poser des problématiques sanitaires (qualité de l’air).</a:t>
            </a:r>
          </a:p>
          <a:p>
            <a:r>
              <a:rPr lang="fr-FR" sz="1200" kern="1200" dirty="0" smtClean="0">
                <a:solidFill>
                  <a:schemeClr val="tx1"/>
                </a:solidFill>
                <a:effectLst/>
                <a:latin typeface="+mn-lt"/>
                <a:ea typeface="+mn-ea"/>
                <a:cs typeface="+mn-cs"/>
              </a:rPr>
              <a:t> </a:t>
            </a:r>
          </a:p>
          <a:p>
            <a:pPr lvl="0"/>
            <a:r>
              <a:rPr lang="fr-FR" sz="1200" b="1" u="none" strike="noStrike" kern="1200" dirty="0" smtClean="0">
                <a:solidFill>
                  <a:schemeClr val="tx1"/>
                </a:solidFill>
                <a:effectLst/>
                <a:latin typeface="+mn-lt"/>
                <a:ea typeface="+mn-ea"/>
                <a:cs typeface="+mn-cs"/>
              </a:rPr>
              <a:t>Economiques</a:t>
            </a:r>
            <a:r>
              <a:rPr lang="fr-FR" sz="1200" u="none" strike="noStrike" kern="1200" dirty="0" smtClean="0">
                <a:solidFill>
                  <a:schemeClr val="tx1"/>
                </a:solidFill>
                <a:effectLst/>
                <a:latin typeface="+mn-lt"/>
                <a:ea typeface="+mn-ea"/>
                <a:cs typeface="+mn-cs"/>
              </a:rPr>
              <a:t> : la gestion des déchets coûte cher, surtout quand il s’agit de les brûler dans un incinérateur ou de les trier mécaniquement dans une installation de Tri mécano biologique. En 20 ans, le coût de la gestion des déchets a augmenté de 300%. Les collectivités qui ont engagé des démarches de réduction des déchets et d’amélioration du tri sont celles qui parviennent le mieux à maîtriser le coût de la gestion des déchets.</a:t>
            </a:r>
          </a:p>
          <a:p>
            <a:r>
              <a:rPr lang="fr-FR" sz="1200" b="1" kern="1200" dirty="0" smtClean="0">
                <a:solidFill>
                  <a:schemeClr val="tx1"/>
                </a:solidFill>
                <a:effectLst/>
                <a:latin typeface="+mn-lt"/>
                <a:ea typeface="+mn-ea"/>
                <a:cs typeface="+mn-cs"/>
              </a:rPr>
              <a:t> </a:t>
            </a:r>
            <a:endParaRPr lang="fr-FR" sz="1200" kern="1200" dirty="0" smtClean="0">
              <a:solidFill>
                <a:schemeClr val="tx1"/>
              </a:solidFill>
              <a:effectLst/>
              <a:latin typeface="+mn-lt"/>
              <a:ea typeface="+mn-ea"/>
              <a:cs typeface="+mn-cs"/>
            </a:endParaRPr>
          </a:p>
          <a:p>
            <a:pPr lvl="0"/>
            <a:r>
              <a:rPr lang="fr-FR" sz="1200" b="1" u="none" strike="noStrike" kern="1200" dirty="0" smtClean="0">
                <a:solidFill>
                  <a:schemeClr val="tx1"/>
                </a:solidFill>
                <a:effectLst/>
                <a:latin typeface="+mn-lt"/>
                <a:ea typeface="+mn-ea"/>
                <a:cs typeface="+mn-cs"/>
              </a:rPr>
              <a:t>Réglementaires</a:t>
            </a:r>
            <a:r>
              <a:rPr lang="fr-FR" sz="1200" u="none" strike="noStrike" kern="1200" dirty="0" smtClean="0">
                <a:solidFill>
                  <a:schemeClr val="tx1"/>
                </a:solidFill>
                <a:effectLst/>
                <a:latin typeface="+mn-lt"/>
                <a:ea typeface="+mn-ea"/>
                <a:cs typeface="+mn-cs"/>
              </a:rPr>
              <a:t> : La réglementation européenne et nationale a évolué ces dernières années et encourage le développement des démarches zéro déchet au niveau local. Cependant beaucoup de lois en matière environnementale et d’autant plus dans le domaine des déchets ne sont tout simplement pas respectées. Se référer à la réglementation en vigueur peut donc déjà vous permettre de trouver des arguments de poids, et vous offre le cas échéant la possibilité d’utiliser l’outil du contentieux juridique. Consulter l’inventaire des </a:t>
            </a:r>
            <a:r>
              <a:rPr lang="fr-FR" sz="1200" u="none" strike="noStrike" kern="1200" dirty="0" smtClean="0">
                <a:solidFill>
                  <a:schemeClr val="tx1"/>
                </a:solidFill>
                <a:effectLst/>
                <a:latin typeface="+mn-lt"/>
                <a:ea typeface="+mn-ea"/>
                <a:cs typeface="+mn-cs"/>
                <a:hlinkClick r:id="rId3"/>
              </a:rPr>
              <a:t>évolutions réglementaires</a:t>
            </a:r>
            <a:r>
              <a:rPr lang="fr-FR" sz="1200" u="none" strike="noStrike" kern="1200" dirty="0" smtClean="0">
                <a:solidFill>
                  <a:schemeClr val="tx1"/>
                </a:solidFill>
                <a:effectLst/>
                <a:latin typeface="+mn-lt"/>
                <a:ea typeface="+mn-ea"/>
                <a:cs typeface="+mn-cs"/>
              </a:rPr>
              <a:t> récentes.</a:t>
            </a:r>
          </a:p>
          <a:p>
            <a:r>
              <a:rPr lang="fr-FR" sz="1200" kern="1200" dirty="0" smtClean="0">
                <a:solidFill>
                  <a:schemeClr val="tx1"/>
                </a:solidFill>
                <a:effectLst/>
                <a:latin typeface="+mn-lt"/>
                <a:ea typeface="+mn-ea"/>
                <a:cs typeface="+mn-cs"/>
              </a:rPr>
              <a:t> </a:t>
            </a:r>
          </a:p>
          <a:p>
            <a:endParaRPr lang="fr-FR" dirty="0"/>
          </a:p>
        </p:txBody>
      </p:sp>
      <p:sp>
        <p:nvSpPr>
          <p:cNvPr id="4" name="Espace réservé du numéro de diapositive 3"/>
          <p:cNvSpPr>
            <a:spLocks noGrp="1"/>
          </p:cNvSpPr>
          <p:nvPr>
            <p:ph type="sldNum" sz="quarter" idx="10"/>
          </p:nvPr>
        </p:nvSpPr>
        <p:spPr/>
        <p:txBody>
          <a:bodyPr/>
          <a:lstStyle/>
          <a:p>
            <a:fld id="{BBEBCD46-1E29-41B7-88BE-7D200D8286C3}" type="slidenum">
              <a:rPr lang="fr-FR" smtClean="0"/>
              <a:t>21</a:t>
            </a:fld>
            <a:endParaRPr lang="fr-FR"/>
          </a:p>
        </p:txBody>
      </p:sp>
    </p:spTree>
    <p:extLst>
      <p:ext uri="{BB962C8B-B14F-4D97-AF65-F5344CB8AC3E}">
        <p14:creationId xmlns:p14="http://schemas.microsoft.com/office/powerpoint/2010/main" val="410457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0"/>
            <a:r>
              <a:rPr lang="fr-FR" sz="1200" b="1" u="none" strike="noStrike" kern="1200" dirty="0" smtClean="0">
                <a:solidFill>
                  <a:schemeClr val="tx1"/>
                </a:solidFill>
                <a:effectLst/>
                <a:latin typeface="+mn-lt"/>
                <a:ea typeface="+mn-ea"/>
                <a:cs typeface="+mn-cs"/>
              </a:rPr>
              <a:t>La commune</a:t>
            </a:r>
            <a:r>
              <a:rPr lang="fr-FR" sz="1200" u="none" strike="noStrike" kern="1200" dirty="0" smtClean="0">
                <a:solidFill>
                  <a:schemeClr val="tx1"/>
                </a:solidFill>
                <a:effectLst/>
                <a:latin typeface="+mn-lt"/>
                <a:ea typeface="+mn-ea"/>
                <a:cs typeface="+mn-cs"/>
              </a:rPr>
              <a:t> : les communes ne gèrent pas la collecte ou le traitement des déchets. Elles sont en revanche souvent responsables du nettoyage des rues.</a:t>
            </a:r>
          </a:p>
          <a:p>
            <a:r>
              <a:rPr lang="fr-FR" sz="1200" kern="1200" dirty="0" smtClean="0">
                <a:solidFill>
                  <a:schemeClr val="tx1"/>
                </a:solidFill>
                <a:effectLst/>
                <a:latin typeface="+mn-lt"/>
                <a:ea typeface="+mn-ea"/>
                <a:cs typeface="+mn-cs"/>
              </a:rPr>
              <a:t>Les communes restent un interlocuteur intéressant pour faire avancer les démarches zéro déchet au niveau local car elles prennent des décisions dans des domaines qui influent sur la production de déchets et où une démarche zéro déchet peut être développée (modalités d’approvisionnement des cantines scolaires, tourisme, événementiel, éducation…)</a:t>
            </a:r>
          </a:p>
          <a:p>
            <a:r>
              <a:rPr lang="fr-FR" sz="1200" kern="1200" dirty="0" smtClean="0">
                <a:solidFill>
                  <a:schemeClr val="tx1"/>
                </a:solidFill>
                <a:effectLst/>
                <a:latin typeface="+mn-lt"/>
                <a:ea typeface="+mn-ea"/>
                <a:cs typeface="+mn-cs"/>
              </a:rPr>
              <a:t>De plus, la commune est un échelon décisionnel très identifié par les citoyens et les médias. C’est donc un acteur privilégié à interpeller, même si le ou la maire n’est pas in fine celui qui prendra la décision qui vous intéresse.</a:t>
            </a:r>
          </a:p>
          <a:p>
            <a:r>
              <a:rPr lang="fr-FR" sz="1200" kern="1200" dirty="0" smtClean="0">
                <a:solidFill>
                  <a:schemeClr val="tx1"/>
                </a:solidFill>
                <a:effectLst/>
                <a:latin typeface="+mn-lt"/>
                <a:ea typeface="+mn-ea"/>
                <a:cs typeface="+mn-cs"/>
              </a:rPr>
              <a:t>A titre d’exemple, la commune de Roubaix a mis en place une démarche zéro déchet, bien que ne disposant pas de la compétence collecte. </a:t>
            </a:r>
            <a:r>
              <a:rPr lang="fr-FR" sz="1200" kern="1200" dirty="0" smtClean="0">
                <a:solidFill>
                  <a:schemeClr val="tx1"/>
                </a:solidFill>
                <a:effectLst/>
                <a:latin typeface="+mn-lt"/>
                <a:ea typeface="+mn-ea"/>
                <a:cs typeface="+mn-cs"/>
                <a:hlinkClick r:id="rId3"/>
              </a:rPr>
              <a:t>Le cas d’étude peut être consulté ici</a:t>
            </a:r>
            <a:r>
              <a:rPr lang="fr-FR" sz="1200" kern="1200" dirty="0" smtClean="0">
                <a:solidFill>
                  <a:schemeClr val="tx1"/>
                </a:solidFill>
                <a:effectLst/>
                <a:latin typeface="+mn-lt"/>
                <a:ea typeface="+mn-ea"/>
                <a:cs typeface="+mn-cs"/>
              </a:rPr>
              <a:t>.</a:t>
            </a:r>
          </a:p>
          <a:p>
            <a:r>
              <a:rPr lang="fr-FR" sz="1200" kern="1200" dirty="0" smtClean="0">
                <a:solidFill>
                  <a:schemeClr val="tx1"/>
                </a:solidFill>
                <a:effectLst/>
                <a:latin typeface="+mn-lt"/>
                <a:ea typeface="+mn-ea"/>
                <a:cs typeface="+mn-cs"/>
              </a:rPr>
              <a:t> </a:t>
            </a:r>
          </a:p>
          <a:p>
            <a:pPr lvl="0"/>
            <a:r>
              <a:rPr lang="fr-FR" sz="1200" b="1" u="none" strike="noStrike" kern="1200" dirty="0" smtClean="0">
                <a:solidFill>
                  <a:schemeClr val="tx1"/>
                </a:solidFill>
                <a:effectLst/>
                <a:latin typeface="+mn-lt"/>
                <a:ea typeface="+mn-ea"/>
                <a:cs typeface="+mn-cs"/>
              </a:rPr>
              <a:t>L’intercommunalité </a:t>
            </a:r>
            <a:r>
              <a:rPr lang="fr-FR" sz="1200" u="none" strike="noStrike" kern="1200" dirty="0" smtClean="0">
                <a:solidFill>
                  <a:schemeClr val="tx1"/>
                </a:solidFill>
                <a:effectLst/>
                <a:latin typeface="+mn-lt"/>
                <a:ea typeface="+mn-ea"/>
                <a:cs typeface="+mn-cs"/>
              </a:rPr>
              <a:t>(= un groupement de plusieurs communes, une partie des élus municipaux siègent dans l’intercommunalité). L’intercommunalité est souvent en charge de la collecte des déchets, et parfois également du traitement. En tant que responsable de la collecte des déchets, ce sont elles qui peuvent mettre en place la collecte séparée des biodéchets, qui établissent les modalités de financement du service public de gestion des déchets (tarification incitative ou non, facturation des commerçants) et qui ont l’obligation de réaliser un plan local de prévention des déchets comprenant des actions pour réduire la quantité de déchets produites sur le territoire.</a:t>
            </a:r>
          </a:p>
          <a:p>
            <a:r>
              <a:rPr lang="fr-FR" sz="1200" kern="1200" dirty="0" smtClean="0">
                <a:solidFill>
                  <a:schemeClr val="tx1"/>
                </a:solidFill>
                <a:effectLst/>
                <a:latin typeface="+mn-lt"/>
                <a:ea typeface="+mn-ea"/>
                <a:cs typeface="+mn-cs"/>
              </a:rPr>
              <a:t> </a:t>
            </a:r>
          </a:p>
          <a:p>
            <a:pPr lvl="0"/>
            <a:r>
              <a:rPr lang="fr-FR" sz="1200" b="1" u="none" strike="noStrike" kern="1200" dirty="0" smtClean="0">
                <a:solidFill>
                  <a:schemeClr val="tx1"/>
                </a:solidFill>
                <a:effectLst/>
                <a:latin typeface="+mn-lt"/>
                <a:ea typeface="+mn-ea"/>
                <a:cs typeface="+mn-cs"/>
              </a:rPr>
              <a:t>Le Syndicat de traitement des déchets</a:t>
            </a:r>
            <a:r>
              <a:rPr lang="fr-FR" sz="1200" u="none" strike="noStrike" kern="1200" dirty="0" smtClean="0">
                <a:solidFill>
                  <a:schemeClr val="tx1"/>
                </a:solidFill>
                <a:effectLst/>
                <a:latin typeface="+mn-lt"/>
                <a:ea typeface="+mn-ea"/>
                <a:cs typeface="+mn-cs"/>
              </a:rPr>
              <a:t> (= groupement de plusieurs communes et/ou de plusieurs intercommunalités, parfois actif à l’échelle d’un département voir d’une région, les élus intercommunaux siègent au sein du syndicat de traitement). Parfois, l’intercommunalité délègue sa mission de traitement des déchets à un syndicat de traitement qui est alors en charge de trouver des exutoires aux déchets produits et de gérer les installations (centre de tri, plateforme de compostage, incinérateur, décharge…)</a:t>
            </a:r>
          </a:p>
          <a:p>
            <a:r>
              <a:rPr lang="fr-FR" sz="1200" kern="1200" dirty="0" smtClean="0">
                <a:solidFill>
                  <a:schemeClr val="tx1"/>
                </a:solidFill>
                <a:effectLst/>
                <a:latin typeface="+mn-lt"/>
                <a:ea typeface="+mn-ea"/>
                <a:cs typeface="+mn-cs"/>
              </a:rPr>
              <a:t> </a:t>
            </a:r>
          </a:p>
          <a:p>
            <a:pPr lvl="0"/>
            <a:r>
              <a:rPr lang="fr-FR" sz="1200" b="1" u="none" strike="noStrike" kern="1200" dirty="0" smtClean="0">
                <a:solidFill>
                  <a:schemeClr val="tx1"/>
                </a:solidFill>
                <a:effectLst/>
                <a:latin typeface="+mn-lt"/>
                <a:ea typeface="+mn-ea"/>
                <a:cs typeface="+mn-cs"/>
              </a:rPr>
              <a:t>La Région</a:t>
            </a:r>
            <a:r>
              <a:rPr lang="fr-FR" sz="1200" u="none" strike="noStrike" kern="1200" dirty="0" smtClean="0">
                <a:solidFill>
                  <a:schemeClr val="tx1"/>
                </a:solidFill>
                <a:effectLst/>
                <a:latin typeface="+mn-lt"/>
                <a:ea typeface="+mn-ea"/>
                <a:cs typeface="+mn-cs"/>
              </a:rPr>
              <a:t> : Elle est en charge de la planification régionale de gestion des déchets. Les nouvelles régions sont en cours d’élaboration des plans déchet régionaux pour l’année 2017/2018. Consulter</a:t>
            </a:r>
            <a:r>
              <a:rPr lang="fr-FR" sz="1200" u="none" strike="noStrike" kern="1200" dirty="0" smtClean="0">
                <a:solidFill>
                  <a:schemeClr val="tx1"/>
                </a:solidFill>
                <a:effectLst/>
                <a:latin typeface="+mn-lt"/>
                <a:ea typeface="+mn-ea"/>
                <a:cs typeface="+mn-cs"/>
                <a:hlinkClick r:id="rId4"/>
              </a:rPr>
              <a:t> l’article dédié pour plus d’informations</a:t>
            </a:r>
            <a:r>
              <a:rPr lang="fr-FR" sz="1200" u="none" strike="noStrike" kern="1200" dirty="0" smtClean="0">
                <a:solidFill>
                  <a:schemeClr val="tx1"/>
                </a:solidFill>
                <a:effectLst/>
                <a:latin typeface="+mn-lt"/>
                <a:ea typeface="+mn-ea"/>
                <a:cs typeface="+mn-cs"/>
              </a:rPr>
              <a:t>.</a:t>
            </a:r>
          </a:p>
          <a:p>
            <a:r>
              <a:rPr lang="fr-FR" sz="1200" kern="1200" dirty="0" smtClean="0">
                <a:solidFill>
                  <a:schemeClr val="tx1"/>
                </a:solidFill>
                <a:effectLst/>
                <a:latin typeface="+mn-lt"/>
                <a:ea typeface="+mn-ea"/>
                <a:cs typeface="+mn-cs"/>
              </a:rPr>
              <a:t> </a:t>
            </a:r>
          </a:p>
          <a:p>
            <a:r>
              <a:rPr lang="fr-FR" sz="1200" kern="1200" dirty="0" smtClean="0">
                <a:solidFill>
                  <a:schemeClr val="tx1"/>
                </a:solidFill>
                <a:effectLst/>
                <a:latin typeface="+mn-lt"/>
                <a:ea typeface="+mn-ea"/>
                <a:cs typeface="+mn-cs"/>
              </a:rPr>
              <a:t>Pour facilement savoir “qui fait quoi” sur votre territoire, il suffit de faire un tour sur le site internet des différentes collectivités (intercommunalité, syndicat de traitement). On peut y trouver l’information sur la taille du territoire, le nom des communes faisant partie du groupement et les compétences de cette entité.</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Au sein de ces collectivités, il y a plusieurs interlocuteurs :</a:t>
            </a:r>
          </a:p>
          <a:p>
            <a:r>
              <a:rPr lang="fr-FR" sz="1200" kern="1200" dirty="0" smtClean="0">
                <a:solidFill>
                  <a:schemeClr val="tx1"/>
                </a:solidFill>
                <a:effectLst/>
                <a:latin typeface="+mn-lt"/>
                <a:ea typeface="+mn-ea"/>
                <a:cs typeface="+mn-cs"/>
              </a:rPr>
              <a:t> </a:t>
            </a:r>
          </a:p>
          <a:p>
            <a:pPr lvl="0"/>
            <a:r>
              <a:rPr lang="fr-FR" sz="1200" b="1" u="none" strike="noStrike" kern="1200" dirty="0" smtClean="0">
                <a:solidFill>
                  <a:schemeClr val="tx1"/>
                </a:solidFill>
                <a:effectLst/>
                <a:latin typeface="+mn-lt"/>
                <a:ea typeface="+mn-ea"/>
                <a:cs typeface="+mn-cs"/>
              </a:rPr>
              <a:t>Les élus</a:t>
            </a:r>
            <a:r>
              <a:rPr lang="fr-FR" sz="1200" u="none" strike="noStrike" kern="1200" dirty="0" smtClean="0">
                <a:solidFill>
                  <a:schemeClr val="tx1"/>
                </a:solidFill>
                <a:effectLst/>
                <a:latin typeface="+mn-lt"/>
                <a:ea typeface="+mn-ea"/>
                <a:cs typeface="+mn-cs"/>
              </a:rPr>
              <a:t> : Ce sont eux qui prennent les décisions. Ce ne sont a priori pas des professionnels du secteur  des déchets et ils connaissent parfois peu les enjeux et les débats techniques autour de ce thème.</a:t>
            </a:r>
          </a:p>
          <a:p>
            <a:r>
              <a:rPr lang="fr-FR" sz="1200" kern="1200" dirty="0" smtClean="0">
                <a:solidFill>
                  <a:schemeClr val="tx1"/>
                </a:solidFill>
                <a:effectLst/>
                <a:latin typeface="+mn-lt"/>
                <a:ea typeface="+mn-ea"/>
                <a:cs typeface="+mn-cs"/>
              </a:rPr>
              <a:t>A l’échelle d’une commune ou d’une intercommunalité qui assure différentes missions, un ou deux élus seront spécifiquement en charge de la gestion des déchets. A l’échelle d’un syndicat de traitement qui ne gère que les déchets, le ou la </a:t>
            </a:r>
            <a:r>
              <a:rPr lang="fr-FR" sz="1200" kern="1200" dirty="0" err="1" smtClean="0">
                <a:solidFill>
                  <a:schemeClr val="tx1"/>
                </a:solidFill>
                <a:effectLst/>
                <a:latin typeface="+mn-lt"/>
                <a:ea typeface="+mn-ea"/>
                <a:cs typeface="+mn-cs"/>
              </a:rPr>
              <a:t>président-e</a:t>
            </a:r>
            <a:r>
              <a:rPr lang="fr-FR" sz="1200" kern="1200" dirty="0" smtClean="0">
                <a:solidFill>
                  <a:schemeClr val="tx1"/>
                </a:solidFill>
                <a:effectLst/>
                <a:latin typeface="+mn-lt"/>
                <a:ea typeface="+mn-ea"/>
                <a:cs typeface="+mn-cs"/>
              </a:rPr>
              <a:t> du syndicat ou les membres du bureau ont souvent un poids et un rôle plus important que les autres élus.</a:t>
            </a:r>
          </a:p>
          <a:p>
            <a:r>
              <a:rPr lang="fr-FR" sz="1200" kern="1200" dirty="0" smtClean="0">
                <a:solidFill>
                  <a:schemeClr val="tx1"/>
                </a:solidFill>
                <a:effectLst/>
                <a:latin typeface="+mn-lt"/>
                <a:ea typeface="+mn-ea"/>
                <a:cs typeface="+mn-cs"/>
              </a:rPr>
              <a:t> </a:t>
            </a:r>
          </a:p>
          <a:p>
            <a:pPr lvl="0"/>
            <a:r>
              <a:rPr lang="fr-FR" sz="1200" b="1" u="none" strike="noStrike" kern="1200" dirty="0" smtClean="0">
                <a:solidFill>
                  <a:schemeClr val="tx1"/>
                </a:solidFill>
                <a:effectLst/>
                <a:latin typeface="+mn-lt"/>
                <a:ea typeface="+mn-ea"/>
                <a:cs typeface="+mn-cs"/>
              </a:rPr>
              <a:t>Les techniciens</a:t>
            </a:r>
            <a:r>
              <a:rPr lang="fr-FR" sz="1200" u="none" strike="noStrike" kern="1200" dirty="0" smtClean="0">
                <a:solidFill>
                  <a:schemeClr val="tx1"/>
                </a:solidFill>
                <a:effectLst/>
                <a:latin typeface="+mn-lt"/>
                <a:ea typeface="+mn-ea"/>
                <a:cs typeface="+mn-cs"/>
              </a:rPr>
              <a:t> : ils sont chargés d’appliquer la politique de la collectivité. Ils sont souvent spécialistes des déchets et connaissent très bien leur domaine.</a:t>
            </a:r>
          </a:p>
          <a:p>
            <a:r>
              <a:rPr lang="fr-FR" sz="1200" kern="1200" dirty="0" smtClean="0">
                <a:solidFill>
                  <a:schemeClr val="tx1"/>
                </a:solidFill>
                <a:effectLst/>
                <a:latin typeface="+mn-lt"/>
                <a:ea typeface="+mn-ea"/>
                <a:cs typeface="+mn-cs"/>
              </a:rPr>
              <a:t>Parmi les techniciens, il y a différents profils pour différentes missions :</a:t>
            </a:r>
          </a:p>
          <a:p>
            <a:r>
              <a:rPr lang="fr-FR" sz="1200" kern="1200" dirty="0" smtClean="0">
                <a:solidFill>
                  <a:schemeClr val="tx1"/>
                </a:solidFill>
                <a:effectLst/>
                <a:latin typeface="+mn-lt"/>
                <a:ea typeface="+mn-ea"/>
                <a:cs typeface="+mn-cs"/>
              </a:rPr>
              <a:t>-       Les animateurs prévention/ambassadeurs du tri : En charge de la réduction des déchets. Ils sont souvent en bon termes avec les associations locales et sensibles à la démarche zéro déchet.</a:t>
            </a:r>
          </a:p>
          <a:p>
            <a:r>
              <a:rPr lang="fr-FR" sz="1200" kern="1200" dirty="0" smtClean="0">
                <a:solidFill>
                  <a:schemeClr val="tx1"/>
                </a:solidFill>
                <a:effectLst/>
                <a:latin typeface="+mn-lt"/>
                <a:ea typeface="+mn-ea"/>
                <a:cs typeface="+mn-cs"/>
              </a:rPr>
              <a:t>-       Les </a:t>
            </a:r>
            <a:r>
              <a:rPr lang="fr-FR" sz="1200" kern="1200" dirty="0" err="1" smtClean="0">
                <a:solidFill>
                  <a:schemeClr val="tx1"/>
                </a:solidFill>
                <a:effectLst/>
                <a:latin typeface="+mn-lt"/>
                <a:ea typeface="+mn-ea"/>
                <a:cs typeface="+mn-cs"/>
              </a:rPr>
              <a:t>technicien.nes</a:t>
            </a:r>
            <a:r>
              <a:rPr lang="fr-FR" sz="1200" kern="1200" dirty="0" smtClean="0">
                <a:solidFill>
                  <a:schemeClr val="tx1"/>
                </a:solidFill>
                <a:effectLst/>
                <a:latin typeface="+mn-lt"/>
                <a:ea typeface="+mn-ea"/>
                <a:cs typeface="+mn-cs"/>
              </a:rPr>
              <a:t> des services collecte ou traitement des déchets. Ils ont des profils généralement plus techniques, parfois plus éloignés des associations locales et des démarches zéro déchet.</a:t>
            </a:r>
          </a:p>
          <a:p>
            <a:r>
              <a:rPr lang="fr-FR" sz="1200" kern="1200" dirty="0" smtClean="0">
                <a:solidFill>
                  <a:schemeClr val="tx1"/>
                </a:solidFill>
                <a:effectLst/>
                <a:latin typeface="+mn-lt"/>
                <a:ea typeface="+mn-ea"/>
                <a:cs typeface="+mn-cs"/>
              </a:rPr>
              <a:t>-       Le directeur/la directrice </a:t>
            </a:r>
            <a:r>
              <a:rPr lang="fr-FR" sz="1200" kern="1200" dirty="0" err="1" smtClean="0">
                <a:solidFill>
                  <a:schemeClr val="tx1"/>
                </a:solidFill>
                <a:effectLst/>
                <a:latin typeface="+mn-lt"/>
                <a:ea typeface="+mn-ea"/>
                <a:cs typeface="+mn-cs"/>
              </a:rPr>
              <a:t>général.e</a:t>
            </a:r>
            <a:r>
              <a:rPr lang="fr-FR" sz="1200" kern="1200" dirty="0" smtClean="0">
                <a:solidFill>
                  <a:schemeClr val="tx1"/>
                </a:solidFill>
                <a:effectLst/>
                <a:latin typeface="+mn-lt"/>
                <a:ea typeface="+mn-ea"/>
                <a:cs typeface="+mn-cs"/>
              </a:rPr>
              <a:t> des services. Il travaille de manière rapprochée avec l’exécutif élu et a souvent un profil plus politique.</a:t>
            </a:r>
          </a:p>
          <a:p>
            <a:r>
              <a:rPr lang="fr-FR" sz="1200" kern="1200" dirty="0" smtClean="0">
                <a:solidFill>
                  <a:schemeClr val="tx1"/>
                </a:solidFill>
                <a:effectLst/>
                <a:latin typeface="+mn-lt"/>
                <a:ea typeface="+mn-ea"/>
                <a:cs typeface="+mn-cs"/>
              </a:rPr>
              <a:t> </a:t>
            </a:r>
          </a:p>
          <a:p>
            <a:r>
              <a:rPr lang="fr-FR" sz="1200" kern="1200" dirty="0" smtClean="0">
                <a:solidFill>
                  <a:schemeClr val="tx1"/>
                </a:solidFill>
                <a:effectLst/>
                <a:latin typeface="+mn-lt"/>
                <a:ea typeface="+mn-ea"/>
                <a:cs typeface="+mn-cs"/>
              </a:rPr>
              <a:t>→ L’équilibre élus/techniciens n’est pas toujours le même au sein des collectivités. Selon le niveau d’implication, l’intérêt et la connaissance de l’élu sur le sujet des déchets, les services techniques pourront plus ou moins influer sur les décisions politiques prises.</a:t>
            </a:r>
          </a:p>
          <a:p>
            <a:r>
              <a:rPr lang="fr-FR" sz="1200" kern="1200" dirty="0" smtClean="0">
                <a:solidFill>
                  <a:schemeClr val="tx1"/>
                </a:solidFill>
                <a:effectLst/>
                <a:latin typeface="+mn-lt"/>
                <a:ea typeface="+mn-ea"/>
                <a:cs typeface="+mn-cs"/>
              </a:rPr>
              <a:t> </a:t>
            </a:r>
          </a:p>
          <a:p>
            <a:r>
              <a:rPr lang="fr-FR" sz="1200" kern="1200" dirty="0" smtClean="0">
                <a:solidFill>
                  <a:schemeClr val="tx1"/>
                </a:solidFill>
                <a:effectLst/>
                <a:latin typeface="+mn-lt"/>
                <a:ea typeface="+mn-ea"/>
                <a:cs typeface="+mn-cs"/>
              </a:rPr>
              <a:t>→ Les techniciens déchets, et notamment ceux spécialisés dans la réduction des déchets, sont souvent très sensibles à ces thématiques d’un point de vue personnel. Il est toujours intéressant de les identifier et s’en rapprocher car même s’ils ne peuvent pas toujours influer directement sur les décisions prises, ils peuvent transmettre des informations, associer les groupes locaux ou d’autres acteurs locaux à certains projets, etc.</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Les autres acteurs importants au niveau local : </a:t>
            </a:r>
          </a:p>
          <a:p>
            <a:r>
              <a:rPr lang="fr-FR" sz="1200" kern="1200" dirty="0" smtClean="0">
                <a:solidFill>
                  <a:schemeClr val="tx1"/>
                </a:solidFill>
                <a:effectLst/>
                <a:latin typeface="+mn-lt"/>
                <a:ea typeface="+mn-ea"/>
                <a:cs typeface="+mn-cs"/>
              </a:rPr>
              <a:t> </a:t>
            </a:r>
          </a:p>
          <a:p>
            <a:pPr lvl="0"/>
            <a:r>
              <a:rPr lang="fr-FR" sz="1200" b="1" u="none" strike="noStrike" kern="1200" dirty="0" smtClean="0">
                <a:solidFill>
                  <a:schemeClr val="tx1"/>
                </a:solidFill>
                <a:effectLst/>
                <a:latin typeface="+mn-lt"/>
                <a:ea typeface="+mn-ea"/>
                <a:cs typeface="+mn-cs"/>
              </a:rPr>
              <a:t>La DREAL</a:t>
            </a:r>
            <a:r>
              <a:rPr lang="fr-FR" sz="1200" u="none" strike="noStrike" kern="1200" dirty="0" smtClean="0">
                <a:solidFill>
                  <a:schemeClr val="tx1"/>
                </a:solidFill>
                <a:effectLst/>
                <a:latin typeface="+mn-lt"/>
                <a:ea typeface="+mn-ea"/>
                <a:cs typeface="+mn-cs"/>
              </a:rPr>
              <a:t> (Direction régionale de l’environnement, de l’aménagement et du logement) : c’est un service déconcentré de l’Etat dans la Région qui s’occupe du contrôle et de la sécurité des activités industrielles, des risques naturels et technologiques et de la gestion des déchets. Elle assure le contrôle des installations de traitement de déchets (incinérateur, décharge, TMB…).</a:t>
            </a:r>
          </a:p>
          <a:p>
            <a:r>
              <a:rPr lang="fr-FR" sz="1200" kern="1200" dirty="0" smtClean="0">
                <a:solidFill>
                  <a:schemeClr val="tx1"/>
                </a:solidFill>
                <a:effectLst/>
                <a:latin typeface="+mn-lt"/>
                <a:ea typeface="+mn-ea"/>
                <a:cs typeface="+mn-cs"/>
              </a:rPr>
              <a:t> </a:t>
            </a:r>
          </a:p>
          <a:p>
            <a:pPr lvl="0"/>
            <a:r>
              <a:rPr lang="fr-FR" sz="1200" b="1" u="none" strike="noStrike" kern="1200" dirty="0" smtClean="0">
                <a:solidFill>
                  <a:schemeClr val="tx1"/>
                </a:solidFill>
                <a:effectLst/>
                <a:latin typeface="+mn-lt"/>
                <a:ea typeface="+mn-ea"/>
                <a:cs typeface="+mn-cs"/>
              </a:rPr>
              <a:t>La direction régionale de l’ADEME</a:t>
            </a:r>
            <a:r>
              <a:rPr lang="fr-FR" sz="1200" u="none" strike="noStrike" kern="1200" dirty="0" smtClean="0">
                <a:solidFill>
                  <a:schemeClr val="tx1"/>
                </a:solidFill>
                <a:effectLst/>
                <a:latin typeface="+mn-lt"/>
                <a:ea typeface="+mn-ea"/>
                <a:cs typeface="+mn-cs"/>
              </a:rPr>
              <a:t> : Ce sont les antennes régionales de l’ADEME nationale. L'ADEME participe à la mise en œuvre des politiques publiques dans les domaines de l'environnement, de l'énergie et du développement durable. L'Agence met à disposition des entreprises, des collectivités locales, des pouvoirs publics et du grand public, ses </a:t>
            </a:r>
            <a:r>
              <a:rPr lang="fr-FR" sz="1200" b="1" u="none" strike="noStrike" kern="1200" dirty="0" smtClean="0">
                <a:solidFill>
                  <a:schemeClr val="tx1"/>
                </a:solidFill>
                <a:effectLst/>
                <a:latin typeface="+mn-lt"/>
                <a:ea typeface="+mn-ea"/>
                <a:cs typeface="+mn-cs"/>
              </a:rPr>
              <a:t>capacités d'expertise et de conseil</a:t>
            </a:r>
            <a:r>
              <a:rPr lang="fr-FR" sz="1200" u="none" strike="noStrike" kern="1200" dirty="0" smtClean="0">
                <a:solidFill>
                  <a:schemeClr val="tx1"/>
                </a:solidFill>
                <a:effectLst/>
                <a:latin typeface="+mn-lt"/>
                <a:ea typeface="+mn-ea"/>
                <a:cs typeface="+mn-cs"/>
              </a:rPr>
              <a:t>. Elle aide en outre au financement de projets.(ex. Elle distribue les aides que reçoivent les territoires retenus dans le cadre de l’appel à projet zéro déchet zéro gaspillage).</a:t>
            </a:r>
          </a:p>
          <a:p>
            <a:r>
              <a:rPr lang="fr-FR" sz="1200" kern="1200" dirty="0" smtClean="0">
                <a:solidFill>
                  <a:schemeClr val="tx1"/>
                </a:solidFill>
                <a:effectLst/>
                <a:latin typeface="+mn-lt"/>
                <a:ea typeface="+mn-ea"/>
                <a:cs typeface="+mn-cs"/>
              </a:rPr>
              <a:t> </a:t>
            </a:r>
          </a:p>
          <a:p>
            <a:endParaRPr lang="fr-FR"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BBEBCD46-1E29-41B7-88BE-7D200D8286C3}" type="slidenum">
              <a:rPr lang="fr-FR" smtClean="0"/>
              <a:t>22</a:t>
            </a:fld>
            <a:endParaRPr lang="fr-FR"/>
          </a:p>
        </p:txBody>
      </p:sp>
    </p:spTree>
    <p:extLst>
      <p:ext uri="{BB962C8B-B14F-4D97-AF65-F5344CB8AC3E}">
        <p14:creationId xmlns:p14="http://schemas.microsoft.com/office/powerpoint/2010/main" val="39148728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0"/>
            <a:r>
              <a:rPr lang="fr-FR" sz="1200" b="1" u="none" strike="noStrike" kern="1200" dirty="0" smtClean="0">
                <a:solidFill>
                  <a:schemeClr val="tx1"/>
                </a:solidFill>
                <a:effectLst/>
                <a:latin typeface="+mn-lt"/>
                <a:ea typeface="+mn-ea"/>
                <a:cs typeface="+mn-cs"/>
              </a:rPr>
              <a:t>S</a:t>
            </a:r>
            <a:r>
              <a:rPr lang="fr-FR" sz="1200" u="none" strike="noStrike" kern="1200" dirty="0" smtClean="0">
                <a:solidFill>
                  <a:schemeClr val="tx1"/>
                </a:solidFill>
                <a:effectLst/>
                <a:latin typeface="+mn-lt"/>
                <a:ea typeface="+mn-ea"/>
                <a:cs typeface="+mn-cs"/>
              </a:rPr>
              <a:t>pécifique : c’est à dire personnalisé et précis. Par exemple mieux vaut définir comme premier objectif : la mise en place d’une collecte séparée des biodéchets sur le territoire, ou l’organisation d’un défi familles zéro déchet pour sensibiliser les citoyens, plutôt que de chercher à obtenir l’engagement de la collectivité dans une démarche zéro déchet que chacun pourrait interpréter différemment.</a:t>
            </a:r>
          </a:p>
          <a:p>
            <a:r>
              <a:rPr lang="fr-FR" sz="1200" kern="1200" dirty="0" smtClean="0">
                <a:solidFill>
                  <a:schemeClr val="tx1"/>
                </a:solidFill>
                <a:effectLst/>
                <a:latin typeface="+mn-lt"/>
                <a:ea typeface="+mn-ea"/>
                <a:cs typeface="+mn-cs"/>
              </a:rPr>
              <a:t> </a:t>
            </a:r>
          </a:p>
          <a:p>
            <a:pPr lvl="0"/>
            <a:r>
              <a:rPr lang="fr-FR" sz="1200" b="1" u="none" strike="noStrike" kern="1200" dirty="0" smtClean="0">
                <a:solidFill>
                  <a:schemeClr val="tx1"/>
                </a:solidFill>
                <a:effectLst/>
                <a:latin typeface="+mn-lt"/>
                <a:ea typeface="+mn-ea"/>
                <a:cs typeface="+mn-cs"/>
              </a:rPr>
              <a:t>M</a:t>
            </a:r>
            <a:r>
              <a:rPr lang="fr-FR" sz="1200" u="none" strike="noStrike" kern="1200" dirty="0" smtClean="0">
                <a:solidFill>
                  <a:schemeClr val="tx1"/>
                </a:solidFill>
                <a:effectLst/>
                <a:latin typeface="+mn-lt"/>
                <a:ea typeface="+mn-ea"/>
                <a:cs typeface="+mn-cs"/>
              </a:rPr>
              <a:t>esurable : c’est à dire réfléchir à des indicateurs de succès (des actions, des résultats…), cela peut mener également à réfléchir à des sous-objectifs.</a:t>
            </a:r>
            <a:br>
              <a:rPr lang="fr-FR" sz="1200" u="none" strike="noStrike" kern="1200" dirty="0" smtClean="0">
                <a:solidFill>
                  <a:schemeClr val="tx1"/>
                </a:solidFill>
                <a:effectLst/>
                <a:latin typeface="+mn-lt"/>
                <a:ea typeface="+mn-ea"/>
                <a:cs typeface="+mn-cs"/>
              </a:rPr>
            </a:br>
            <a:r>
              <a:rPr lang="fr-FR" sz="1200" u="none" strike="noStrike" kern="1200" dirty="0" smtClean="0">
                <a:solidFill>
                  <a:schemeClr val="tx1"/>
                </a:solidFill>
                <a:effectLst/>
                <a:latin typeface="+mn-lt"/>
                <a:ea typeface="+mn-ea"/>
                <a:cs typeface="+mn-cs"/>
              </a:rPr>
              <a:t>ex : si votre objectif est la mise en place de la collecte des biodéchets sur le territoire. Le 1er sous-objectif peut être le tri dans les cantines scolaires, puis un second sous-objectif peut être le lancement d’une expérimentation de la collecte dans un quartier pilote, et enfin, la généralisation à toute la ville.</a:t>
            </a:r>
          </a:p>
          <a:p>
            <a:r>
              <a:rPr lang="fr-FR" sz="1200" kern="1200" dirty="0" smtClean="0">
                <a:solidFill>
                  <a:schemeClr val="tx1"/>
                </a:solidFill>
                <a:effectLst/>
                <a:latin typeface="+mn-lt"/>
                <a:ea typeface="+mn-ea"/>
                <a:cs typeface="+mn-cs"/>
              </a:rPr>
              <a:t> </a:t>
            </a:r>
          </a:p>
          <a:p>
            <a:pPr lvl="0"/>
            <a:r>
              <a:rPr lang="fr-FR" sz="1200" u="none" strike="noStrike" kern="1200" dirty="0" smtClean="0">
                <a:solidFill>
                  <a:schemeClr val="tx1"/>
                </a:solidFill>
                <a:effectLst/>
                <a:latin typeface="+mn-lt"/>
                <a:ea typeface="+mn-ea"/>
                <a:cs typeface="+mn-cs"/>
              </a:rPr>
              <a:t> </a:t>
            </a:r>
            <a:r>
              <a:rPr lang="fr-FR" sz="1200" b="1" u="none" strike="noStrike" kern="1200" dirty="0" smtClean="0">
                <a:solidFill>
                  <a:schemeClr val="tx1"/>
                </a:solidFill>
                <a:effectLst/>
                <a:latin typeface="+mn-lt"/>
                <a:ea typeface="+mn-ea"/>
                <a:cs typeface="+mn-cs"/>
              </a:rPr>
              <a:t>A</a:t>
            </a:r>
            <a:r>
              <a:rPr lang="fr-FR" sz="1200" u="none" strike="noStrike" kern="1200" dirty="0" smtClean="0">
                <a:solidFill>
                  <a:schemeClr val="tx1"/>
                </a:solidFill>
                <a:effectLst/>
                <a:latin typeface="+mn-lt"/>
                <a:ea typeface="+mn-ea"/>
                <a:cs typeface="+mn-cs"/>
              </a:rPr>
              <a:t>mbitieux : Evidemment, il s’agit de définir des objectifs qui ne se réaliseront pas ou pas si vite sans votre action.</a:t>
            </a:r>
          </a:p>
          <a:p>
            <a:r>
              <a:rPr lang="fr-FR" sz="1200" kern="1200" dirty="0" smtClean="0">
                <a:solidFill>
                  <a:schemeClr val="tx1"/>
                </a:solidFill>
                <a:effectLst/>
                <a:latin typeface="+mn-lt"/>
                <a:ea typeface="+mn-ea"/>
                <a:cs typeface="+mn-cs"/>
              </a:rPr>
              <a:t> </a:t>
            </a:r>
          </a:p>
          <a:p>
            <a:pPr lvl="0"/>
            <a:r>
              <a:rPr lang="fr-FR" sz="1200" b="1" u="none" strike="noStrike" kern="1200" dirty="0" smtClean="0">
                <a:solidFill>
                  <a:schemeClr val="tx1"/>
                </a:solidFill>
                <a:effectLst/>
                <a:latin typeface="+mn-lt"/>
                <a:ea typeface="+mn-ea"/>
                <a:cs typeface="+mn-cs"/>
              </a:rPr>
              <a:t>R</a:t>
            </a:r>
            <a:r>
              <a:rPr lang="fr-FR" sz="1200" u="none" strike="noStrike" kern="1200" dirty="0" smtClean="0">
                <a:solidFill>
                  <a:schemeClr val="tx1"/>
                </a:solidFill>
                <a:effectLst/>
                <a:latin typeface="+mn-lt"/>
                <a:ea typeface="+mn-ea"/>
                <a:cs typeface="+mn-cs"/>
              </a:rPr>
              <a:t>éaliste : Est-il possible pour le décideur auquel vous vous adressez d’atteindre l’objectif ? Si oui, comment ? Il est utile de répondre à ces questions en amont, d’avoir en tête des exemples et une idée de marche à suivre pour pouvoir répondre le cas échéant à ceux qui vous diront que c’est impossible.</a:t>
            </a:r>
          </a:p>
          <a:p>
            <a:r>
              <a:rPr lang="fr-FR" sz="1200" kern="1200" dirty="0" smtClean="0">
                <a:solidFill>
                  <a:schemeClr val="tx1"/>
                </a:solidFill>
                <a:effectLst/>
                <a:latin typeface="+mn-lt"/>
                <a:ea typeface="+mn-ea"/>
                <a:cs typeface="+mn-cs"/>
              </a:rPr>
              <a:t> </a:t>
            </a:r>
          </a:p>
          <a:p>
            <a:r>
              <a:rPr lang="fr-FR" sz="1200" kern="1200" dirty="0" smtClean="0">
                <a:solidFill>
                  <a:schemeClr val="tx1"/>
                </a:solidFill>
                <a:effectLst/>
                <a:latin typeface="+mn-lt"/>
                <a:ea typeface="+mn-ea"/>
                <a:cs typeface="+mn-cs"/>
              </a:rPr>
              <a:t>Délimité dans le </a:t>
            </a:r>
            <a:r>
              <a:rPr lang="fr-FR" sz="1200" b="1" kern="1200" dirty="0" smtClean="0">
                <a:solidFill>
                  <a:schemeClr val="tx1"/>
                </a:solidFill>
                <a:effectLst/>
                <a:latin typeface="+mn-lt"/>
                <a:ea typeface="+mn-ea"/>
                <a:cs typeface="+mn-cs"/>
              </a:rPr>
              <a:t>T</a:t>
            </a:r>
            <a:r>
              <a:rPr lang="fr-FR" sz="1200" kern="1200" dirty="0" smtClean="0">
                <a:solidFill>
                  <a:schemeClr val="tx1"/>
                </a:solidFill>
                <a:effectLst/>
                <a:latin typeface="+mn-lt"/>
                <a:ea typeface="+mn-ea"/>
                <a:cs typeface="+mn-cs"/>
              </a:rPr>
              <a:t>emps : Si l’objectif ne peut pas se réaliser avant plusieurs années, essayez d’imaginer ce qui pourrait correspondre à des paliers intermédiaires. Une stratégie du décideur peut être de gagner du temps en repoussant la décision à plus tard. Il n’est donc pas inutile de chercher à fixer une échéance, un calendrier qui paraît raisonnable.</a:t>
            </a:r>
            <a:endParaRPr lang="fr-FR" dirty="0"/>
          </a:p>
        </p:txBody>
      </p:sp>
      <p:sp>
        <p:nvSpPr>
          <p:cNvPr id="4" name="Espace réservé du numéro de diapositive 3"/>
          <p:cNvSpPr>
            <a:spLocks noGrp="1"/>
          </p:cNvSpPr>
          <p:nvPr>
            <p:ph type="sldNum" sz="quarter" idx="10"/>
          </p:nvPr>
        </p:nvSpPr>
        <p:spPr/>
        <p:txBody>
          <a:bodyPr/>
          <a:lstStyle/>
          <a:p>
            <a:fld id="{BBEBCD46-1E29-41B7-88BE-7D200D8286C3}" type="slidenum">
              <a:rPr lang="fr-FR" smtClean="0"/>
              <a:t>23</a:t>
            </a:fld>
            <a:endParaRPr lang="fr-FR"/>
          </a:p>
        </p:txBody>
      </p:sp>
    </p:spTree>
    <p:extLst>
      <p:ext uri="{BB962C8B-B14F-4D97-AF65-F5344CB8AC3E}">
        <p14:creationId xmlns:p14="http://schemas.microsoft.com/office/powerpoint/2010/main" val="3032539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0"/>
            <a:endParaRPr lang="fr-FR" dirty="0"/>
          </a:p>
        </p:txBody>
      </p:sp>
      <p:sp>
        <p:nvSpPr>
          <p:cNvPr id="4" name="Espace réservé du numéro de diapositive 3"/>
          <p:cNvSpPr>
            <a:spLocks noGrp="1"/>
          </p:cNvSpPr>
          <p:nvPr>
            <p:ph type="sldNum" sz="quarter" idx="10"/>
          </p:nvPr>
        </p:nvSpPr>
        <p:spPr/>
        <p:txBody>
          <a:bodyPr/>
          <a:lstStyle/>
          <a:p>
            <a:fld id="{BBEBCD46-1E29-41B7-88BE-7D200D8286C3}" type="slidenum">
              <a:rPr lang="fr-FR" smtClean="0"/>
              <a:t>24</a:t>
            </a:fld>
            <a:endParaRPr lang="fr-FR"/>
          </a:p>
        </p:txBody>
      </p:sp>
    </p:spTree>
    <p:extLst>
      <p:ext uri="{BB962C8B-B14F-4D97-AF65-F5344CB8AC3E}">
        <p14:creationId xmlns:p14="http://schemas.microsoft.com/office/powerpoint/2010/main" val="9272538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0"/>
            <a:endParaRPr lang="fr-FR" dirty="0"/>
          </a:p>
        </p:txBody>
      </p:sp>
      <p:sp>
        <p:nvSpPr>
          <p:cNvPr id="4" name="Espace réservé du numéro de diapositive 3"/>
          <p:cNvSpPr>
            <a:spLocks noGrp="1"/>
          </p:cNvSpPr>
          <p:nvPr>
            <p:ph type="sldNum" sz="quarter" idx="10"/>
          </p:nvPr>
        </p:nvSpPr>
        <p:spPr/>
        <p:txBody>
          <a:bodyPr/>
          <a:lstStyle/>
          <a:p>
            <a:fld id="{BBEBCD46-1E29-41B7-88BE-7D200D8286C3}" type="slidenum">
              <a:rPr lang="fr-FR" smtClean="0"/>
              <a:t>25</a:t>
            </a:fld>
            <a:endParaRPr lang="fr-FR"/>
          </a:p>
        </p:txBody>
      </p:sp>
    </p:spTree>
    <p:extLst>
      <p:ext uri="{BB962C8B-B14F-4D97-AF65-F5344CB8AC3E}">
        <p14:creationId xmlns:p14="http://schemas.microsoft.com/office/powerpoint/2010/main" val="38175138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0"/>
            <a:endParaRPr lang="fr-FR" dirty="0"/>
          </a:p>
        </p:txBody>
      </p:sp>
      <p:sp>
        <p:nvSpPr>
          <p:cNvPr id="4" name="Espace réservé du numéro de diapositive 3"/>
          <p:cNvSpPr>
            <a:spLocks noGrp="1"/>
          </p:cNvSpPr>
          <p:nvPr>
            <p:ph type="sldNum" sz="quarter" idx="10"/>
          </p:nvPr>
        </p:nvSpPr>
        <p:spPr/>
        <p:txBody>
          <a:bodyPr/>
          <a:lstStyle/>
          <a:p>
            <a:fld id="{BBEBCD46-1E29-41B7-88BE-7D200D8286C3}" type="slidenum">
              <a:rPr lang="fr-FR" smtClean="0"/>
              <a:t>26</a:t>
            </a:fld>
            <a:endParaRPr lang="fr-FR"/>
          </a:p>
        </p:txBody>
      </p:sp>
    </p:spTree>
    <p:extLst>
      <p:ext uri="{BB962C8B-B14F-4D97-AF65-F5344CB8AC3E}">
        <p14:creationId xmlns:p14="http://schemas.microsoft.com/office/powerpoint/2010/main" val="35823440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1" kern="1200" dirty="0" smtClean="0">
                <a:solidFill>
                  <a:schemeClr val="tx1"/>
                </a:solidFill>
                <a:effectLst/>
                <a:latin typeface="+mn-lt"/>
                <a:ea typeface="+mn-ea"/>
                <a:cs typeface="+mn-cs"/>
              </a:rPr>
              <a:t>Analyser les contre-arguments et être prêts à y répondre</a:t>
            </a:r>
          </a:p>
          <a:p>
            <a:r>
              <a:rPr lang="fr-FR" sz="1200" kern="1200" dirty="0" smtClean="0">
                <a:solidFill>
                  <a:schemeClr val="tx1"/>
                </a:solidFill>
                <a:effectLst/>
                <a:latin typeface="+mn-lt"/>
                <a:ea typeface="+mn-ea"/>
                <a:cs typeface="+mn-cs"/>
              </a:rPr>
              <a:t>Cela suppose de connaître ses interlocuteurs et leur positionnement et être prêt à faire évoluer son discours en prenant en compte ces contre-arguments.</a:t>
            </a:r>
          </a:p>
          <a:p>
            <a:r>
              <a:rPr lang="fr-FR" sz="1200" kern="1200" dirty="0" smtClean="0">
                <a:solidFill>
                  <a:schemeClr val="tx1"/>
                </a:solidFill>
                <a:effectLst/>
                <a:latin typeface="+mn-lt"/>
                <a:ea typeface="+mn-ea"/>
                <a:cs typeface="+mn-cs"/>
              </a:rPr>
              <a:t> </a:t>
            </a:r>
          </a:p>
          <a:p>
            <a:r>
              <a:rPr lang="fr-FR" sz="1200" b="1" kern="1200" dirty="0" smtClean="0">
                <a:solidFill>
                  <a:schemeClr val="tx1"/>
                </a:solidFill>
                <a:effectLst/>
                <a:latin typeface="+mn-lt"/>
                <a:ea typeface="+mn-ea"/>
                <a:cs typeface="+mn-cs"/>
              </a:rPr>
              <a:t>Trouver des « cautions » à son discours</a:t>
            </a:r>
          </a:p>
          <a:p>
            <a:r>
              <a:rPr lang="fr-FR" sz="1200" kern="1200" dirty="0" smtClean="0">
                <a:solidFill>
                  <a:schemeClr val="tx1"/>
                </a:solidFill>
                <a:effectLst/>
                <a:latin typeface="+mn-lt"/>
                <a:ea typeface="+mn-ea"/>
                <a:cs typeface="+mn-cs"/>
              </a:rPr>
              <a:t> </a:t>
            </a:r>
          </a:p>
          <a:p>
            <a:pPr lvl="0"/>
            <a:r>
              <a:rPr lang="fr-FR" sz="1200" u="none" strike="noStrike" kern="1200" dirty="0" smtClean="0">
                <a:solidFill>
                  <a:schemeClr val="tx1"/>
                </a:solidFill>
                <a:effectLst/>
                <a:latin typeface="+mn-lt"/>
                <a:ea typeface="+mn-ea"/>
                <a:cs typeface="+mn-cs"/>
              </a:rPr>
              <a:t>Se baser sur des exemples qui ont fonctionnés. Par exemple d’autres collectivités en France ou à l’étranger (</a:t>
            </a:r>
            <a:r>
              <a:rPr lang="fr-FR" sz="1200" u="none" strike="noStrike" kern="1200" dirty="0" smtClean="0">
                <a:solidFill>
                  <a:schemeClr val="tx1"/>
                </a:solidFill>
                <a:effectLst/>
                <a:latin typeface="+mn-lt"/>
                <a:ea typeface="+mn-ea"/>
                <a:cs typeface="+mn-cs"/>
                <a:hlinkClick r:id="rId3"/>
              </a:rPr>
              <a:t>Beaucoup de cas d’étude sont recensés sur le site de </a:t>
            </a:r>
            <a:r>
              <a:rPr lang="fr-FR" sz="1200" u="none" strike="noStrike" kern="1200" dirty="0" err="1" smtClean="0">
                <a:solidFill>
                  <a:schemeClr val="tx1"/>
                </a:solidFill>
                <a:effectLst/>
                <a:latin typeface="+mn-lt"/>
                <a:ea typeface="+mn-ea"/>
                <a:cs typeface="+mn-cs"/>
                <a:hlinkClick r:id="rId3"/>
              </a:rPr>
              <a:t>Zero</a:t>
            </a:r>
            <a:r>
              <a:rPr lang="fr-FR" sz="1200" u="none" strike="noStrike" kern="1200" dirty="0" smtClean="0">
                <a:solidFill>
                  <a:schemeClr val="tx1"/>
                </a:solidFill>
                <a:effectLst/>
                <a:latin typeface="+mn-lt"/>
                <a:ea typeface="+mn-ea"/>
                <a:cs typeface="+mn-cs"/>
                <a:hlinkClick r:id="rId3"/>
              </a:rPr>
              <a:t> </a:t>
            </a:r>
            <a:r>
              <a:rPr lang="fr-FR" sz="1200" u="none" strike="noStrike" kern="1200" dirty="0" err="1" smtClean="0">
                <a:solidFill>
                  <a:schemeClr val="tx1"/>
                </a:solidFill>
                <a:effectLst/>
                <a:latin typeface="+mn-lt"/>
                <a:ea typeface="+mn-ea"/>
                <a:cs typeface="+mn-cs"/>
                <a:hlinkClick r:id="rId3"/>
              </a:rPr>
              <a:t>Waste</a:t>
            </a:r>
            <a:r>
              <a:rPr lang="fr-FR" sz="1200" u="none" strike="noStrike" kern="1200" dirty="0" smtClean="0">
                <a:solidFill>
                  <a:schemeClr val="tx1"/>
                </a:solidFill>
                <a:effectLst/>
                <a:latin typeface="+mn-lt"/>
                <a:ea typeface="+mn-ea"/>
                <a:cs typeface="+mn-cs"/>
                <a:hlinkClick r:id="rId3"/>
              </a:rPr>
              <a:t> France</a:t>
            </a:r>
            <a:r>
              <a:rPr lang="fr-FR" sz="1200" u="none" strike="noStrike" kern="1200" dirty="0" smtClean="0">
                <a:solidFill>
                  <a:schemeClr val="tx1"/>
                </a:solidFill>
                <a:effectLst/>
                <a:latin typeface="+mn-lt"/>
                <a:ea typeface="+mn-ea"/>
                <a:cs typeface="+mn-cs"/>
              </a:rPr>
              <a:t>)</a:t>
            </a:r>
          </a:p>
          <a:p>
            <a:pPr lvl="0"/>
            <a:r>
              <a:rPr lang="fr-FR" sz="1200" u="none" strike="noStrike" kern="1200" dirty="0" smtClean="0">
                <a:solidFill>
                  <a:schemeClr val="tx1"/>
                </a:solidFill>
                <a:effectLst/>
                <a:latin typeface="+mn-lt"/>
                <a:ea typeface="+mn-ea"/>
                <a:cs typeface="+mn-cs"/>
              </a:rPr>
              <a:t>Chercher le soutien « d’experts » : des scientifiques, des institutions, </a:t>
            </a:r>
            <a:r>
              <a:rPr lang="fr-FR" sz="1200" u="none" strike="noStrike" kern="1200" dirty="0" err="1" smtClean="0">
                <a:solidFill>
                  <a:schemeClr val="tx1"/>
                </a:solidFill>
                <a:effectLst/>
                <a:latin typeface="+mn-lt"/>
                <a:ea typeface="+mn-ea"/>
                <a:cs typeface="+mn-cs"/>
              </a:rPr>
              <a:t>Zero</a:t>
            </a:r>
            <a:r>
              <a:rPr lang="fr-FR" sz="1200" u="none" strike="noStrike" kern="1200" dirty="0" smtClean="0">
                <a:solidFill>
                  <a:schemeClr val="tx1"/>
                </a:solidFill>
                <a:effectLst/>
                <a:latin typeface="+mn-lt"/>
                <a:ea typeface="+mn-ea"/>
                <a:cs typeface="+mn-cs"/>
              </a:rPr>
              <a:t> </a:t>
            </a:r>
            <a:r>
              <a:rPr lang="fr-FR" sz="1200" u="none" strike="noStrike" kern="1200" dirty="0" err="1" smtClean="0">
                <a:solidFill>
                  <a:schemeClr val="tx1"/>
                </a:solidFill>
                <a:effectLst/>
                <a:latin typeface="+mn-lt"/>
                <a:ea typeface="+mn-ea"/>
                <a:cs typeface="+mn-cs"/>
              </a:rPr>
              <a:t>Waste</a:t>
            </a:r>
            <a:r>
              <a:rPr lang="fr-FR" sz="1200" u="none" strike="noStrike" kern="1200" dirty="0" smtClean="0">
                <a:solidFill>
                  <a:schemeClr val="tx1"/>
                </a:solidFill>
                <a:effectLst/>
                <a:latin typeface="+mn-lt"/>
                <a:ea typeface="+mn-ea"/>
                <a:cs typeface="+mn-cs"/>
              </a:rPr>
              <a:t> France…</a:t>
            </a:r>
          </a:p>
          <a:p>
            <a:r>
              <a:rPr lang="fr-FR" sz="1200" i="1" kern="1200" dirty="0" smtClean="0">
                <a:solidFill>
                  <a:schemeClr val="tx1"/>
                </a:solidFill>
                <a:effectLst/>
                <a:latin typeface="+mn-lt"/>
                <a:ea typeface="+mn-ea"/>
                <a:cs typeface="+mn-cs"/>
              </a:rPr>
              <a:t>→ Par ex. Pour soutenir son argument sur le danger sanitaire de l’utilisation de barquettes jetables en plastique dans les cantines scolaires, le groupe local de Strasbourg a fait appel à des médecins et spécialistes des perturbateurs endocriniens.</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 </a:t>
            </a:r>
          </a:p>
          <a:p>
            <a:r>
              <a:rPr lang="fr-FR" sz="1200" u="sng" kern="1200" dirty="0" smtClean="0">
                <a:solidFill>
                  <a:schemeClr val="tx1"/>
                </a:solidFill>
                <a:effectLst/>
                <a:latin typeface="+mn-lt"/>
                <a:ea typeface="+mn-ea"/>
                <a:cs typeface="+mn-cs"/>
              </a:rPr>
              <a:t> </a:t>
            </a:r>
            <a:endParaRPr lang="fr-FR" sz="1200" kern="1200" dirty="0" smtClean="0">
              <a:solidFill>
                <a:schemeClr val="tx1"/>
              </a:solidFill>
              <a:effectLst/>
              <a:latin typeface="+mn-lt"/>
              <a:ea typeface="+mn-ea"/>
              <a:cs typeface="+mn-cs"/>
            </a:endParaRPr>
          </a:p>
          <a:p>
            <a:r>
              <a:rPr lang="fr-FR" sz="1200" u="sng" kern="1200" dirty="0" smtClean="0">
                <a:solidFill>
                  <a:schemeClr val="tx1"/>
                </a:solidFill>
                <a:effectLst/>
                <a:latin typeface="+mn-lt"/>
                <a:ea typeface="+mn-ea"/>
                <a:cs typeface="+mn-cs"/>
              </a:rPr>
              <a:t>Encadré</a:t>
            </a:r>
            <a:r>
              <a:rPr lang="fr-FR" sz="1200" kern="1200" dirty="0" smtClean="0">
                <a:solidFill>
                  <a:schemeClr val="tx1"/>
                </a:solidFill>
                <a:effectLst/>
                <a:latin typeface="+mn-lt"/>
                <a:ea typeface="+mn-ea"/>
                <a:cs typeface="+mn-cs"/>
              </a:rPr>
              <a:t> :</a:t>
            </a:r>
          </a:p>
          <a:p>
            <a:r>
              <a:rPr lang="fr-FR" sz="1200" kern="1200" dirty="0" smtClean="0">
                <a:solidFill>
                  <a:schemeClr val="tx1"/>
                </a:solidFill>
                <a:effectLst/>
                <a:latin typeface="+mn-lt"/>
                <a:ea typeface="+mn-ea"/>
                <a:cs typeface="+mn-cs"/>
              </a:rPr>
              <a:t> </a:t>
            </a:r>
          </a:p>
          <a:p>
            <a:r>
              <a:rPr lang="fr-FR" sz="1200" kern="1200" dirty="0" smtClean="0">
                <a:solidFill>
                  <a:schemeClr val="tx1"/>
                </a:solidFill>
                <a:effectLst/>
                <a:latin typeface="+mn-lt"/>
                <a:ea typeface="+mn-ea"/>
                <a:cs typeface="+mn-cs"/>
              </a:rPr>
              <a:t>Quand il s’agit de présenter leurs demandes et leurs arguments, certains citoyens ou associations peuvent ne pas se sentir à la hauteur des décideurs ou experts qui ont des connaissances plus pointues sur le sujet déchets.</a:t>
            </a:r>
          </a:p>
          <a:p>
            <a:r>
              <a:rPr lang="fr-FR" sz="1200" kern="1200" dirty="0" smtClean="0">
                <a:solidFill>
                  <a:schemeClr val="tx1"/>
                </a:solidFill>
                <a:effectLst/>
                <a:latin typeface="+mn-lt"/>
                <a:ea typeface="+mn-ea"/>
                <a:cs typeface="+mn-cs"/>
              </a:rPr>
              <a:t>Si c’est le cas, gardez à l’esprit que : vous n’aurez certes pas toujours autant de connaissances techniques que vos interlocuteurs mais vous êtes légitime en tant que citoyen à donner votre avis sur ces sujets, recevoir des explications et proposer des alternatives. En général, les politiques et les décisions sont meilleures quand elles ont été travaillées à plusieurs !</a:t>
            </a:r>
          </a:p>
          <a:p>
            <a:r>
              <a:rPr lang="fr-FR" sz="1200" kern="1200" dirty="0" smtClean="0">
                <a:solidFill>
                  <a:schemeClr val="tx1"/>
                </a:solidFill>
                <a:effectLst/>
                <a:latin typeface="+mn-lt"/>
                <a:ea typeface="+mn-ea"/>
                <a:cs typeface="+mn-cs"/>
              </a:rPr>
              <a:t>Si l’on vous entraîne sur des terrains trop techniques, n’hésitez pas non plus à revenir aux fondements du débat. Vous n’aurez pas forcément immédiatement toutes les réponses pour la mise en œuvre technique et financière de telle ou telle mesure, cela ne vous empêche pas de défendre des principes, mettre en avant des bonnes pratiques et proposer votre aide dans l’élaboration de solutions propres au territoire.</a:t>
            </a:r>
          </a:p>
          <a:p>
            <a:r>
              <a:rPr lang="fr-FR" sz="1200" kern="1200" dirty="0" smtClean="0">
                <a:solidFill>
                  <a:schemeClr val="tx1"/>
                </a:solidFill>
                <a:effectLst/>
                <a:latin typeface="+mn-lt"/>
                <a:ea typeface="+mn-ea"/>
                <a:cs typeface="+mn-cs"/>
              </a:rPr>
              <a:t> </a:t>
            </a:r>
          </a:p>
          <a:p>
            <a:r>
              <a:rPr lang="fr-FR" sz="1200" kern="1200" dirty="0" smtClean="0">
                <a:solidFill>
                  <a:schemeClr val="tx1"/>
                </a:solidFill>
                <a:effectLst/>
                <a:latin typeface="+mn-lt"/>
                <a:ea typeface="+mn-ea"/>
                <a:cs typeface="+mn-cs"/>
              </a:rPr>
              <a:t> </a:t>
            </a:r>
          </a:p>
          <a:p>
            <a:r>
              <a:rPr lang="fr-FR" sz="1200" b="1" kern="1200" dirty="0" smtClean="0">
                <a:solidFill>
                  <a:schemeClr val="tx1"/>
                </a:solidFill>
                <a:effectLst/>
                <a:latin typeface="+mn-lt"/>
                <a:ea typeface="+mn-ea"/>
                <a:cs typeface="+mn-cs"/>
              </a:rPr>
              <a:t>5.   Identifier des alliés</a:t>
            </a:r>
          </a:p>
          <a:p>
            <a:r>
              <a:rPr lang="fr-FR" sz="1200" kern="1200" dirty="0" smtClean="0">
                <a:solidFill>
                  <a:schemeClr val="tx1"/>
                </a:solidFill>
                <a:effectLst/>
                <a:latin typeface="+mn-lt"/>
                <a:ea typeface="+mn-ea"/>
                <a:cs typeface="+mn-cs"/>
              </a:rPr>
              <a:t> = </a:t>
            </a:r>
            <a:r>
              <a:rPr lang="fr-FR" sz="1200" i="1" kern="1200" dirty="0" smtClean="0">
                <a:solidFill>
                  <a:schemeClr val="tx1"/>
                </a:solidFill>
                <a:effectLst/>
                <a:latin typeface="+mn-lt"/>
                <a:ea typeface="+mn-ea"/>
                <a:cs typeface="+mn-cs"/>
              </a:rPr>
              <a:t>Identifier des acteurs qui sont en accord avec vous et peuvent appuyer vos demandes.</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 </a:t>
            </a:r>
          </a:p>
          <a:p>
            <a:r>
              <a:rPr lang="fr-FR" sz="1200" kern="1200" dirty="0" smtClean="0">
                <a:solidFill>
                  <a:schemeClr val="tx1"/>
                </a:solidFill>
                <a:effectLst/>
                <a:latin typeface="+mn-lt"/>
                <a:ea typeface="+mn-ea"/>
                <a:cs typeface="+mn-cs"/>
              </a:rPr>
              <a:t>Cela permet de renforcer son message et parfois sa crédibilité aux yeux des décideurs, tout en augmentant sa capacité de mobilisation.</a:t>
            </a:r>
          </a:p>
          <a:p>
            <a:r>
              <a:rPr lang="fr-FR" sz="1200" kern="1200" dirty="0" smtClean="0">
                <a:solidFill>
                  <a:schemeClr val="tx1"/>
                </a:solidFill>
                <a:effectLst/>
                <a:latin typeface="+mn-lt"/>
                <a:ea typeface="+mn-ea"/>
                <a:cs typeface="+mn-cs"/>
              </a:rPr>
              <a:t> </a:t>
            </a:r>
          </a:p>
          <a:p>
            <a:r>
              <a:rPr lang="fr-FR" sz="1200" kern="1200" dirty="0" smtClean="0">
                <a:solidFill>
                  <a:schemeClr val="tx1"/>
                </a:solidFill>
                <a:effectLst/>
                <a:latin typeface="+mn-lt"/>
                <a:ea typeface="+mn-ea"/>
                <a:cs typeface="+mn-cs"/>
              </a:rPr>
              <a:t>Cela peut être : </a:t>
            </a:r>
          </a:p>
          <a:p>
            <a:pPr lvl="0"/>
            <a:r>
              <a:rPr lang="fr-FR" sz="1200" u="none" strike="noStrike" kern="1200" dirty="0" smtClean="0">
                <a:solidFill>
                  <a:schemeClr val="tx1"/>
                </a:solidFill>
                <a:effectLst/>
                <a:latin typeface="+mn-lt"/>
                <a:ea typeface="+mn-ea"/>
                <a:cs typeface="+mn-cs"/>
              </a:rPr>
              <a:t>Des élus ou des agents de collectivité, qui, sans vous soutenir ouvertement, pourront vous transmettre des informations utiles.</a:t>
            </a:r>
          </a:p>
          <a:p>
            <a:pPr lvl="0"/>
            <a:r>
              <a:rPr lang="fr-FR" sz="1200" u="none" strike="noStrike" kern="1200" dirty="0" smtClean="0">
                <a:solidFill>
                  <a:schemeClr val="tx1"/>
                </a:solidFill>
                <a:effectLst/>
                <a:latin typeface="+mn-lt"/>
                <a:ea typeface="+mn-ea"/>
                <a:cs typeface="+mn-cs"/>
              </a:rPr>
              <a:t>Des acteurs de la société civile (syndicats, parents d’élèves, autres associations environnementales ou de consommateur…)</a:t>
            </a:r>
          </a:p>
          <a:p>
            <a:pPr lvl="0"/>
            <a:r>
              <a:rPr lang="fr-FR" sz="1200" u="none" strike="noStrike" kern="1200" dirty="0" smtClean="0">
                <a:solidFill>
                  <a:schemeClr val="tx1"/>
                </a:solidFill>
                <a:effectLst/>
                <a:latin typeface="+mn-lt"/>
                <a:ea typeface="+mn-ea"/>
                <a:cs typeface="+mn-cs"/>
              </a:rPr>
              <a:t>Des entreprises/commerçants</a:t>
            </a:r>
          </a:p>
          <a:p>
            <a:r>
              <a:rPr lang="fr-FR" sz="1200" kern="1200" dirty="0" smtClean="0">
                <a:solidFill>
                  <a:schemeClr val="tx1"/>
                </a:solidFill>
                <a:effectLst/>
                <a:latin typeface="+mn-lt"/>
                <a:ea typeface="+mn-ea"/>
                <a:cs typeface="+mn-cs"/>
              </a:rPr>
              <a:t> </a:t>
            </a:r>
          </a:p>
          <a:p>
            <a:r>
              <a:rPr lang="fr-FR" sz="1200" b="1" kern="1200" dirty="0" smtClean="0">
                <a:solidFill>
                  <a:schemeClr val="tx1"/>
                </a:solidFill>
                <a:effectLst/>
                <a:latin typeface="+mn-lt"/>
                <a:ea typeface="+mn-ea"/>
                <a:cs typeface="+mn-cs"/>
              </a:rPr>
              <a:t>6.   Choisir le bon moment</a:t>
            </a:r>
          </a:p>
          <a:p>
            <a:r>
              <a:rPr lang="fr-FR" sz="1200" kern="1200" dirty="0" smtClean="0">
                <a:solidFill>
                  <a:schemeClr val="tx1"/>
                </a:solidFill>
                <a:effectLst/>
                <a:latin typeface="+mn-lt"/>
                <a:ea typeface="+mn-ea"/>
                <a:cs typeface="+mn-cs"/>
              </a:rPr>
              <a:t> = </a:t>
            </a:r>
            <a:r>
              <a:rPr lang="fr-FR" sz="1200" i="1" kern="1200" dirty="0" smtClean="0">
                <a:solidFill>
                  <a:schemeClr val="tx1"/>
                </a:solidFill>
                <a:effectLst/>
                <a:latin typeface="+mn-lt"/>
                <a:ea typeface="+mn-ea"/>
                <a:cs typeface="+mn-cs"/>
              </a:rPr>
              <a:t>identifier et d’anticiper les “temps forts” qui vous permettront de faire passer votre message plus efficacement</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 </a:t>
            </a:r>
          </a:p>
          <a:p>
            <a:r>
              <a:rPr lang="fr-FR" sz="1200" kern="1200" dirty="0" smtClean="0">
                <a:solidFill>
                  <a:schemeClr val="tx1"/>
                </a:solidFill>
                <a:effectLst/>
                <a:latin typeface="+mn-lt"/>
                <a:ea typeface="+mn-ea"/>
                <a:cs typeface="+mn-cs"/>
              </a:rPr>
              <a:t>Un plaidoyer efficace est aussi une question de “timing”. Il s’agit d’identifier et d’anticiper les “temps forts” qui vous permettront : </a:t>
            </a:r>
          </a:p>
          <a:p>
            <a:pPr lvl="0"/>
            <a:r>
              <a:rPr lang="fr-FR" sz="1200" u="none" strike="noStrike" kern="1200" dirty="0" smtClean="0">
                <a:solidFill>
                  <a:schemeClr val="tx1"/>
                </a:solidFill>
                <a:effectLst/>
                <a:latin typeface="+mn-lt"/>
                <a:ea typeface="+mn-ea"/>
                <a:cs typeface="+mn-cs"/>
              </a:rPr>
              <a:t>Soit de vous faire plus facilement entendre car les décideurs ou les médias sont plus attentifs (par ex. à l’occasion d’une élection locale, d’un événement thématique comme la SERD, d’une actualité en lien avec votre objectif).</a:t>
            </a:r>
          </a:p>
          <a:p>
            <a:pPr lvl="0"/>
            <a:r>
              <a:rPr lang="fr-FR" sz="1200" u="none" strike="noStrike" kern="1200" dirty="0" smtClean="0">
                <a:solidFill>
                  <a:schemeClr val="tx1"/>
                </a:solidFill>
                <a:effectLst/>
                <a:latin typeface="+mn-lt"/>
                <a:ea typeface="+mn-ea"/>
                <a:cs typeface="+mn-cs"/>
              </a:rPr>
              <a:t>Soit d’intervenir au moment précis où une décision qui concerne votre objectif doit être prise ( à l’occasion du vote d’une délibération, du renouvellement d’un marché public…).</a:t>
            </a:r>
          </a:p>
          <a:p>
            <a:r>
              <a:rPr lang="fr-FR" sz="1200" kern="1200" dirty="0" smtClean="0">
                <a:solidFill>
                  <a:schemeClr val="tx1"/>
                </a:solidFill>
                <a:effectLst/>
                <a:latin typeface="+mn-lt"/>
                <a:ea typeface="+mn-ea"/>
                <a:cs typeface="+mn-cs"/>
              </a:rPr>
              <a:t> </a:t>
            </a:r>
          </a:p>
          <a:p>
            <a:r>
              <a:rPr lang="fr-FR" sz="1200" kern="1200" dirty="0" smtClean="0">
                <a:solidFill>
                  <a:schemeClr val="tx1"/>
                </a:solidFill>
                <a:effectLst/>
                <a:latin typeface="+mn-lt"/>
                <a:ea typeface="+mn-ea"/>
                <a:cs typeface="+mn-cs"/>
              </a:rPr>
              <a:t>Choisir le bon moment demande parfois de bien connaître les procédures applicables à telles ou telles décisions (par exemple, la procédure pour la construction d’une installation de traitement de déchets est très encadrée et offre plusieurs “temps forts” pour s’opposer au projet).</a:t>
            </a:r>
          </a:p>
          <a:p>
            <a:r>
              <a:rPr lang="fr-FR" sz="1200" kern="1200" dirty="0" smtClean="0">
                <a:solidFill>
                  <a:schemeClr val="tx1"/>
                </a:solidFill>
                <a:effectLst/>
                <a:latin typeface="+mn-lt"/>
                <a:ea typeface="+mn-ea"/>
                <a:cs typeface="+mn-cs"/>
              </a:rPr>
              <a:t> </a:t>
            </a:r>
          </a:p>
          <a:p>
            <a:r>
              <a:rPr lang="fr-FR" sz="1200" b="1" kern="1200" dirty="0" smtClean="0">
                <a:solidFill>
                  <a:schemeClr val="tx1"/>
                </a:solidFill>
                <a:effectLst/>
                <a:latin typeface="+mn-lt"/>
                <a:ea typeface="+mn-ea"/>
                <a:cs typeface="+mn-cs"/>
              </a:rPr>
              <a:t>7.   Se rendre incontournable </a:t>
            </a:r>
          </a:p>
          <a:p>
            <a:r>
              <a:rPr lang="fr-FR" sz="1200" kern="1200" dirty="0" smtClean="0">
                <a:solidFill>
                  <a:schemeClr val="tx1"/>
                </a:solidFill>
                <a:effectLst/>
                <a:latin typeface="+mn-lt"/>
                <a:ea typeface="+mn-ea"/>
                <a:cs typeface="+mn-cs"/>
              </a:rPr>
              <a:t>= </a:t>
            </a:r>
            <a:r>
              <a:rPr lang="fr-FR" sz="1200" i="1" kern="1200" dirty="0" smtClean="0">
                <a:solidFill>
                  <a:schemeClr val="tx1"/>
                </a:solidFill>
                <a:effectLst/>
                <a:latin typeface="+mn-lt"/>
                <a:ea typeface="+mn-ea"/>
                <a:cs typeface="+mn-cs"/>
              </a:rPr>
              <a:t>Faire parler de vous</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 </a:t>
            </a:r>
          </a:p>
          <a:p>
            <a:r>
              <a:rPr lang="fr-FR" sz="1200" kern="1200" dirty="0" smtClean="0">
                <a:solidFill>
                  <a:schemeClr val="tx1"/>
                </a:solidFill>
                <a:effectLst/>
                <a:latin typeface="+mn-lt"/>
                <a:ea typeface="+mn-ea"/>
                <a:cs typeface="+mn-cs"/>
              </a:rPr>
              <a:t>Il s’agit : </a:t>
            </a:r>
          </a:p>
          <a:p>
            <a:pPr lvl="0"/>
            <a:r>
              <a:rPr lang="fr-FR" sz="1200" u="none" strike="noStrike" kern="1200" dirty="0" smtClean="0">
                <a:solidFill>
                  <a:schemeClr val="tx1"/>
                </a:solidFill>
                <a:effectLst/>
                <a:latin typeface="+mn-lt"/>
                <a:ea typeface="+mn-ea"/>
                <a:cs typeface="+mn-cs"/>
              </a:rPr>
              <a:t>D’affirmer votre représentativité : par exemple en ayant une page </a:t>
            </a:r>
            <a:r>
              <a:rPr lang="fr-FR" sz="1200" u="none" strike="noStrike" kern="1200" dirty="0" err="1" smtClean="0">
                <a:solidFill>
                  <a:schemeClr val="tx1"/>
                </a:solidFill>
                <a:effectLst/>
                <a:latin typeface="+mn-lt"/>
                <a:ea typeface="+mn-ea"/>
                <a:cs typeface="+mn-cs"/>
              </a:rPr>
              <a:t>facebook</a:t>
            </a:r>
            <a:r>
              <a:rPr lang="fr-FR" sz="1200" u="none" strike="noStrike" kern="1200" dirty="0" smtClean="0">
                <a:solidFill>
                  <a:schemeClr val="tx1"/>
                </a:solidFill>
                <a:effectLst/>
                <a:latin typeface="+mn-lt"/>
                <a:ea typeface="+mn-ea"/>
                <a:cs typeface="+mn-cs"/>
              </a:rPr>
              <a:t> suivie, une mailing liste qui réunit vos contacts, en mettant en avant l’appartenance au réseau </a:t>
            </a:r>
            <a:r>
              <a:rPr lang="fr-FR" sz="1200" u="none" strike="noStrike" kern="1200" dirty="0" err="1" smtClean="0">
                <a:solidFill>
                  <a:schemeClr val="tx1"/>
                </a:solidFill>
                <a:effectLst/>
                <a:latin typeface="+mn-lt"/>
                <a:ea typeface="+mn-ea"/>
                <a:cs typeface="+mn-cs"/>
              </a:rPr>
              <a:t>Zero</a:t>
            </a:r>
            <a:r>
              <a:rPr lang="fr-FR" sz="1200" u="none" strike="noStrike" kern="1200" dirty="0" smtClean="0">
                <a:solidFill>
                  <a:schemeClr val="tx1"/>
                </a:solidFill>
                <a:effectLst/>
                <a:latin typeface="+mn-lt"/>
                <a:ea typeface="+mn-ea"/>
                <a:cs typeface="+mn-cs"/>
              </a:rPr>
              <a:t> </a:t>
            </a:r>
            <a:r>
              <a:rPr lang="fr-FR" sz="1200" u="none" strike="noStrike" kern="1200" dirty="0" err="1" smtClean="0">
                <a:solidFill>
                  <a:schemeClr val="tx1"/>
                </a:solidFill>
                <a:effectLst/>
                <a:latin typeface="+mn-lt"/>
                <a:ea typeface="+mn-ea"/>
                <a:cs typeface="+mn-cs"/>
              </a:rPr>
              <a:t>Waste</a:t>
            </a:r>
            <a:r>
              <a:rPr lang="fr-FR" sz="1200" u="none" strike="noStrike" kern="1200" dirty="0" smtClean="0">
                <a:solidFill>
                  <a:schemeClr val="tx1"/>
                </a:solidFill>
                <a:effectLst/>
                <a:latin typeface="+mn-lt"/>
                <a:ea typeface="+mn-ea"/>
                <a:cs typeface="+mn-cs"/>
              </a:rPr>
              <a:t> France, etc.</a:t>
            </a:r>
          </a:p>
          <a:p>
            <a:pPr lvl="0"/>
            <a:r>
              <a:rPr lang="fr-FR" sz="1200" u="none" strike="noStrike" kern="1200" dirty="0" smtClean="0">
                <a:solidFill>
                  <a:schemeClr val="tx1"/>
                </a:solidFill>
                <a:effectLst/>
                <a:latin typeface="+mn-lt"/>
                <a:ea typeface="+mn-ea"/>
                <a:cs typeface="+mn-cs"/>
              </a:rPr>
              <a:t>D’avoir la capacité d’attention médiatique : en établissant une liste de contact presse à qui envoyer des informations, en essayant d’obtenir des relais par la presse.</a:t>
            </a:r>
          </a:p>
          <a:p>
            <a:pPr lvl="0"/>
            <a:r>
              <a:rPr lang="fr-FR" sz="1200" u="none" strike="noStrike" kern="1200" dirty="0" smtClean="0">
                <a:solidFill>
                  <a:schemeClr val="tx1"/>
                </a:solidFill>
                <a:effectLst/>
                <a:latin typeface="+mn-lt"/>
                <a:ea typeface="+mn-ea"/>
                <a:cs typeface="+mn-cs"/>
              </a:rPr>
              <a:t>D’affirmer votre capacité de mobilisation : par une présence en ligne, des ateliers de sensibilisation ou des actions sur le terrain.</a:t>
            </a:r>
          </a:p>
          <a:p>
            <a:pPr lvl="0"/>
            <a:r>
              <a:rPr lang="fr-FR" sz="1200" u="none" strike="noStrike" kern="1200" dirty="0" smtClean="0">
                <a:solidFill>
                  <a:schemeClr val="tx1"/>
                </a:solidFill>
                <a:effectLst/>
                <a:latin typeface="+mn-lt"/>
                <a:ea typeface="+mn-ea"/>
                <a:cs typeface="+mn-cs"/>
              </a:rPr>
              <a:t>De vous placer comme un acteur pouvant apporter de nouvelles idées et être force de proposition : par exemple en organisant des événements thématiques auxquels inviter les décideurs ou des visites (dans une plateforme de compostage, une collectivité voisine qui a mis en place la tarification incitative ou une nouvelle déchèterie)</a:t>
            </a:r>
          </a:p>
          <a:p>
            <a:r>
              <a:rPr lang="fr-FR" sz="1200" kern="1200" dirty="0" smtClean="0">
                <a:solidFill>
                  <a:schemeClr val="tx1"/>
                </a:solidFill>
                <a:effectLst/>
                <a:latin typeface="+mn-lt"/>
                <a:ea typeface="+mn-ea"/>
                <a:cs typeface="+mn-cs"/>
              </a:rPr>
              <a:t> </a:t>
            </a:r>
          </a:p>
          <a:p>
            <a:r>
              <a:rPr lang="fr-FR" sz="1200" kern="1200" dirty="0" smtClean="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BBEBCD46-1E29-41B7-88BE-7D200D8286C3}" type="slidenum">
              <a:rPr lang="fr-FR" smtClean="0"/>
              <a:t>27</a:t>
            </a:fld>
            <a:endParaRPr lang="fr-FR"/>
          </a:p>
        </p:txBody>
      </p:sp>
    </p:spTree>
    <p:extLst>
      <p:ext uri="{BB962C8B-B14F-4D97-AF65-F5344CB8AC3E}">
        <p14:creationId xmlns:p14="http://schemas.microsoft.com/office/powerpoint/2010/main" val="3162399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1577877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35531714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4261611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Shape 5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3" name="Shape 56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398517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Shape 5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3" name="Shape 56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325069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Shape 5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3" name="Shape 56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7169871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Shape 5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3" name="Shape 56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817885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Shape 5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3" name="Shape 56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3577704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D4D911D5-1FCA-44D6-A8DC-0FE4C3F053CB}" type="datetimeFigureOut">
              <a:rPr lang="fr-FR" smtClean="0"/>
              <a:t>24/05/2019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7DB5585-FAFD-446A-B809-BA6146ECE28E}" type="slidenum">
              <a:rPr lang="fr-FR" smtClean="0"/>
              <a:t>‹N°›</a:t>
            </a:fld>
            <a:endParaRPr lang="fr-FR"/>
          </a:p>
        </p:txBody>
      </p:sp>
    </p:spTree>
    <p:extLst>
      <p:ext uri="{BB962C8B-B14F-4D97-AF65-F5344CB8AC3E}">
        <p14:creationId xmlns:p14="http://schemas.microsoft.com/office/powerpoint/2010/main" val="3497069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D4D911D5-1FCA-44D6-A8DC-0FE4C3F053CB}" type="datetimeFigureOut">
              <a:rPr lang="fr-FR" smtClean="0"/>
              <a:t>24/05/2019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7DB5585-FAFD-446A-B809-BA6146ECE28E}" type="slidenum">
              <a:rPr lang="fr-FR" smtClean="0"/>
              <a:t>‹N°›</a:t>
            </a:fld>
            <a:endParaRPr lang="fr-FR"/>
          </a:p>
        </p:txBody>
      </p:sp>
    </p:spTree>
    <p:extLst>
      <p:ext uri="{BB962C8B-B14F-4D97-AF65-F5344CB8AC3E}">
        <p14:creationId xmlns:p14="http://schemas.microsoft.com/office/powerpoint/2010/main" val="1788607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D4D911D5-1FCA-44D6-A8DC-0FE4C3F053CB}" type="datetimeFigureOut">
              <a:rPr lang="fr-FR" smtClean="0"/>
              <a:t>24/05/2019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7DB5585-FAFD-446A-B809-BA6146ECE28E}" type="slidenum">
              <a:rPr lang="fr-FR" smtClean="0"/>
              <a:t>‹N°›</a:t>
            </a:fld>
            <a:endParaRPr lang="fr-FR"/>
          </a:p>
        </p:txBody>
      </p:sp>
    </p:spTree>
    <p:extLst>
      <p:ext uri="{BB962C8B-B14F-4D97-AF65-F5344CB8AC3E}">
        <p14:creationId xmlns:p14="http://schemas.microsoft.com/office/powerpoint/2010/main" val="14842152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20"/>
        <p:cNvGrpSpPr/>
        <p:nvPr/>
      </p:nvGrpSpPr>
      <p:grpSpPr>
        <a:xfrm>
          <a:off x="0" y="0"/>
          <a:ext cx="0" cy="0"/>
          <a:chOff x="0" y="0"/>
          <a:chExt cx="0" cy="0"/>
        </a:xfrm>
      </p:grpSpPr>
      <p:sp>
        <p:nvSpPr>
          <p:cNvPr id="21" name="Shape 21"/>
          <p:cNvSpPr/>
          <p:nvPr/>
        </p:nvSpPr>
        <p:spPr>
          <a:xfrm>
            <a:off x="0" y="6727600"/>
            <a:ext cx="12192000" cy="130400"/>
          </a:xfrm>
          <a:prstGeom prst="rect">
            <a:avLst/>
          </a:prstGeom>
          <a:solidFill>
            <a:schemeClr val="lt2"/>
          </a:solidFill>
          <a:ln>
            <a:noFill/>
          </a:ln>
        </p:spPr>
        <p:txBody>
          <a:bodyPr lIns="121900" tIns="121900" rIns="121900" bIns="121900" anchor="ctr" anchorCtr="0">
            <a:noAutofit/>
          </a:bodyPr>
          <a:lstStyle/>
          <a:p>
            <a:pPr lvl="0">
              <a:spcBef>
                <a:spcPts val="0"/>
              </a:spcBef>
              <a:buNone/>
            </a:pPr>
            <a:endParaRPr sz="2400"/>
          </a:p>
        </p:txBody>
      </p:sp>
      <p:sp>
        <p:nvSpPr>
          <p:cNvPr id="22" name="Shape 22"/>
          <p:cNvSpPr txBox="1">
            <a:spLocks noGrp="1"/>
          </p:cNvSpPr>
          <p:nvPr>
            <p:ph type="title"/>
          </p:nvPr>
        </p:nvSpPr>
        <p:spPr>
          <a:xfrm>
            <a:off x="415600" y="421233"/>
            <a:ext cx="11360800" cy="1108400"/>
          </a:xfrm>
          <a:prstGeom prst="rect">
            <a:avLst/>
          </a:prstGeom>
        </p:spPr>
        <p:txBody>
          <a:bodyPr lIns="91425" tIns="91425" rIns="91425" bIns="91425" anchor="b"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3" name="Shape 23"/>
          <p:cNvSpPr txBox="1">
            <a:spLocks noGrp="1"/>
          </p:cNvSpPr>
          <p:nvPr>
            <p:ph type="body" idx="1"/>
          </p:nvPr>
        </p:nvSpPr>
        <p:spPr>
          <a:xfrm>
            <a:off x="415600" y="1633633"/>
            <a:ext cx="11360800" cy="44720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4" name="Shape 24"/>
          <p:cNvSpPr txBox="1">
            <a:spLocks noGrp="1"/>
          </p:cNvSpPr>
          <p:nvPr>
            <p:ph type="sldNum" idx="12"/>
          </p:nvPr>
        </p:nvSpPr>
        <p:spPr>
          <a:xfrm>
            <a:off x="11296609" y="6217621"/>
            <a:ext cx="731600" cy="524800"/>
          </a:xfrm>
          <a:prstGeom prst="rect">
            <a:avLst/>
          </a:prstGeom>
        </p:spPr>
        <p:txBody>
          <a:bodyPr lIns="91425" tIns="91425" rIns="91425" bIns="91425" anchor="ctr" anchorCtr="0">
            <a:noAutofit/>
          </a:bodyPr>
          <a:lstStyle/>
          <a:p>
            <a:fld id="{00000000-1234-1234-1234-123412341234}" type="slidenum">
              <a:rPr lang="en-GB" smtClean="0"/>
              <a:pPr/>
              <a:t>‹N°›</a:t>
            </a:fld>
            <a:endParaRPr lang="en-GB"/>
          </a:p>
        </p:txBody>
      </p:sp>
    </p:spTree>
    <p:extLst>
      <p:ext uri="{BB962C8B-B14F-4D97-AF65-F5344CB8AC3E}">
        <p14:creationId xmlns:p14="http://schemas.microsoft.com/office/powerpoint/2010/main" val="6123597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Custom layout 1">
    <p:bg>
      <p:bgPr>
        <a:solidFill>
          <a:srgbClr val="FFFFFF"/>
        </a:solidFill>
        <a:effectLst/>
      </p:bgPr>
    </p:bg>
    <p:spTree>
      <p:nvGrpSpPr>
        <p:cNvPr id="1" name="Shape 58"/>
        <p:cNvGrpSpPr/>
        <p:nvPr/>
      </p:nvGrpSpPr>
      <p:grpSpPr>
        <a:xfrm>
          <a:off x="0" y="0"/>
          <a:ext cx="0" cy="0"/>
          <a:chOff x="0" y="0"/>
          <a:chExt cx="0" cy="0"/>
        </a:xfrm>
      </p:grpSpPr>
      <p:sp>
        <p:nvSpPr>
          <p:cNvPr id="59" name="Shape 59"/>
          <p:cNvSpPr/>
          <p:nvPr/>
        </p:nvSpPr>
        <p:spPr>
          <a:xfrm>
            <a:off x="0" y="0"/>
            <a:ext cx="12192000" cy="6858000"/>
          </a:xfrm>
          <a:prstGeom prst="rect">
            <a:avLst/>
          </a:prstGeom>
          <a:solidFill>
            <a:schemeClr val="lt1"/>
          </a:solidFill>
          <a:ln>
            <a:noFill/>
          </a:ln>
        </p:spPr>
        <p:txBody>
          <a:bodyPr lIns="121900" tIns="121900" rIns="121900" bIns="121900" anchor="ctr" anchorCtr="0">
            <a:noAutofit/>
          </a:bodyPr>
          <a:lstStyle/>
          <a:p>
            <a:pPr lvl="0">
              <a:spcBef>
                <a:spcPts val="0"/>
              </a:spcBef>
              <a:buNone/>
            </a:pPr>
            <a:endParaRPr sz="2400"/>
          </a:p>
        </p:txBody>
      </p:sp>
      <p:sp>
        <p:nvSpPr>
          <p:cNvPr id="60" name="Shape 60"/>
          <p:cNvSpPr txBox="1">
            <a:spLocks noGrp="1"/>
          </p:cNvSpPr>
          <p:nvPr>
            <p:ph type="ctrTitle"/>
          </p:nvPr>
        </p:nvSpPr>
        <p:spPr>
          <a:xfrm>
            <a:off x="520600" y="481833"/>
            <a:ext cx="11150800" cy="1335600"/>
          </a:xfrm>
          <a:prstGeom prst="rect">
            <a:avLst/>
          </a:prstGeom>
          <a:noFill/>
        </p:spPr>
        <p:txBody>
          <a:bodyPr lIns="91425" tIns="91425" rIns="91425" bIns="91425" anchor="t" anchorCtr="0"/>
          <a:lstStyle>
            <a:lvl1pPr lvl="0" algn="l">
              <a:lnSpc>
                <a:spcPct val="100000"/>
              </a:lnSpc>
              <a:spcBef>
                <a:spcPts val="0"/>
              </a:spcBef>
              <a:spcAft>
                <a:spcPts val="0"/>
              </a:spcAft>
              <a:buClr>
                <a:schemeClr val="dk1"/>
              </a:buClr>
              <a:buSzPct val="100000"/>
              <a:buNone/>
              <a:defRPr sz="4000">
                <a:solidFill>
                  <a:schemeClr val="dk1"/>
                </a:solidFill>
              </a:defRPr>
            </a:lvl1pPr>
            <a:lvl2pPr lvl="1" algn="l">
              <a:lnSpc>
                <a:spcPct val="100000"/>
              </a:lnSpc>
              <a:spcBef>
                <a:spcPts val="0"/>
              </a:spcBef>
              <a:spcAft>
                <a:spcPts val="0"/>
              </a:spcAft>
              <a:buClr>
                <a:schemeClr val="dk1"/>
              </a:buClr>
              <a:buSzPct val="100000"/>
              <a:buNone/>
              <a:defRPr sz="4000">
                <a:solidFill>
                  <a:schemeClr val="dk1"/>
                </a:solidFill>
              </a:defRPr>
            </a:lvl2pPr>
            <a:lvl3pPr lvl="2" algn="l">
              <a:lnSpc>
                <a:spcPct val="100000"/>
              </a:lnSpc>
              <a:spcBef>
                <a:spcPts val="0"/>
              </a:spcBef>
              <a:spcAft>
                <a:spcPts val="0"/>
              </a:spcAft>
              <a:buClr>
                <a:schemeClr val="dk1"/>
              </a:buClr>
              <a:buSzPct val="100000"/>
              <a:buNone/>
              <a:defRPr sz="4000">
                <a:solidFill>
                  <a:schemeClr val="dk1"/>
                </a:solidFill>
              </a:defRPr>
            </a:lvl3pPr>
            <a:lvl4pPr lvl="3" algn="l">
              <a:lnSpc>
                <a:spcPct val="100000"/>
              </a:lnSpc>
              <a:spcBef>
                <a:spcPts val="0"/>
              </a:spcBef>
              <a:spcAft>
                <a:spcPts val="0"/>
              </a:spcAft>
              <a:buClr>
                <a:schemeClr val="dk1"/>
              </a:buClr>
              <a:buSzPct val="100000"/>
              <a:buNone/>
              <a:defRPr sz="4000">
                <a:solidFill>
                  <a:schemeClr val="dk1"/>
                </a:solidFill>
              </a:defRPr>
            </a:lvl4pPr>
            <a:lvl5pPr lvl="4" algn="l">
              <a:lnSpc>
                <a:spcPct val="100000"/>
              </a:lnSpc>
              <a:spcBef>
                <a:spcPts val="0"/>
              </a:spcBef>
              <a:spcAft>
                <a:spcPts val="0"/>
              </a:spcAft>
              <a:buClr>
                <a:schemeClr val="dk1"/>
              </a:buClr>
              <a:buSzPct val="100000"/>
              <a:buNone/>
              <a:defRPr sz="4000">
                <a:solidFill>
                  <a:schemeClr val="dk1"/>
                </a:solidFill>
              </a:defRPr>
            </a:lvl5pPr>
            <a:lvl6pPr lvl="5" algn="l">
              <a:lnSpc>
                <a:spcPct val="100000"/>
              </a:lnSpc>
              <a:spcBef>
                <a:spcPts val="0"/>
              </a:spcBef>
              <a:spcAft>
                <a:spcPts val="0"/>
              </a:spcAft>
              <a:buClr>
                <a:schemeClr val="dk1"/>
              </a:buClr>
              <a:buSzPct val="100000"/>
              <a:buNone/>
              <a:defRPr sz="4000">
                <a:solidFill>
                  <a:schemeClr val="dk1"/>
                </a:solidFill>
              </a:defRPr>
            </a:lvl6pPr>
            <a:lvl7pPr lvl="6" algn="l">
              <a:lnSpc>
                <a:spcPct val="100000"/>
              </a:lnSpc>
              <a:spcBef>
                <a:spcPts val="0"/>
              </a:spcBef>
              <a:spcAft>
                <a:spcPts val="0"/>
              </a:spcAft>
              <a:buClr>
                <a:schemeClr val="dk1"/>
              </a:buClr>
              <a:buSzPct val="100000"/>
              <a:buNone/>
              <a:defRPr sz="4000">
                <a:solidFill>
                  <a:schemeClr val="dk1"/>
                </a:solidFill>
              </a:defRPr>
            </a:lvl7pPr>
            <a:lvl8pPr lvl="7" algn="l">
              <a:lnSpc>
                <a:spcPct val="100000"/>
              </a:lnSpc>
              <a:spcBef>
                <a:spcPts val="0"/>
              </a:spcBef>
              <a:spcAft>
                <a:spcPts val="0"/>
              </a:spcAft>
              <a:buClr>
                <a:schemeClr val="dk1"/>
              </a:buClr>
              <a:buSzPct val="100000"/>
              <a:buNone/>
              <a:defRPr sz="4000">
                <a:solidFill>
                  <a:schemeClr val="dk1"/>
                </a:solidFill>
              </a:defRPr>
            </a:lvl8pPr>
            <a:lvl9pPr lvl="8" algn="l">
              <a:lnSpc>
                <a:spcPct val="100000"/>
              </a:lnSpc>
              <a:spcBef>
                <a:spcPts val="0"/>
              </a:spcBef>
              <a:spcAft>
                <a:spcPts val="0"/>
              </a:spcAft>
              <a:buClr>
                <a:schemeClr val="dk1"/>
              </a:buClr>
              <a:buSzPct val="100000"/>
              <a:buNone/>
              <a:defRPr sz="4000">
                <a:solidFill>
                  <a:schemeClr val="dk1"/>
                </a:solidFill>
              </a:defRPr>
            </a:lvl9pPr>
          </a:lstStyle>
          <a:p>
            <a:endParaRPr/>
          </a:p>
        </p:txBody>
      </p:sp>
      <p:sp>
        <p:nvSpPr>
          <p:cNvPr id="61" name="Shape 61"/>
          <p:cNvSpPr txBox="1">
            <a:spLocks noGrp="1"/>
          </p:cNvSpPr>
          <p:nvPr>
            <p:ph type="sldNum" idx="12"/>
          </p:nvPr>
        </p:nvSpPr>
        <p:spPr>
          <a:xfrm>
            <a:off x="11296609" y="6217621"/>
            <a:ext cx="731600" cy="524800"/>
          </a:xfrm>
          <a:prstGeom prst="rect">
            <a:avLst/>
          </a:prstGeom>
          <a:noFill/>
        </p:spPr>
        <p:txBody>
          <a:bodyPr lIns="91425" tIns="91425" rIns="91425" bIns="91425" anchor="ctr" anchorCtr="0">
            <a:noAutofit/>
          </a:bodyPr>
          <a:lstStyle/>
          <a:p>
            <a:fld id="{00000000-1234-1234-1234-123412341234}" type="slidenum">
              <a:rPr lang="en-GB" sz="1333" smtClean="0">
                <a:solidFill>
                  <a:schemeClr val="dk2"/>
                </a:solidFill>
              </a:rPr>
              <a:pPr/>
              <a:t>‹N°›</a:t>
            </a:fld>
            <a:endParaRPr lang="en-GB" sz="1333">
              <a:solidFill>
                <a:schemeClr val="dk2"/>
              </a:solidFill>
            </a:endParaRPr>
          </a:p>
        </p:txBody>
      </p:sp>
    </p:spTree>
    <p:extLst>
      <p:ext uri="{BB962C8B-B14F-4D97-AF65-F5344CB8AC3E}">
        <p14:creationId xmlns:p14="http://schemas.microsoft.com/office/powerpoint/2010/main" val="3502983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D4D911D5-1FCA-44D6-A8DC-0FE4C3F053CB}" type="datetimeFigureOut">
              <a:rPr lang="fr-FR" smtClean="0"/>
              <a:t>24/05/2019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7DB5585-FAFD-446A-B809-BA6146ECE28E}" type="slidenum">
              <a:rPr lang="fr-FR" smtClean="0"/>
              <a:t>‹N°›</a:t>
            </a:fld>
            <a:endParaRPr lang="fr-FR"/>
          </a:p>
        </p:txBody>
      </p:sp>
    </p:spTree>
    <p:extLst>
      <p:ext uri="{BB962C8B-B14F-4D97-AF65-F5344CB8AC3E}">
        <p14:creationId xmlns:p14="http://schemas.microsoft.com/office/powerpoint/2010/main" val="3477149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Espace réservé de la date 3"/>
          <p:cNvSpPr>
            <a:spLocks noGrp="1"/>
          </p:cNvSpPr>
          <p:nvPr>
            <p:ph type="dt" sz="half" idx="10"/>
          </p:nvPr>
        </p:nvSpPr>
        <p:spPr/>
        <p:txBody>
          <a:bodyPr/>
          <a:lstStyle/>
          <a:p>
            <a:fld id="{D4D911D5-1FCA-44D6-A8DC-0FE4C3F053CB}" type="datetimeFigureOut">
              <a:rPr lang="fr-FR" smtClean="0"/>
              <a:t>24/05/2019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7DB5585-FAFD-446A-B809-BA6146ECE28E}" type="slidenum">
              <a:rPr lang="fr-FR" smtClean="0"/>
              <a:t>‹N°›</a:t>
            </a:fld>
            <a:endParaRPr lang="fr-FR"/>
          </a:p>
        </p:txBody>
      </p:sp>
    </p:spTree>
    <p:extLst>
      <p:ext uri="{BB962C8B-B14F-4D97-AF65-F5344CB8AC3E}">
        <p14:creationId xmlns:p14="http://schemas.microsoft.com/office/powerpoint/2010/main" val="3794594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D4D911D5-1FCA-44D6-A8DC-0FE4C3F053CB}" type="datetimeFigureOut">
              <a:rPr lang="fr-FR" smtClean="0"/>
              <a:t>24/05/2019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B7DB5585-FAFD-446A-B809-BA6146ECE28E}" type="slidenum">
              <a:rPr lang="fr-FR" smtClean="0"/>
              <a:t>‹N°›</a:t>
            </a:fld>
            <a:endParaRPr lang="fr-FR"/>
          </a:p>
        </p:txBody>
      </p:sp>
    </p:spTree>
    <p:extLst>
      <p:ext uri="{BB962C8B-B14F-4D97-AF65-F5344CB8AC3E}">
        <p14:creationId xmlns:p14="http://schemas.microsoft.com/office/powerpoint/2010/main" val="9459211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D4D911D5-1FCA-44D6-A8DC-0FE4C3F053CB}" type="datetimeFigureOut">
              <a:rPr lang="fr-FR" smtClean="0"/>
              <a:t>24/05/2019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B7DB5585-FAFD-446A-B809-BA6146ECE28E}" type="slidenum">
              <a:rPr lang="fr-FR" smtClean="0"/>
              <a:t>‹N°›</a:t>
            </a:fld>
            <a:endParaRPr lang="fr-FR"/>
          </a:p>
        </p:txBody>
      </p:sp>
    </p:spTree>
    <p:extLst>
      <p:ext uri="{BB962C8B-B14F-4D97-AF65-F5344CB8AC3E}">
        <p14:creationId xmlns:p14="http://schemas.microsoft.com/office/powerpoint/2010/main" val="41925368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D4D911D5-1FCA-44D6-A8DC-0FE4C3F053CB}" type="datetimeFigureOut">
              <a:rPr lang="fr-FR" smtClean="0"/>
              <a:t>24/05/2019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B7DB5585-FAFD-446A-B809-BA6146ECE28E}" type="slidenum">
              <a:rPr lang="fr-FR" smtClean="0"/>
              <a:t>‹N°›</a:t>
            </a:fld>
            <a:endParaRPr lang="fr-FR"/>
          </a:p>
        </p:txBody>
      </p:sp>
    </p:spTree>
    <p:extLst>
      <p:ext uri="{BB962C8B-B14F-4D97-AF65-F5344CB8AC3E}">
        <p14:creationId xmlns:p14="http://schemas.microsoft.com/office/powerpoint/2010/main" val="8358247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D4D911D5-1FCA-44D6-A8DC-0FE4C3F053CB}" type="datetimeFigureOut">
              <a:rPr lang="fr-FR" smtClean="0"/>
              <a:t>24/05/2019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B7DB5585-FAFD-446A-B809-BA6146ECE28E}" type="slidenum">
              <a:rPr lang="fr-FR" smtClean="0"/>
              <a:t>‹N°›</a:t>
            </a:fld>
            <a:endParaRPr lang="fr-FR"/>
          </a:p>
        </p:txBody>
      </p:sp>
    </p:spTree>
    <p:extLst>
      <p:ext uri="{BB962C8B-B14F-4D97-AF65-F5344CB8AC3E}">
        <p14:creationId xmlns:p14="http://schemas.microsoft.com/office/powerpoint/2010/main" val="2818946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D4D911D5-1FCA-44D6-A8DC-0FE4C3F053CB}" type="datetimeFigureOut">
              <a:rPr lang="fr-FR" smtClean="0"/>
              <a:t>24/05/2019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B7DB5585-FAFD-446A-B809-BA6146ECE28E}" type="slidenum">
              <a:rPr lang="fr-FR" smtClean="0"/>
              <a:t>‹N°›</a:t>
            </a:fld>
            <a:endParaRPr lang="fr-FR"/>
          </a:p>
        </p:txBody>
      </p:sp>
    </p:spTree>
    <p:extLst>
      <p:ext uri="{BB962C8B-B14F-4D97-AF65-F5344CB8AC3E}">
        <p14:creationId xmlns:p14="http://schemas.microsoft.com/office/powerpoint/2010/main" val="42642268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D4D911D5-1FCA-44D6-A8DC-0FE4C3F053CB}" type="datetimeFigureOut">
              <a:rPr lang="fr-FR" smtClean="0"/>
              <a:t>24/05/2019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B7DB5585-FAFD-446A-B809-BA6146ECE28E}" type="slidenum">
              <a:rPr lang="fr-FR" smtClean="0"/>
              <a:t>‹N°›</a:t>
            </a:fld>
            <a:endParaRPr lang="fr-FR"/>
          </a:p>
        </p:txBody>
      </p:sp>
    </p:spTree>
    <p:extLst>
      <p:ext uri="{BB962C8B-B14F-4D97-AF65-F5344CB8AC3E}">
        <p14:creationId xmlns:p14="http://schemas.microsoft.com/office/powerpoint/2010/main" val="434530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D911D5-1FCA-44D6-A8DC-0FE4C3F053CB}" type="datetimeFigureOut">
              <a:rPr lang="fr-FR" smtClean="0"/>
              <a:t>24/05/2019</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DB5585-FAFD-446A-B809-BA6146ECE28E}" type="slidenum">
              <a:rPr lang="fr-FR" smtClean="0"/>
              <a:t>‹N°›</a:t>
            </a:fld>
            <a:endParaRPr lang="fr-FR"/>
          </a:p>
        </p:txBody>
      </p:sp>
    </p:spTree>
    <p:extLst>
      <p:ext uri="{BB962C8B-B14F-4D97-AF65-F5344CB8AC3E}">
        <p14:creationId xmlns:p14="http://schemas.microsoft.com/office/powerpoint/2010/main" val="2544138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9.png"/><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hyperlink" Target="https://www.zerodechettouraine.org/groupe/composteam"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g"/></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g"/></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34.jp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hyperlink" Target="https://www.zerodechettouraine.org/groupe/composteam" TargetMode="External"/><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ous-titre 2"/>
          <p:cNvSpPr>
            <a:spLocks noGrp="1"/>
          </p:cNvSpPr>
          <p:nvPr>
            <p:ph type="subTitle" idx="1"/>
          </p:nvPr>
        </p:nvSpPr>
        <p:spPr>
          <a:xfrm>
            <a:off x="1524000" y="2898083"/>
            <a:ext cx="9144000" cy="1655762"/>
          </a:xfrm>
        </p:spPr>
        <p:txBody>
          <a:bodyPr>
            <a:normAutofit lnSpcReduction="10000"/>
          </a:bodyPr>
          <a:lstStyle/>
          <a:p>
            <a:r>
              <a:rPr lang="fr-FR" dirty="0" smtClean="0"/>
              <a:t>Module 2:</a:t>
            </a:r>
          </a:p>
          <a:p>
            <a:r>
              <a:rPr lang="fr-FR" dirty="0" smtClean="0"/>
              <a:t>1. Connaître l’association ZDT</a:t>
            </a:r>
          </a:p>
          <a:p>
            <a:r>
              <a:rPr lang="fr-FR" dirty="0" smtClean="0"/>
              <a:t>2. Exemples </a:t>
            </a:r>
            <a:r>
              <a:rPr lang="fr-FR" dirty="0"/>
              <a:t>d’actions de prévention mises en place par </a:t>
            </a:r>
            <a:r>
              <a:rPr lang="fr-FR" dirty="0" smtClean="0"/>
              <a:t>ZDT</a:t>
            </a:r>
          </a:p>
          <a:p>
            <a:r>
              <a:rPr lang="fr-FR" dirty="0" smtClean="0"/>
              <a:t>3. </a:t>
            </a:r>
            <a:r>
              <a:rPr lang="fr-FR" dirty="0"/>
              <a:t>Bâtir et présenter un argumentaire zéro déchet</a:t>
            </a:r>
          </a:p>
          <a:p>
            <a:endParaRPr lang="fr-FR" dirty="0"/>
          </a:p>
        </p:txBody>
      </p:sp>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25854" y="4999322"/>
            <a:ext cx="2940291" cy="1592060"/>
          </a:xfrm>
          <a:prstGeom prst="rect">
            <a:avLst/>
          </a:prstGeom>
        </p:spPr>
      </p:pic>
      <p:pic>
        <p:nvPicPr>
          <p:cNvPr id="6" name="Image 5"/>
          <p:cNvPicPr>
            <a:picLocks noChangeAspect="1"/>
          </p:cNvPicPr>
          <p:nvPr/>
        </p:nvPicPr>
        <p:blipFill rotWithShape="1">
          <a:blip r:embed="rId3">
            <a:extLst>
              <a:ext uri="{28A0092B-C50C-407E-A947-70E740481C1C}">
                <a14:useLocalDpi xmlns:a14="http://schemas.microsoft.com/office/drawing/2010/main" val="0"/>
              </a:ext>
            </a:extLst>
          </a:blip>
          <a:srcRect b="78356"/>
          <a:stretch/>
        </p:blipFill>
        <p:spPr>
          <a:xfrm>
            <a:off x="2987400" y="782361"/>
            <a:ext cx="6217200" cy="1931572"/>
          </a:xfrm>
          <a:prstGeom prst="rect">
            <a:avLst/>
          </a:prstGeom>
        </p:spPr>
      </p:pic>
    </p:spTree>
    <p:extLst>
      <p:ext uri="{BB962C8B-B14F-4D97-AF65-F5344CB8AC3E}">
        <p14:creationId xmlns:p14="http://schemas.microsoft.com/office/powerpoint/2010/main" val="22697331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pic>
        <p:nvPicPr>
          <p:cNvPr id="5123" name="Picture 3" descr="E:\seb\Développement durable\Zéro déchets\ZD37\groupes\ateliers DIY\2017_03_30_Atelier_DIY\IMG_077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0587" y="1141975"/>
            <a:ext cx="2793339" cy="2095004"/>
          </a:xfrm>
          <a:prstGeom prst="rect">
            <a:avLst/>
          </a:prstGeom>
          <a:noFill/>
          <a:extLst>
            <a:ext uri="{909E8E84-426E-40DD-AFC4-6F175D3DCCD1}">
              <a14:hiddenFill xmlns:a14="http://schemas.microsoft.com/office/drawing/2010/main">
                <a:solidFill>
                  <a:srgbClr val="FFFFFF"/>
                </a:solidFill>
              </a14:hiddenFill>
            </a:ext>
          </a:extLst>
        </p:spPr>
      </p:pic>
      <p:cxnSp>
        <p:nvCxnSpPr>
          <p:cNvPr id="567" name="Shape 567"/>
          <p:cNvCxnSpPr/>
          <p:nvPr/>
        </p:nvCxnSpPr>
        <p:spPr>
          <a:xfrm>
            <a:off x="0" y="912033"/>
            <a:ext cx="12203600" cy="0"/>
          </a:xfrm>
          <a:prstGeom prst="straightConnector1">
            <a:avLst/>
          </a:prstGeom>
          <a:noFill/>
          <a:ln w="9525" cap="flat" cmpd="sng">
            <a:solidFill>
              <a:schemeClr val="lt2"/>
            </a:solidFill>
            <a:prstDash val="solid"/>
            <a:round/>
            <a:headEnd type="none" w="lg" len="lg"/>
            <a:tailEnd type="none" w="lg" len="lg"/>
          </a:ln>
        </p:spPr>
      </p:cxnSp>
      <p:pic>
        <p:nvPicPr>
          <p:cNvPr id="5"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9349" y="2342669"/>
            <a:ext cx="1389427" cy="2172663"/>
          </a:xfrm>
          <a:prstGeom prst="rect">
            <a:avLst/>
          </a:prstGeom>
        </p:spPr>
      </p:pic>
      <p:sp>
        <p:nvSpPr>
          <p:cNvPr id="2" name="ZoneTexte 1"/>
          <p:cNvSpPr txBox="1"/>
          <p:nvPr/>
        </p:nvSpPr>
        <p:spPr>
          <a:xfrm>
            <a:off x="4182568" y="1098418"/>
            <a:ext cx="1337369" cy="338554"/>
          </a:xfrm>
          <a:prstGeom prst="rect">
            <a:avLst/>
          </a:prstGeom>
          <a:noFill/>
        </p:spPr>
        <p:txBody>
          <a:bodyPr wrap="square" rtlCol="0">
            <a:spAutoFit/>
          </a:bodyPr>
          <a:lstStyle/>
          <a:p>
            <a:r>
              <a:rPr lang="fr-FR" sz="1600" b="1" dirty="0">
                <a:solidFill>
                  <a:schemeClr val="bg1"/>
                </a:solidFill>
                <a:latin typeface="Economica" panose="020B0604020202020204" charset="0"/>
              </a:rPr>
              <a:t>Ateliers DIY</a:t>
            </a:r>
          </a:p>
        </p:txBody>
      </p:sp>
      <p:sp>
        <p:nvSpPr>
          <p:cNvPr id="12" name="ZoneTexte 11"/>
          <p:cNvSpPr txBox="1"/>
          <p:nvPr/>
        </p:nvSpPr>
        <p:spPr>
          <a:xfrm>
            <a:off x="8010269" y="3419311"/>
            <a:ext cx="1152128" cy="830997"/>
          </a:xfrm>
          <a:prstGeom prst="rect">
            <a:avLst/>
          </a:prstGeom>
          <a:noFill/>
        </p:spPr>
        <p:txBody>
          <a:bodyPr wrap="square" rtlCol="0">
            <a:spAutoFit/>
          </a:bodyPr>
          <a:lstStyle/>
          <a:p>
            <a:r>
              <a:rPr lang="fr-FR" sz="2400" b="1" dirty="0">
                <a:solidFill>
                  <a:schemeClr val="bg1"/>
                </a:solidFill>
                <a:latin typeface="Economica" panose="020B0604020202020204" charset="0"/>
              </a:rPr>
              <a:t>Stands ZD</a:t>
            </a:r>
          </a:p>
        </p:txBody>
      </p:sp>
      <p:sp>
        <p:nvSpPr>
          <p:cNvPr id="16" name="Shape 327"/>
          <p:cNvSpPr/>
          <p:nvPr/>
        </p:nvSpPr>
        <p:spPr>
          <a:xfrm>
            <a:off x="11497899" y="5554099"/>
            <a:ext cx="563200" cy="563200"/>
          </a:xfrm>
          <a:prstGeom prst="mathPlus">
            <a:avLst>
              <a:gd name="adj1" fmla="val 23520"/>
            </a:avLst>
          </a:prstGeom>
          <a:solidFill>
            <a:srgbClr val="FFFFFF"/>
          </a:solidFill>
          <a:ln>
            <a:noFill/>
          </a:ln>
        </p:spPr>
        <p:txBody>
          <a:bodyPr lIns="121900" tIns="121900" rIns="121900" bIns="121900" anchor="ctr" anchorCtr="0">
            <a:noAutofit/>
          </a:bodyPr>
          <a:lstStyle/>
          <a:p>
            <a:endParaRPr sz="2400"/>
          </a:p>
        </p:txBody>
      </p:sp>
      <p:pic>
        <p:nvPicPr>
          <p:cNvPr id="5124" name="Picture 4" descr="C:\Users\utilisateur\Documents\Mes fichiers reçus\2017-04-29 14.06.23.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0250" t="18834" r="4841" b="27041"/>
          <a:stretch/>
        </p:blipFill>
        <p:spPr bwMode="auto">
          <a:xfrm>
            <a:off x="5806480" y="1141974"/>
            <a:ext cx="2833832" cy="2095005"/>
          </a:xfrm>
          <a:prstGeom prst="rect">
            <a:avLst/>
          </a:prstGeom>
          <a:noFill/>
          <a:extLst>
            <a:ext uri="{909E8E84-426E-40DD-AFC4-6F175D3DCCD1}">
              <a14:hiddenFill xmlns:a14="http://schemas.microsoft.com/office/drawing/2010/main">
                <a:solidFill>
                  <a:srgbClr val="FFFFFF"/>
                </a:solidFill>
              </a14:hiddenFill>
            </a:ext>
          </a:extLst>
        </p:spPr>
      </p:pic>
      <p:sp>
        <p:nvSpPr>
          <p:cNvPr id="10" name="ZoneTexte 9"/>
          <p:cNvSpPr txBox="1"/>
          <p:nvPr/>
        </p:nvSpPr>
        <p:spPr>
          <a:xfrm>
            <a:off x="7440150" y="1098418"/>
            <a:ext cx="1632181" cy="338554"/>
          </a:xfrm>
          <a:prstGeom prst="rect">
            <a:avLst/>
          </a:prstGeom>
          <a:noFill/>
        </p:spPr>
        <p:txBody>
          <a:bodyPr wrap="square" rtlCol="0">
            <a:spAutoFit/>
          </a:bodyPr>
          <a:lstStyle/>
          <a:p>
            <a:r>
              <a:rPr lang="fr-FR" sz="1600" b="1" dirty="0">
                <a:solidFill>
                  <a:schemeClr val="bg1"/>
                </a:solidFill>
                <a:latin typeface="Economica" panose="020B0604020202020204" charset="0"/>
              </a:rPr>
              <a:t>Animations</a:t>
            </a:r>
          </a:p>
        </p:txBody>
      </p:sp>
      <p:pic>
        <p:nvPicPr>
          <p:cNvPr id="5125"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l="25535" t="34124" r="42483" b="24845"/>
          <a:stretch/>
        </p:blipFill>
        <p:spPr bwMode="auto">
          <a:xfrm>
            <a:off x="5806480" y="3428999"/>
            <a:ext cx="2887571" cy="208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ZoneTexte 19"/>
          <p:cNvSpPr txBox="1"/>
          <p:nvPr/>
        </p:nvSpPr>
        <p:spPr>
          <a:xfrm>
            <a:off x="6864086" y="3402674"/>
            <a:ext cx="1878460" cy="584775"/>
          </a:xfrm>
          <a:prstGeom prst="rect">
            <a:avLst/>
          </a:prstGeom>
          <a:noFill/>
        </p:spPr>
        <p:txBody>
          <a:bodyPr wrap="square" rtlCol="0">
            <a:spAutoFit/>
          </a:bodyPr>
          <a:lstStyle/>
          <a:p>
            <a:pPr algn="r"/>
            <a:r>
              <a:rPr lang="fr-FR" sz="1600" b="1" dirty="0">
                <a:solidFill>
                  <a:schemeClr val="bg1"/>
                </a:solidFill>
                <a:latin typeface="Economica" panose="020B0604020202020204" charset="0"/>
              </a:rPr>
              <a:t>Veille documentaire</a:t>
            </a:r>
          </a:p>
        </p:txBody>
      </p:sp>
      <p:pic>
        <p:nvPicPr>
          <p:cNvPr id="3" name="Image 2"/>
          <p:cNvPicPr>
            <a:picLocks noChangeAspect="1"/>
          </p:cNvPicPr>
          <p:nvPr/>
        </p:nvPicPr>
        <p:blipFill rotWithShape="1">
          <a:blip r:embed="rId7">
            <a:extLst>
              <a:ext uri="{28A0092B-C50C-407E-A947-70E740481C1C}">
                <a14:useLocalDpi xmlns:a14="http://schemas.microsoft.com/office/drawing/2010/main" val="0"/>
              </a:ext>
            </a:extLst>
          </a:blip>
          <a:srcRect r="25049" b="8657"/>
          <a:stretch/>
        </p:blipFill>
        <p:spPr>
          <a:xfrm>
            <a:off x="2559909" y="3447003"/>
            <a:ext cx="2864016" cy="2094232"/>
          </a:xfrm>
          <a:prstGeom prst="rect">
            <a:avLst/>
          </a:prstGeom>
        </p:spPr>
      </p:pic>
      <p:sp>
        <p:nvSpPr>
          <p:cNvPr id="14" name="ZoneTexte 13"/>
          <p:cNvSpPr txBox="1"/>
          <p:nvPr/>
        </p:nvSpPr>
        <p:spPr>
          <a:xfrm>
            <a:off x="4180794" y="3429001"/>
            <a:ext cx="1435153" cy="338554"/>
          </a:xfrm>
          <a:prstGeom prst="rect">
            <a:avLst/>
          </a:prstGeom>
          <a:noFill/>
        </p:spPr>
        <p:txBody>
          <a:bodyPr wrap="square" rtlCol="0">
            <a:spAutoFit/>
          </a:bodyPr>
          <a:lstStyle/>
          <a:p>
            <a:r>
              <a:rPr lang="fr-FR" sz="1600" b="1" dirty="0">
                <a:solidFill>
                  <a:schemeClr val="bg1"/>
                </a:solidFill>
                <a:latin typeface="Economica" panose="020B0604020202020204" charset="0"/>
              </a:rPr>
              <a:t>Pédagogie</a:t>
            </a:r>
          </a:p>
        </p:txBody>
      </p:sp>
      <p:sp>
        <p:nvSpPr>
          <p:cNvPr id="15" name="Titre 1"/>
          <p:cNvSpPr txBox="1">
            <a:spLocks/>
          </p:cNvSpPr>
          <p:nvPr/>
        </p:nvSpPr>
        <p:spPr>
          <a:xfrm>
            <a:off x="1540565" y="227841"/>
            <a:ext cx="9144000" cy="537472"/>
          </a:xfrm>
          <a:prstGeom prst="rect">
            <a:avLst/>
          </a:prstGeom>
        </p:spPr>
        <p:txBody>
          <a:bodyPr vert="horz" lIns="91425" tIns="91425" rIns="91425" bIns="91425" rtlCol="0" anchor="b" anchorCtr="0">
            <a:noAutofit/>
          </a:bodyPr>
          <a:lstStyle>
            <a:lvl1pPr lvl="0" algn="l" defTabSz="914400" rtl="0" eaLnBrk="1" latinLnBrk="0" hangingPunct="1">
              <a:lnSpc>
                <a:spcPct val="90000"/>
              </a:lnSpc>
              <a:spcBef>
                <a:spcPts val="0"/>
              </a:spcBef>
              <a:buNone/>
              <a:defRPr sz="4400" kern="1200">
                <a:solidFill>
                  <a:schemeClr val="tx1"/>
                </a:solidFill>
                <a:latin typeface="+mj-lt"/>
                <a:ea typeface="+mj-ea"/>
                <a:cs typeface="+mj-cs"/>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pPr algn="ctr"/>
            <a:r>
              <a:rPr lang="fr-FR" sz="3600" dirty="0">
                <a:latin typeface="Arial" charset="0"/>
                <a:ea typeface="Arial" charset="0"/>
                <a:cs typeface="Arial" charset="0"/>
              </a:rPr>
              <a:t>Pôle Formation</a:t>
            </a:r>
          </a:p>
        </p:txBody>
      </p:sp>
      <p:cxnSp>
        <p:nvCxnSpPr>
          <p:cNvPr id="17" name="Connecteur droit 16"/>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05807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cxnSp>
        <p:nvCxnSpPr>
          <p:cNvPr id="567" name="Shape 567"/>
          <p:cNvCxnSpPr/>
          <p:nvPr/>
        </p:nvCxnSpPr>
        <p:spPr>
          <a:xfrm>
            <a:off x="0" y="912033"/>
            <a:ext cx="12203600" cy="0"/>
          </a:xfrm>
          <a:prstGeom prst="straightConnector1">
            <a:avLst/>
          </a:prstGeom>
          <a:noFill/>
          <a:ln w="9525" cap="flat" cmpd="sng">
            <a:solidFill>
              <a:schemeClr val="lt2"/>
            </a:solidFill>
            <a:prstDash val="solid"/>
            <a:round/>
            <a:headEnd type="none" w="lg" len="lg"/>
            <a:tailEnd type="none" w="lg" len="lg"/>
          </a:ln>
        </p:spPr>
      </p:cxnSp>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9349" y="2342669"/>
            <a:ext cx="1389427" cy="2172663"/>
          </a:xfrm>
          <a:prstGeom prst="rect">
            <a:avLst/>
          </a:prstGeom>
        </p:spPr>
      </p:pic>
      <p:sp>
        <p:nvSpPr>
          <p:cNvPr id="12" name="ZoneTexte 11"/>
          <p:cNvSpPr txBox="1"/>
          <p:nvPr/>
        </p:nvSpPr>
        <p:spPr>
          <a:xfrm>
            <a:off x="8010269" y="3419311"/>
            <a:ext cx="1152128" cy="830997"/>
          </a:xfrm>
          <a:prstGeom prst="rect">
            <a:avLst/>
          </a:prstGeom>
          <a:noFill/>
        </p:spPr>
        <p:txBody>
          <a:bodyPr wrap="square" rtlCol="0">
            <a:spAutoFit/>
          </a:bodyPr>
          <a:lstStyle/>
          <a:p>
            <a:r>
              <a:rPr lang="fr-FR" sz="2400" b="1" dirty="0">
                <a:solidFill>
                  <a:schemeClr val="bg1"/>
                </a:solidFill>
                <a:latin typeface="Economica" panose="020B0604020202020204" charset="0"/>
              </a:rPr>
              <a:t>Stands ZD</a:t>
            </a:r>
          </a:p>
        </p:txBody>
      </p:sp>
      <p:sp>
        <p:nvSpPr>
          <p:cNvPr id="16" name="Shape 327"/>
          <p:cNvSpPr/>
          <p:nvPr/>
        </p:nvSpPr>
        <p:spPr>
          <a:xfrm>
            <a:off x="11497899" y="5554099"/>
            <a:ext cx="563200" cy="563200"/>
          </a:xfrm>
          <a:prstGeom prst="mathPlus">
            <a:avLst>
              <a:gd name="adj1" fmla="val 23520"/>
            </a:avLst>
          </a:prstGeom>
          <a:solidFill>
            <a:srgbClr val="FFFFFF"/>
          </a:solidFill>
          <a:ln>
            <a:noFill/>
          </a:ln>
        </p:spPr>
        <p:txBody>
          <a:bodyPr lIns="121900" tIns="121900" rIns="121900" bIns="121900" anchor="ctr" anchorCtr="0">
            <a:noAutofit/>
          </a:bodyPr>
          <a:lstStyle/>
          <a:p>
            <a:endParaRPr sz="2400"/>
          </a:p>
        </p:txBody>
      </p:sp>
      <p:sp>
        <p:nvSpPr>
          <p:cNvPr id="10" name="ZoneTexte 9"/>
          <p:cNvSpPr txBox="1"/>
          <p:nvPr/>
        </p:nvSpPr>
        <p:spPr>
          <a:xfrm>
            <a:off x="7440150" y="1098417"/>
            <a:ext cx="3395490" cy="1200329"/>
          </a:xfrm>
          <a:prstGeom prst="rect">
            <a:avLst/>
          </a:prstGeom>
          <a:noFill/>
        </p:spPr>
        <p:txBody>
          <a:bodyPr wrap="square" rtlCol="0">
            <a:spAutoFit/>
          </a:bodyPr>
          <a:lstStyle/>
          <a:p>
            <a:r>
              <a:rPr lang="fr-FR" sz="2400" b="1" dirty="0">
                <a:latin typeface="Economica" panose="020B0604020202020204" charset="0"/>
              </a:rPr>
              <a:t>Audits prévention déchets en entreprises</a:t>
            </a:r>
          </a:p>
        </p:txBody>
      </p:sp>
      <p:pic>
        <p:nvPicPr>
          <p:cNvPr id="6146" name="Picture 2" descr="E:\seb\Développement durable\Zéro déchets\ZD37\groupes\evenements\Sainte-Catherine\trail orchidee 2017\SAM_9289.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460" t="5296"/>
          <a:stretch/>
        </p:blipFill>
        <p:spPr bwMode="auto">
          <a:xfrm>
            <a:off x="2486234" y="1098417"/>
            <a:ext cx="3011367" cy="2172096"/>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nvSpPr>
        <p:spPr>
          <a:xfrm>
            <a:off x="3843000" y="1098418"/>
            <a:ext cx="2100998" cy="338554"/>
          </a:xfrm>
          <a:prstGeom prst="rect">
            <a:avLst/>
          </a:prstGeom>
          <a:noFill/>
        </p:spPr>
        <p:txBody>
          <a:bodyPr wrap="square" rtlCol="0">
            <a:spAutoFit/>
          </a:bodyPr>
          <a:lstStyle/>
          <a:p>
            <a:r>
              <a:rPr lang="fr-FR" sz="1600" b="1" dirty="0">
                <a:solidFill>
                  <a:schemeClr val="bg1"/>
                </a:solidFill>
                <a:latin typeface="Economica" panose="020B0604020202020204" charset="0"/>
              </a:rPr>
              <a:t>Evénements ZD</a:t>
            </a:r>
          </a:p>
        </p:txBody>
      </p:sp>
      <p:pic>
        <p:nvPicPr>
          <p:cNvPr id="6148" name="Picture 4" descr="E:\seb\Développement durable\Zéro déchets\ZD37\groupes\conferences\2015\Nouatre 26 03 2015\illustrations\waste_money.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06480" y="1028963"/>
            <a:ext cx="1681163" cy="2241551"/>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E:\seb\Développement durable\Zéro déchets\ZD37\groupes\Composteam\docs ian\Images\IMG_3756.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43605" y="3518547"/>
            <a:ext cx="2953995" cy="2215496"/>
          </a:xfrm>
          <a:prstGeom prst="rect">
            <a:avLst/>
          </a:prstGeom>
          <a:noFill/>
          <a:extLst>
            <a:ext uri="{909E8E84-426E-40DD-AFC4-6F175D3DCCD1}">
              <a14:hiddenFill xmlns:a14="http://schemas.microsoft.com/office/drawing/2010/main">
                <a:solidFill>
                  <a:srgbClr val="FFFFFF"/>
                </a:solidFill>
              </a14:hiddenFill>
            </a:ext>
          </a:extLst>
        </p:spPr>
      </p:pic>
      <p:sp>
        <p:nvSpPr>
          <p:cNvPr id="14" name="ZoneTexte 13"/>
          <p:cNvSpPr txBox="1"/>
          <p:nvPr/>
        </p:nvSpPr>
        <p:spPr>
          <a:xfrm>
            <a:off x="3976677" y="5275621"/>
            <a:ext cx="1814563" cy="338554"/>
          </a:xfrm>
          <a:prstGeom prst="rect">
            <a:avLst/>
          </a:prstGeom>
          <a:noFill/>
        </p:spPr>
        <p:txBody>
          <a:bodyPr wrap="square" rtlCol="0">
            <a:spAutoFit/>
          </a:bodyPr>
          <a:lstStyle/>
          <a:p>
            <a:r>
              <a:rPr lang="fr-FR" sz="1600" b="1" dirty="0" err="1">
                <a:solidFill>
                  <a:schemeClr val="bg1"/>
                </a:solidFill>
                <a:latin typeface="Economica" panose="020B0604020202020204" charset="0"/>
              </a:rPr>
              <a:t>ComposTEAM</a:t>
            </a:r>
            <a:endParaRPr lang="fr-FR" sz="1600" b="1" dirty="0">
              <a:solidFill>
                <a:schemeClr val="bg1"/>
              </a:solidFill>
              <a:latin typeface="Economica" panose="020B0604020202020204" charset="0"/>
            </a:endParaRPr>
          </a:p>
        </p:txBody>
      </p:sp>
      <p:pic>
        <p:nvPicPr>
          <p:cNvPr id="22"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64200" t="9631" r="13682" b="6713"/>
          <a:stretch/>
        </p:blipFill>
        <p:spPr bwMode="auto">
          <a:xfrm rot="20949509">
            <a:off x="6011455" y="3567095"/>
            <a:ext cx="1705260" cy="24960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21" name="Picture 3"/>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9977" t="11914" r="57370" b="29207"/>
          <a:stretch/>
        </p:blipFill>
        <p:spPr bwMode="auto">
          <a:xfrm rot="710437">
            <a:off x="8318845" y="3644344"/>
            <a:ext cx="3570036" cy="24912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4" name="Rectangle 3"/>
          <p:cNvSpPr/>
          <p:nvPr/>
        </p:nvSpPr>
        <p:spPr>
          <a:xfrm>
            <a:off x="1628776" y="6309321"/>
            <a:ext cx="8211641" cy="461665"/>
          </a:xfrm>
          <a:prstGeom prst="rect">
            <a:avLst/>
          </a:prstGeom>
        </p:spPr>
        <p:txBody>
          <a:bodyPr wrap="square">
            <a:spAutoFit/>
          </a:bodyPr>
          <a:lstStyle/>
          <a:p>
            <a:r>
              <a:rPr lang="fr-FR" sz="2400" dirty="0">
                <a:hlinkClick r:id="rId9"/>
              </a:rPr>
              <a:t>https://www.zerodechettouraine.org/groupe/composteam</a:t>
            </a:r>
            <a:endParaRPr lang="fr-FR" sz="2400" dirty="0"/>
          </a:p>
        </p:txBody>
      </p:sp>
      <p:sp>
        <p:nvSpPr>
          <p:cNvPr id="17" name="Titre 1"/>
          <p:cNvSpPr txBox="1">
            <a:spLocks/>
          </p:cNvSpPr>
          <p:nvPr/>
        </p:nvSpPr>
        <p:spPr>
          <a:xfrm>
            <a:off x="1510085" y="227841"/>
            <a:ext cx="9144000" cy="537472"/>
          </a:xfrm>
          <a:prstGeom prst="rect">
            <a:avLst/>
          </a:prstGeom>
        </p:spPr>
        <p:txBody>
          <a:bodyPr vert="horz" lIns="91425" tIns="91425" rIns="91425" bIns="91425" rtlCol="0" anchor="b" anchorCtr="0">
            <a:noAutofit/>
          </a:bodyPr>
          <a:lstStyle>
            <a:lvl1pPr lvl="0" algn="l" defTabSz="914400" rtl="0" eaLnBrk="1" latinLnBrk="0" hangingPunct="1">
              <a:lnSpc>
                <a:spcPct val="90000"/>
              </a:lnSpc>
              <a:spcBef>
                <a:spcPts val="0"/>
              </a:spcBef>
              <a:buNone/>
              <a:defRPr sz="4400" kern="1200">
                <a:solidFill>
                  <a:schemeClr val="tx1"/>
                </a:solidFill>
                <a:latin typeface="+mj-lt"/>
                <a:ea typeface="+mj-ea"/>
                <a:cs typeface="+mj-cs"/>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pPr algn="ctr"/>
            <a:r>
              <a:rPr lang="fr-FR" sz="3600" dirty="0">
                <a:latin typeface="Arial" charset="0"/>
                <a:ea typeface="Arial" charset="0"/>
                <a:cs typeface="Arial" charset="0"/>
              </a:rPr>
              <a:t>Pôle Accompagnement</a:t>
            </a:r>
          </a:p>
        </p:txBody>
      </p:sp>
      <p:cxnSp>
        <p:nvCxnSpPr>
          <p:cNvPr id="18" name="Connecteur droit 17"/>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05574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6626578" y="2105561"/>
            <a:ext cx="5217079" cy="1938992"/>
          </a:xfrm>
          <a:prstGeom prst="rect">
            <a:avLst/>
          </a:prstGeom>
          <a:noFill/>
        </p:spPr>
        <p:txBody>
          <a:bodyPr wrap="square" rtlCol="0">
            <a:spAutoFit/>
          </a:bodyPr>
          <a:lstStyle/>
          <a:p>
            <a:r>
              <a:rPr lang="fr-FR" sz="4000" dirty="0" smtClean="0"/>
              <a:t>2. Exemples d’actions de prévention mises en place par ZDT</a:t>
            </a:r>
            <a:endParaRPr lang="fr-FR" sz="4000" dirty="0"/>
          </a:p>
        </p:txBody>
      </p:sp>
      <p:pic>
        <p:nvPicPr>
          <p:cNvPr id="7" name="Imag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40397" y="1559436"/>
            <a:ext cx="4880200" cy="2642450"/>
          </a:xfrm>
          <a:prstGeom prst="rect">
            <a:avLst/>
          </a:prstGeom>
        </p:spPr>
      </p:pic>
    </p:spTree>
    <p:extLst>
      <p:ext uri="{BB962C8B-B14F-4D97-AF65-F5344CB8AC3E}">
        <p14:creationId xmlns:p14="http://schemas.microsoft.com/office/powerpoint/2010/main" val="7704046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16" name="Shape 327"/>
          <p:cNvSpPr/>
          <p:nvPr/>
        </p:nvSpPr>
        <p:spPr>
          <a:xfrm>
            <a:off x="11497899" y="5554099"/>
            <a:ext cx="563200" cy="563200"/>
          </a:xfrm>
          <a:prstGeom prst="mathPlus">
            <a:avLst>
              <a:gd name="adj1" fmla="val 23520"/>
            </a:avLst>
          </a:prstGeom>
          <a:solidFill>
            <a:srgbClr val="FFFFFF"/>
          </a:solidFill>
          <a:ln>
            <a:noFill/>
          </a:ln>
        </p:spPr>
        <p:txBody>
          <a:bodyPr lIns="121900" tIns="121900" rIns="121900" bIns="121900" anchor="ctr" anchorCtr="0">
            <a:noAutofit/>
          </a:bodyPr>
          <a:lstStyle/>
          <a:p>
            <a:endParaRPr sz="2400"/>
          </a:p>
        </p:txBody>
      </p:sp>
      <p:sp>
        <p:nvSpPr>
          <p:cNvPr id="17" name="Titre 1"/>
          <p:cNvSpPr txBox="1">
            <a:spLocks/>
          </p:cNvSpPr>
          <p:nvPr/>
        </p:nvSpPr>
        <p:spPr>
          <a:xfrm>
            <a:off x="1510085" y="227841"/>
            <a:ext cx="9144000" cy="537472"/>
          </a:xfrm>
          <a:prstGeom prst="rect">
            <a:avLst/>
          </a:prstGeom>
        </p:spPr>
        <p:txBody>
          <a:bodyPr vert="horz" lIns="91425" tIns="91425" rIns="91425" bIns="91425" rtlCol="0" anchor="b" anchorCtr="0">
            <a:noAutofit/>
          </a:bodyPr>
          <a:lstStyle>
            <a:lvl1pPr lvl="0" algn="l" defTabSz="914400" rtl="0" eaLnBrk="1" latinLnBrk="0" hangingPunct="1">
              <a:lnSpc>
                <a:spcPct val="90000"/>
              </a:lnSpc>
              <a:spcBef>
                <a:spcPts val="0"/>
              </a:spcBef>
              <a:buNone/>
              <a:defRPr sz="4400" kern="1200">
                <a:solidFill>
                  <a:schemeClr val="tx1"/>
                </a:solidFill>
                <a:latin typeface="+mj-lt"/>
                <a:ea typeface="+mj-ea"/>
                <a:cs typeface="+mj-cs"/>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pPr algn="ctr"/>
            <a:r>
              <a:rPr lang="fr-FR" sz="3600" dirty="0">
                <a:latin typeface="Arial" charset="0"/>
                <a:ea typeface="Arial" charset="0"/>
                <a:cs typeface="Arial" charset="0"/>
              </a:rPr>
              <a:t>Pôle </a:t>
            </a:r>
            <a:r>
              <a:rPr lang="fr-FR" sz="3600" dirty="0" smtClean="0">
                <a:latin typeface="Arial" charset="0"/>
                <a:ea typeface="Arial" charset="0"/>
                <a:cs typeface="Arial" charset="0"/>
              </a:rPr>
              <a:t>Sensibilisation</a:t>
            </a:r>
            <a:endParaRPr lang="fr-FR" sz="3600" dirty="0">
              <a:latin typeface="Arial" charset="0"/>
              <a:ea typeface="Arial" charset="0"/>
              <a:cs typeface="Arial" charset="0"/>
            </a:endParaRPr>
          </a:p>
        </p:txBody>
      </p:sp>
      <p:cxnSp>
        <p:nvCxnSpPr>
          <p:cNvPr id="18" name="Connecteur droit 17"/>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7828" y="855468"/>
            <a:ext cx="2645229" cy="2645229"/>
          </a:xfrm>
          <a:prstGeom prst="rect">
            <a:avLst/>
          </a:prstGeom>
        </p:spPr>
      </p:pic>
      <p:sp>
        <p:nvSpPr>
          <p:cNvPr id="6" name="ZoneTexte 5"/>
          <p:cNvSpPr txBox="1"/>
          <p:nvPr/>
        </p:nvSpPr>
        <p:spPr>
          <a:xfrm>
            <a:off x="-264195" y="3516003"/>
            <a:ext cx="4963887" cy="369332"/>
          </a:xfrm>
          <a:prstGeom prst="rect">
            <a:avLst/>
          </a:prstGeom>
          <a:noFill/>
        </p:spPr>
        <p:txBody>
          <a:bodyPr wrap="square" rtlCol="0">
            <a:spAutoFit/>
          </a:bodyPr>
          <a:lstStyle/>
          <a:p>
            <a:pPr algn="ctr"/>
            <a:r>
              <a:rPr lang="fr-FR" dirty="0" smtClean="0"/>
              <a:t>Tenue de stand aux Îlots électroniques (Tours)</a:t>
            </a:r>
            <a:endParaRPr lang="fr-FR" dirty="0"/>
          </a:p>
        </p:txBody>
      </p:sp>
      <p:sp>
        <p:nvSpPr>
          <p:cNvPr id="20" name="ZoneTexte 19"/>
          <p:cNvSpPr txBox="1"/>
          <p:nvPr/>
        </p:nvSpPr>
        <p:spPr>
          <a:xfrm>
            <a:off x="4405096" y="3514308"/>
            <a:ext cx="6360876" cy="369332"/>
          </a:xfrm>
          <a:prstGeom prst="rect">
            <a:avLst/>
          </a:prstGeom>
          <a:noFill/>
        </p:spPr>
        <p:txBody>
          <a:bodyPr wrap="square" rtlCol="0">
            <a:spAutoFit/>
          </a:bodyPr>
          <a:lstStyle/>
          <a:p>
            <a:pPr algn="ctr"/>
            <a:r>
              <a:rPr lang="fr-FR" dirty="0" smtClean="0"/>
              <a:t>Conférence-débat ZD </a:t>
            </a:r>
            <a:r>
              <a:rPr lang="fr-FR" dirty="0" smtClean="0"/>
              <a:t>(</a:t>
            </a:r>
            <a:r>
              <a:rPr lang="fr-FR" dirty="0" err="1" smtClean="0"/>
              <a:t>Génillé</a:t>
            </a:r>
            <a:r>
              <a:rPr lang="fr-FR" dirty="0" smtClean="0"/>
              <a:t>)</a:t>
            </a:r>
            <a:endParaRPr lang="fr-FR" dirty="0"/>
          </a:p>
        </p:txBody>
      </p:sp>
      <p:pic>
        <p:nvPicPr>
          <p:cNvPr id="9" name="Imag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7828" y="4107766"/>
            <a:ext cx="3708821" cy="2168525"/>
          </a:xfrm>
          <a:prstGeom prst="rect">
            <a:avLst/>
          </a:prstGeom>
        </p:spPr>
      </p:pic>
      <p:sp>
        <p:nvSpPr>
          <p:cNvPr id="23" name="ZoneTexte 22"/>
          <p:cNvSpPr txBox="1"/>
          <p:nvPr/>
        </p:nvSpPr>
        <p:spPr>
          <a:xfrm>
            <a:off x="240294" y="6209316"/>
            <a:ext cx="4963887" cy="369332"/>
          </a:xfrm>
          <a:prstGeom prst="rect">
            <a:avLst/>
          </a:prstGeom>
          <a:noFill/>
        </p:spPr>
        <p:txBody>
          <a:bodyPr wrap="square" rtlCol="0">
            <a:spAutoFit/>
          </a:bodyPr>
          <a:lstStyle/>
          <a:p>
            <a:pPr algn="ctr"/>
            <a:r>
              <a:rPr lang="fr-FR" dirty="0" smtClean="0"/>
              <a:t>Nettoyage citoyen (Amboise)</a:t>
            </a:r>
            <a:endParaRPr lang="fr-FR" dirty="0"/>
          </a:p>
        </p:txBody>
      </p:sp>
      <p:pic>
        <p:nvPicPr>
          <p:cNvPr id="11" name="Imag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1853" y="4107766"/>
            <a:ext cx="3522563" cy="1978852"/>
          </a:xfrm>
          <a:prstGeom prst="rect">
            <a:avLst/>
          </a:prstGeom>
        </p:spPr>
      </p:pic>
      <p:sp>
        <p:nvSpPr>
          <p:cNvPr id="25" name="ZoneTexte 24"/>
          <p:cNvSpPr txBox="1"/>
          <p:nvPr/>
        </p:nvSpPr>
        <p:spPr>
          <a:xfrm>
            <a:off x="5471782" y="6034641"/>
            <a:ext cx="4963887" cy="369332"/>
          </a:xfrm>
          <a:prstGeom prst="rect">
            <a:avLst/>
          </a:prstGeom>
          <a:noFill/>
        </p:spPr>
        <p:txBody>
          <a:bodyPr wrap="square" rtlCol="0">
            <a:spAutoFit/>
          </a:bodyPr>
          <a:lstStyle/>
          <a:p>
            <a:pPr algn="ctr"/>
            <a:r>
              <a:rPr lang="fr-FR" dirty="0" err="1" smtClean="0"/>
              <a:t>Z’apéro</a:t>
            </a:r>
            <a:r>
              <a:rPr lang="fr-FR" dirty="0" smtClean="0"/>
              <a:t> (Sainte-Catherine de </a:t>
            </a:r>
            <a:r>
              <a:rPr lang="fr-FR" dirty="0" err="1" smtClean="0"/>
              <a:t>Fierbois</a:t>
            </a:r>
            <a:r>
              <a:rPr lang="fr-FR" dirty="0" smtClean="0"/>
              <a:t>)</a:t>
            </a:r>
            <a:endParaRPr lang="fr-FR" dirty="0"/>
          </a:p>
        </p:txBody>
      </p:sp>
      <p:pic>
        <p:nvPicPr>
          <p:cNvPr id="13" name="Imag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71782" y="855469"/>
            <a:ext cx="4697458" cy="2636204"/>
          </a:xfrm>
          <a:prstGeom prst="rect">
            <a:avLst/>
          </a:prstGeom>
        </p:spPr>
      </p:pic>
    </p:spTree>
    <p:extLst>
      <p:ext uri="{BB962C8B-B14F-4D97-AF65-F5344CB8AC3E}">
        <p14:creationId xmlns:p14="http://schemas.microsoft.com/office/powerpoint/2010/main" val="10159424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cxnSp>
        <p:nvCxnSpPr>
          <p:cNvPr id="567" name="Shape 567"/>
          <p:cNvCxnSpPr/>
          <p:nvPr/>
        </p:nvCxnSpPr>
        <p:spPr>
          <a:xfrm>
            <a:off x="0" y="912033"/>
            <a:ext cx="12203600" cy="0"/>
          </a:xfrm>
          <a:prstGeom prst="straightConnector1">
            <a:avLst/>
          </a:prstGeom>
          <a:noFill/>
          <a:ln w="9525" cap="flat" cmpd="sng">
            <a:solidFill>
              <a:schemeClr val="lt2"/>
            </a:solidFill>
            <a:prstDash val="solid"/>
            <a:round/>
            <a:headEnd type="none" w="lg" len="lg"/>
            <a:tailEnd type="none" w="lg" len="lg"/>
          </a:ln>
        </p:spPr>
      </p:cxnSp>
      <p:sp>
        <p:nvSpPr>
          <p:cNvPr id="16" name="Shape 327"/>
          <p:cNvSpPr/>
          <p:nvPr/>
        </p:nvSpPr>
        <p:spPr>
          <a:xfrm>
            <a:off x="11497899" y="5554099"/>
            <a:ext cx="563200" cy="563200"/>
          </a:xfrm>
          <a:prstGeom prst="mathPlus">
            <a:avLst>
              <a:gd name="adj1" fmla="val 23520"/>
            </a:avLst>
          </a:prstGeom>
          <a:solidFill>
            <a:srgbClr val="FFFFFF"/>
          </a:solidFill>
          <a:ln>
            <a:noFill/>
          </a:ln>
        </p:spPr>
        <p:txBody>
          <a:bodyPr lIns="121900" tIns="121900" rIns="121900" bIns="121900" anchor="ctr" anchorCtr="0">
            <a:noAutofit/>
          </a:bodyPr>
          <a:lstStyle/>
          <a:p>
            <a:endParaRPr sz="2400"/>
          </a:p>
        </p:txBody>
      </p:sp>
      <p:sp>
        <p:nvSpPr>
          <p:cNvPr id="15" name="Titre 1"/>
          <p:cNvSpPr txBox="1">
            <a:spLocks/>
          </p:cNvSpPr>
          <p:nvPr/>
        </p:nvSpPr>
        <p:spPr>
          <a:xfrm>
            <a:off x="1540565" y="227841"/>
            <a:ext cx="9144000" cy="537472"/>
          </a:xfrm>
          <a:prstGeom prst="rect">
            <a:avLst/>
          </a:prstGeom>
        </p:spPr>
        <p:txBody>
          <a:bodyPr vert="horz" lIns="91425" tIns="91425" rIns="91425" bIns="91425" rtlCol="0" anchor="b" anchorCtr="0">
            <a:noAutofit/>
          </a:bodyPr>
          <a:lstStyle>
            <a:lvl1pPr lvl="0" algn="l" defTabSz="914400" rtl="0" eaLnBrk="1" latinLnBrk="0" hangingPunct="1">
              <a:lnSpc>
                <a:spcPct val="90000"/>
              </a:lnSpc>
              <a:spcBef>
                <a:spcPts val="0"/>
              </a:spcBef>
              <a:buNone/>
              <a:defRPr sz="4400" kern="1200">
                <a:solidFill>
                  <a:schemeClr val="tx1"/>
                </a:solidFill>
                <a:latin typeface="+mj-lt"/>
                <a:ea typeface="+mj-ea"/>
                <a:cs typeface="+mj-cs"/>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pPr algn="ctr"/>
            <a:r>
              <a:rPr lang="fr-FR" sz="3600" dirty="0">
                <a:latin typeface="Arial" charset="0"/>
                <a:ea typeface="Arial" charset="0"/>
                <a:cs typeface="Arial" charset="0"/>
              </a:rPr>
              <a:t>Pôle Formation</a:t>
            </a:r>
          </a:p>
        </p:txBody>
      </p:sp>
      <p:cxnSp>
        <p:nvCxnSpPr>
          <p:cNvPr id="17" name="Connecteur droit 16"/>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973" y="1376362"/>
            <a:ext cx="3327848" cy="1867581"/>
          </a:xfrm>
          <a:prstGeom prst="rect">
            <a:avLst/>
          </a:prstGeom>
        </p:spPr>
      </p:pic>
      <p:sp>
        <p:nvSpPr>
          <p:cNvPr id="6" name="Rectangle 5"/>
          <p:cNvSpPr/>
          <p:nvPr/>
        </p:nvSpPr>
        <p:spPr>
          <a:xfrm>
            <a:off x="299981" y="3325785"/>
            <a:ext cx="3506840" cy="646331"/>
          </a:xfrm>
          <a:prstGeom prst="rect">
            <a:avLst/>
          </a:prstGeom>
        </p:spPr>
        <p:txBody>
          <a:bodyPr wrap="square">
            <a:spAutoFit/>
          </a:bodyPr>
          <a:lstStyle/>
          <a:p>
            <a:pPr algn="ctr"/>
            <a:r>
              <a:rPr lang="fr-FR" dirty="0" smtClean="0"/>
              <a:t>Intervention pédagogique Collège Jean-Philippe-Rameau (Tours)</a:t>
            </a:r>
            <a:endParaRPr lang="fr-FR" dirty="0"/>
          </a:p>
        </p:txBody>
      </p:sp>
      <p:pic>
        <p:nvPicPr>
          <p:cNvPr id="7" name="Imag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8760" y="1376363"/>
            <a:ext cx="3852222" cy="2281238"/>
          </a:xfrm>
          <a:prstGeom prst="rect">
            <a:avLst/>
          </a:prstGeom>
        </p:spPr>
      </p:pic>
      <p:sp>
        <p:nvSpPr>
          <p:cNvPr id="19" name="Rectangle 18"/>
          <p:cNvSpPr/>
          <p:nvPr/>
        </p:nvSpPr>
        <p:spPr>
          <a:xfrm>
            <a:off x="8621553" y="3739444"/>
            <a:ext cx="3269421" cy="369332"/>
          </a:xfrm>
          <a:prstGeom prst="rect">
            <a:avLst/>
          </a:prstGeom>
        </p:spPr>
        <p:txBody>
          <a:bodyPr wrap="none">
            <a:spAutoFit/>
          </a:bodyPr>
          <a:lstStyle/>
          <a:p>
            <a:r>
              <a:rPr lang="fr-FR" dirty="0" smtClean="0"/>
              <a:t>Atelier DIY, salon </a:t>
            </a:r>
            <a:r>
              <a:rPr lang="fr-FR" dirty="0" err="1" smtClean="0"/>
              <a:t>Very</a:t>
            </a:r>
            <a:r>
              <a:rPr lang="fr-FR" dirty="0" smtClean="0"/>
              <a:t> Bio (Tours)</a:t>
            </a:r>
            <a:endParaRPr lang="fr-FR" dirty="0"/>
          </a:p>
        </p:txBody>
      </p:sp>
      <p:pic>
        <p:nvPicPr>
          <p:cNvPr id="8" name="Imag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66050" y="1376362"/>
            <a:ext cx="3314463" cy="2485846"/>
          </a:xfrm>
          <a:prstGeom prst="rect">
            <a:avLst/>
          </a:prstGeom>
        </p:spPr>
      </p:pic>
      <p:sp>
        <p:nvSpPr>
          <p:cNvPr id="21" name="Rectangle 20"/>
          <p:cNvSpPr/>
          <p:nvPr/>
        </p:nvSpPr>
        <p:spPr>
          <a:xfrm>
            <a:off x="4132902" y="3862208"/>
            <a:ext cx="3506840" cy="646331"/>
          </a:xfrm>
          <a:prstGeom prst="rect">
            <a:avLst/>
          </a:prstGeom>
        </p:spPr>
        <p:txBody>
          <a:bodyPr wrap="square">
            <a:spAutoFit/>
          </a:bodyPr>
          <a:lstStyle/>
          <a:p>
            <a:pPr algn="ctr"/>
            <a:r>
              <a:rPr lang="fr-FR" dirty="0" smtClean="0"/>
              <a:t>Formations référents de site et guides-composteurs (Tours)</a:t>
            </a:r>
            <a:endParaRPr lang="fr-FR" dirty="0"/>
          </a:p>
        </p:txBody>
      </p:sp>
      <p:pic>
        <p:nvPicPr>
          <p:cNvPr id="9" name="Imag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6740" y="4053958"/>
            <a:ext cx="2732314" cy="2049236"/>
          </a:xfrm>
          <a:prstGeom prst="rect">
            <a:avLst/>
          </a:prstGeom>
        </p:spPr>
      </p:pic>
      <p:sp>
        <p:nvSpPr>
          <p:cNvPr id="23" name="Rectangle 22"/>
          <p:cNvSpPr/>
          <p:nvPr/>
        </p:nvSpPr>
        <p:spPr>
          <a:xfrm>
            <a:off x="478973" y="6086284"/>
            <a:ext cx="3506840" cy="646331"/>
          </a:xfrm>
          <a:prstGeom prst="rect">
            <a:avLst/>
          </a:prstGeom>
        </p:spPr>
        <p:txBody>
          <a:bodyPr wrap="square">
            <a:spAutoFit/>
          </a:bodyPr>
          <a:lstStyle/>
          <a:p>
            <a:pPr algn="ctr"/>
            <a:r>
              <a:rPr lang="fr-FR" dirty="0" smtClean="0"/>
              <a:t>Animations ZD périscolaires,</a:t>
            </a:r>
          </a:p>
          <a:p>
            <a:pPr algn="ctr"/>
            <a:r>
              <a:rPr lang="fr-FR" dirty="0" smtClean="0"/>
              <a:t>Ecole Rabelais (Tours)</a:t>
            </a:r>
            <a:endParaRPr lang="fr-FR" dirty="0"/>
          </a:p>
        </p:txBody>
      </p:sp>
      <p:pic>
        <p:nvPicPr>
          <p:cNvPr id="11" name="Image 10"/>
          <p:cNvPicPr>
            <a:picLocks noChangeAspect="1"/>
          </p:cNvPicPr>
          <p:nvPr/>
        </p:nvPicPr>
        <p:blipFill rotWithShape="1">
          <a:blip r:embed="rId7"/>
          <a:srcRect l="68846" t="10513" r="9308" b="8576"/>
          <a:stretch/>
        </p:blipFill>
        <p:spPr>
          <a:xfrm>
            <a:off x="7641347" y="4319239"/>
            <a:ext cx="1830829" cy="2288536"/>
          </a:xfrm>
          <a:prstGeom prst="rect">
            <a:avLst/>
          </a:prstGeom>
        </p:spPr>
      </p:pic>
      <p:sp>
        <p:nvSpPr>
          <p:cNvPr id="25" name="Rectangle 24"/>
          <p:cNvSpPr/>
          <p:nvPr/>
        </p:nvSpPr>
        <p:spPr>
          <a:xfrm>
            <a:off x="9472176" y="4319239"/>
            <a:ext cx="2333250" cy="646331"/>
          </a:xfrm>
          <a:prstGeom prst="rect">
            <a:avLst/>
          </a:prstGeom>
        </p:spPr>
        <p:txBody>
          <a:bodyPr wrap="square">
            <a:spAutoFit/>
          </a:bodyPr>
          <a:lstStyle/>
          <a:p>
            <a:r>
              <a:rPr lang="fr-FR" dirty="0" smtClean="0"/>
              <a:t>Dossier Corbeilles de propreté 2019</a:t>
            </a:r>
            <a:endParaRPr lang="fr-FR" dirty="0"/>
          </a:p>
        </p:txBody>
      </p:sp>
    </p:spTree>
    <p:extLst>
      <p:ext uri="{BB962C8B-B14F-4D97-AF65-F5344CB8AC3E}">
        <p14:creationId xmlns:p14="http://schemas.microsoft.com/office/powerpoint/2010/main" val="9798426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cxnSp>
        <p:nvCxnSpPr>
          <p:cNvPr id="567" name="Shape 567"/>
          <p:cNvCxnSpPr/>
          <p:nvPr/>
        </p:nvCxnSpPr>
        <p:spPr>
          <a:xfrm>
            <a:off x="0" y="1946177"/>
            <a:ext cx="12203600" cy="0"/>
          </a:xfrm>
          <a:prstGeom prst="straightConnector1">
            <a:avLst/>
          </a:prstGeom>
          <a:noFill/>
          <a:ln w="9525" cap="flat" cmpd="sng">
            <a:solidFill>
              <a:schemeClr val="lt2"/>
            </a:solidFill>
            <a:prstDash val="solid"/>
            <a:round/>
            <a:headEnd type="none" w="lg" len="lg"/>
            <a:tailEnd type="none" w="lg" len="lg"/>
          </a:ln>
        </p:spPr>
      </p:cxnSp>
      <p:sp>
        <p:nvSpPr>
          <p:cNvPr id="17" name="Titre 1"/>
          <p:cNvSpPr txBox="1">
            <a:spLocks/>
          </p:cNvSpPr>
          <p:nvPr/>
        </p:nvSpPr>
        <p:spPr>
          <a:xfrm>
            <a:off x="1510085" y="227841"/>
            <a:ext cx="9144000" cy="537472"/>
          </a:xfrm>
          <a:prstGeom prst="rect">
            <a:avLst/>
          </a:prstGeom>
        </p:spPr>
        <p:txBody>
          <a:bodyPr vert="horz" lIns="91425" tIns="91425" rIns="91425" bIns="91425" rtlCol="0" anchor="b" anchorCtr="0">
            <a:noAutofit/>
          </a:bodyPr>
          <a:lstStyle>
            <a:lvl1pPr lvl="0" algn="l" defTabSz="914400" rtl="0" eaLnBrk="1" latinLnBrk="0" hangingPunct="1">
              <a:lnSpc>
                <a:spcPct val="90000"/>
              </a:lnSpc>
              <a:spcBef>
                <a:spcPts val="0"/>
              </a:spcBef>
              <a:buNone/>
              <a:defRPr sz="4400" kern="1200">
                <a:solidFill>
                  <a:schemeClr val="tx1"/>
                </a:solidFill>
                <a:latin typeface="+mj-lt"/>
                <a:ea typeface="+mj-ea"/>
                <a:cs typeface="+mj-cs"/>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pPr algn="ctr"/>
            <a:r>
              <a:rPr lang="fr-FR" sz="3600" dirty="0">
                <a:latin typeface="Arial" charset="0"/>
                <a:ea typeface="Arial" charset="0"/>
                <a:cs typeface="Arial" charset="0"/>
              </a:rPr>
              <a:t>Pôle Accompagnement</a:t>
            </a:r>
          </a:p>
        </p:txBody>
      </p:sp>
      <p:cxnSp>
        <p:nvCxnSpPr>
          <p:cNvPr id="18" name="Connecteur droit 17"/>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19" name="Imag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965" y="2073020"/>
            <a:ext cx="4795520" cy="3201009"/>
          </a:xfrm>
          <a:prstGeom prst="rect">
            <a:avLst/>
          </a:prstGeom>
        </p:spPr>
      </p:pic>
      <p:sp>
        <p:nvSpPr>
          <p:cNvPr id="20" name="Rectangle 19"/>
          <p:cNvSpPr/>
          <p:nvPr/>
        </p:nvSpPr>
        <p:spPr>
          <a:xfrm>
            <a:off x="1007552" y="5274029"/>
            <a:ext cx="3506840" cy="646331"/>
          </a:xfrm>
          <a:prstGeom prst="rect">
            <a:avLst/>
          </a:prstGeom>
        </p:spPr>
        <p:txBody>
          <a:bodyPr wrap="square">
            <a:spAutoFit/>
          </a:bodyPr>
          <a:lstStyle/>
          <a:p>
            <a:pPr algn="ctr"/>
            <a:r>
              <a:rPr lang="fr-FR" dirty="0" smtClean="0"/>
              <a:t>Audit en prévention des déchets Festival terres du Son 2017</a:t>
            </a:r>
            <a:endParaRPr lang="fr-FR" dirty="0"/>
          </a:p>
        </p:txBody>
      </p:sp>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80911" y="1926299"/>
            <a:ext cx="3115337" cy="3201009"/>
          </a:xfrm>
          <a:prstGeom prst="rect">
            <a:avLst/>
          </a:prstGeom>
        </p:spPr>
      </p:pic>
      <p:sp>
        <p:nvSpPr>
          <p:cNvPr id="23" name="Rectangle 22"/>
          <p:cNvSpPr/>
          <p:nvPr/>
        </p:nvSpPr>
        <p:spPr>
          <a:xfrm>
            <a:off x="8696760" y="5274028"/>
            <a:ext cx="3506840" cy="646331"/>
          </a:xfrm>
          <a:prstGeom prst="rect">
            <a:avLst/>
          </a:prstGeom>
        </p:spPr>
        <p:txBody>
          <a:bodyPr wrap="square">
            <a:spAutoFit/>
          </a:bodyPr>
          <a:lstStyle/>
          <a:p>
            <a:pPr algn="ctr"/>
            <a:r>
              <a:rPr lang="fr-FR" dirty="0" smtClean="0"/>
              <a:t>Audit en prévention des déchets Burger King Chambray-Lès-Tours</a:t>
            </a:r>
            <a:endParaRPr lang="fr-FR" dirty="0"/>
          </a:p>
        </p:txBody>
      </p:sp>
      <p:pic>
        <p:nvPicPr>
          <p:cNvPr id="6" name="Image 5"/>
          <p:cNvPicPr>
            <a:picLocks noChangeAspect="1"/>
          </p:cNvPicPr>
          <p:nvPr/>
        </p:nvPicPr>
        <p:blipFill rotWithShape="1">
          <a:blip r:embed="rId5">
            <a:extLst>
              <a:ext uri="{28A0092B-C50C-407E-A947-70E740481C1C}">
                <a14:useLocalDpi xmlns:a14="http://schemas.microsoft.com/office/drawing/2010/main" val="0"/>
              </a:ext>
            </a:extLst>
          </a:blip>
          <a:srcRect l="29696"/>
          <a:stretch/>
        </p:blipFill>
        <p:spPr>
          <a:xfrm>
            <a:off x="5128937" y="2073020"/>
            <a:ext cx="3688522" cy="2947324"/>
          </a:xfrm>
          <a:prstGeom prst="rect">
            <a:avLst/>
          </a:prstGeom>
        </p:spPr>
      </p:pic>
      <p:sp>
        <p:nvSpPr>
          <p:cNvPr id="24" name="Rectangle 23"/>
          <p:cNvSpPr/>
          <p:nvPr/>
        </p:nvSpPr>
        <p:spPr>
          <a:xfrm>
            <a:off x="5219778" y="5274029"/>
            <a:ext cx="3506840" cy="646331"/>
          </a:xfrm>
          <a:prstGeom prst="rect">
            <a:avLst/>
          </a:prstGeom>
        </p:spPr>
        <p:txBody>
          <a:bodyPr wrap="square">
            <a:spAutoFit/>
          </a:bodyPr>
          <a:lstStyle/>
          <a:p>
            <a:pPr algn="ctr"/>
            <a:r>
              <a:rPr lang="fr-FR" dirty="0" smtClean="0"/>
              <a:t>Création et accompagnement du </a:t>
            </a:r>
            <a:r>
              <a:rPr lang="fr-FR" dirty="0" err="1" smtClean="0"/>
              <a:t>Composcope</a:t>
            </a:r>
            <a:r>
              <a:rPr lang="fr-FR" dirty="0" smtClean="0"/>
              <a:t> (</a:t>
            </a:r>
            <a:r>
              <a:rPr lang="fr-FR" dirty="0" err="1" smtClean="0"/>
              <a:t>Nouâtre</a:t>
            </a:r>
            <a:r>
              <a:rPr lang="fr-FR" dirty="0" smtClean="0"/>
              <a:t>)</a:t>
            </a:r>
            <a:endParaRPr lang="fr-FR" dirty="0"/>
          </a:p>
        </p:txBody>
      </p:sp>
    </p:spTree>
    <p:extLst>
      <p:ext uri="{BB962C8B-B14F-4D97-AF65-F5344CB8AC3E}">
        <p14:creationId xmlns:p14="http://schemas.microsoft.com/office/powerpoint/2010/main" val="42192719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17" name="Titre 1"/>
          <p:cNvSpPr txBox="1">
            <a:spLocks/>
          </p:cNvSpPr>
          <p:nvPr/>
        </p:nvSpPr>
        <p:spPr>
          <a:xfrm>
            <a:off x="1510085" y="227841"/>
            <a:ext cx="9144000" cy="537472"/>
          </a:xfrm>
          <a:prstGeom prst="rect">
            <a:avLst/>
          </a:prstGeom>
        </p:spPr>
        <p:txBody>
          <a:bodyPr vert="horz" lIns="91425" tIns="91425" rIns="91425" bIns="91425" rtlCol="0" anchor="b" anchorCtr="0">
            <a:noAutofit/>
          </a:bodyPr>
          <a:lstStyle>
            <a:lvl1pPr lvl="0" algn="l" defTabSz="914400" rtl="0" eaLnBrk="1" latinLnBrk="0" hangingPunct="1">
              <a:lnSpc>
                <a:spcPct val="90000"/>
              </a:lnSpc>
              <a:spcBef>
                <a:spcPts val="0"/>
              </a:spcBef>
              <a:buNone/>
              <a:defRPr sz="4400" kern="1200">
                <a:solidFill>
                  <a:schemeClr val="tx1"/>
                </a:solidFill>
                <a:latin typeface="+mj-lt"/>
                <a:ea typeface="+mj-ea"/>
                <a:cs typeface="+mj-cs"/>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pPr algn="ctr"/>
            <a:r>
              <a:rPr lang="fr-FR" sz="3600" dirty="0" smtClean="0">
                <a:latin typeface="Arial" charset="0"/>
                <a:ea typeface="Arial" charset="0"/>
                <a:cs typeface="Arial" charset="0"/>
              </a:rPr>
              <a:t>Plus d’infos</a:t>
            </a:r>
            <a:endParaRPr lang="fr-FR" sz="3600" dirty="0">
              <a:latin typeface="Arial" charset="0"/>
              <a:ea typeface="Arial" charset="0"/>
              <a:cs typeface="Arial" charset="0"/>
            </a:endParaRPr>
          </a:p>
        </p:txBody>
      </p:sp>
      <p:cxnSp>
        <p:nvCxnSpPr>
          <p:cNvPr id="18" name="Connecteur droit 17"/>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ZoneTexte 1"/>
          <p:cNvSpPr txBox="1"/>
          <p:nvPr/>
        </p:nvSpPr>
        <p:spPr>
          <a:xfrm>
            <a:off x="1230086" y="1534886"/>
            <a:ext cx="3853543" cy="369332"/>
          </a:xfrm>
          <a:prstGeom prst="rect">
            <a:avLst/>
          </a:prstGeom>
          <a:noFill/>
        </p:spPr>
        <p:txBody>
          <a:bodyPr wrap="square" rtlCol="0">
            <a:spAutoFit/>
          </a:bodyPr>
          <a:lstStyle/>
          <a:p>
            <a:r>
              <a:rPr lang="fr-FR" dirty="0" smtClean="0">
                <a:hlinkClick r:id="rId3"/>
              </a:rPr>
              <a:t>https://www.zerodechettouraine.org</a:t>
            </a:r>
            <a:endParaRPr lang="fr-FR" dirty="0"/>
          </a:p>
        </p:txBody>
      </p:sp>
      <p:sp>
        <p:nvSpPr>
          <p:cNvPr id="4" name="ZoneTexte 3"/>
          <p:cNvSpPr txBox="1"/>
          <p:nvPr/>
        </p:nvSpPr>
        <p:spPr>
          <a:xfrm>
            <a:off x="5660570" y="1404257"/>
            <a:ext cx="6139543" cy="646331"/>
          </a:xfrm>
          <a:prstGeom prst="rect">
            <a:avLst/>
          </a:prstGeom>
          <a:noFill/>
        </p:spPr>
        <p:txBody>
          <a:bodyPr wrap="square" rtlCol="0">
            <a:spAutoFit/>
          </a:bodyPr>
          <a:lstStyle/>
          <a:p>
            <a:r>
              <a:rPr lang="fr-FR" dirty="0" smtClean="0"/>
              <a:t>Actualités générales, statut, bilans annuels, comptes rendus des réunions du CA…</a:t>
            </a:r>
            <a:endParaRPr lang="fr-FR" dirty="0"/>
          </a:p>
        </p:txBody>
      </p:sp>
      <p:pic>
        <p:nvPicPr>
          <p:cNvPr id="5" name="Image 4"/>
          <p:cNvPicPr>
            <a:picLocks noChangeAspect="1"/>
          </p:cNvPicPr>
          <p:nvPr/>
        </p:nvPicPr>
        <p:blipFill rotWithShape="1">
          <a:blip r:embed="rId4"/>
          <a:srcRect l="61231" t="9373" r="1385" b="14729"/>
          <a:stretch/>
        </p:blipFill>
        <p:spPr>
          <a:xfrm>
            <a:off x="5660570" y="2050588"/>
            <a:ext cx="4927493" cy="3376246"/>
          </a:xfrm>
          <a:prstGeom prst="rect">
            <a:avLst/>
          </a:prstGeom>
        </p:spPr>
      </p:pic>
    </p:spTree>
    <p:extLst>
      <p:ext uri="{BB962C8B-B14F-4D97-AF65-F5344CB8AC3E}">
        <p14:creationId xmlns:p14="http://schemas.microsoft.com/office/powerpoint/2010/main" val="10348334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6626578" y="2105561"/>
            <a:ext cx="5217079" cy="1938992"/>
          </a:xfrm>
          <a:prstGeom prst="rect">
            <a:avLst/>
          </a:prstGeom>
          <a:noFill/>
        </p:spPr>
        <p:txBody>
          <a:bodyPr wrap="square" rtlCol="0">
            <a:spAutoFit/>
          </a:bodyPr>
          <a:lstStyle/>
          <a:p>
            <a:r>
              <a:rPr lang="fr-FR" sz="4000" dirty="0"/>
              <a:t>3. Bâtir et présenter un argumentaire zéro déchet</a:t>
            </a:r>
          </a:p>
        </p:txBody>
      </p:sp>
      <p:pic>
        <p:nvPicPr>
          <p:cNvPr id="7" name="Imag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40397" y="1559436"/>
            <a:ext cx="4880200" cy="2642450"/>
          </a:xfrm>
          <a:prstGeom prst="rect">
            <a:avLst/>
          </a:prstGeom>
        </p:spPr>
      </p:pic>
    </p:spTree>
    <p:extLst>
      <p:ext uri="{BB962C8B-B14F-4D97-AF65-F5344CB8AC3E}">
        <p14:creationId xmlns:p14="http://schemas.microsoft.com/office/powerpoint/2010/main" val="11961880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38200" y="1690688"/>
            <a:ext cx="10898529" cy="1569660"/>
          </a:xfrm>
          <a:prstGeom prst="rect">
            <a:avLst/>
          </a:prstGeom>
        </p:spPr>
        <p:txBody>
          <a:bodyPr wrap="square">
            <a:spAutoFit/>
          </a:bodyPr>
          <a:lstStyle/>
          <a:p>
            <a:r>
              <a:rPr lang="fr-FR" sz="3200" i="1" dirty="0" smtClean="0"/>
              <a:t>« Discours ou écrit </a:t>
            </a:r>
            <a:r>
              <a:rPr lang="fr-FR" sz="3200" b="1" i="1" dirty="0" smtClean="0">
                <a:solidFill>
                  <a:srgbClr val="FF0000"/>
                </a:solidFill>
              </a:rPr>
              <a:t>en faveur de</a:t>
            </a:r>
            <a:r>
              <a:rPr lang="fr-FR" sz="3200" i="1" dirty="0" smtClean="0"/>
              <a:t> quelqu'un, d'une idée, etc., </a:t>
            </a:r>
            <a:r>
              <a:rPr lang="fr-FR" sz="3200" b="1" i="1" dirty="0" smtClean="0">
                <a:solidFill>
                  <a:srgbClr val="FF0000"/>
                </a:solidFill>
              </a:rPr>
              <a:t>ou qui combat</a:t>
            </a:r>
            <a:r>
              <a:rPr lang="fr-FR" sz="3200" i="1" dirty="0" smtClean="0"/>
              <a:t> une doctrine, une institution. »</a:t>
            </a:r>
          </a:p>
          <a:p>
            <a:r>
              <a:rPr lang="fr-FR" sz="3200" dirty="0" smtClean="0"/>
              <a:t>	</a:t>
            </a:r>
            <a:r>
              <a:rPr lang="fr-FR" sz="2800" dirty="0" smtClean="0">
                <a:solidFill>
                  <a:schemeClr val="bg2">
                    <a:lumMod val="50000"/>
                  </a:schemeClr>
                </a:solidFill>
              </a:rPr>
              <a:t>Exemple: Plaidoyer contre la peine de mort</a:t>
            </a:r>
            <a:endParaRPr lang="fr-FR" sz="3200" dirty="0"/>
          </a:p>
        </p:txBody>
      </p:sp>
      <p:sp>
        <p:nvSpPr>
          <p:cNvPr id="6" name="ZoneTexte 5"/>
          <p:cNvSpPr txBox="1"/>
          <p:nvPr/>
        </p:nvSpPr>
        <p:spPr>
          <a:xfrm>
            <a:off x="8831485" y="3712042"/>
            <a:ext cx="3507129" cy="369332"/>
          </a:xfrm>
          <a:prstGeom prst="rect">
            <a:avLst/>
          </a:prstGeom>
          <a:noFill/>
        </p:spPr>
        <p:txBody>
          <a:bodyPr wrap="square" rtlCol="0">
            <a:spAutoFit/>
          </a:bodyPr>
          <a:lstStyle/>
          <a:p>
            <a:r>
              <a:rPr lang="fr-FR" dirty="0" smtClean="0"/>
              <a:t>Dictionnaire Larousse</a:t>
            </a:r>
            <a:endParaRPr lang="fr-FR" dirty="0"/>
          </a:p>
        </p:txBody>
      </p:sp>
      <p:sp>
        <p:nvSpPr>
          <p:cNvPr id="7" name="Rectangle 6"/>
          <p:cNvSpPr/>
          <p:nvPr/>
        </p:nvSpPr>
        <p:spPr>
          <a:xfrm>
            <a:off x="64895" y="4081374"/>
            <a:ext cx="12273719" cy="2246769"/>
          </a:xfrm>
          <a:prstGeom prst="rect">
            <a:avLst/>
          </a:prstGeom>
        </p:spPr>
        <p:txBody>
          <a:bodyPr wrap="square">
            <a:spAutoFit/>
          </a:bodyPr>
          <a:lstStyle/>
          <a:p>
            <a:r>
              <a:rPr lang="fr-FR" sz="2800" dirty="0" smtClean="0"/>
              <a:t>Dans notre contexte militant:</a:t>
            </a:r>
          </a:p>
          <a:p>
            <a:pPr marL="514350" indent="-514350">
              <a:buFont typeface="+mj-lt"/>
              <a:buAutoNum type="arabicPeriod"/>
            </a:pPr>
            <a:r>
              <a:rPr lang="fr-FR" sz="2800" b="1" dirty="0" smtClean="0">
                <a:solidFill>
                  <a:srgbClr val="FF0000"/>
                </a:solidFill>
              </a:rPr>
              <a:t>Exposé argumenté, convaincu</a:t>
            </a:r>
            <a:r>
              <a:rPr lang="fr-FR" sz="2800" dirty="0" smtClean="0"/>
              <a:t>, en faveur de la prévention des déchets</a:t>
            </a:r>
          </a:p>
          <a:p>
            <a:pPr marL="514350" indent="-514350">
              <a:buFont typeface="+mj-lt"/>
              <a:buAutoNum type="arabicPeriod"/>
            </a:pPr>
            <a:r>
              <a:rPr lang="fr-FR" sz="2800" b="1" dirty="0" smtClean="0">
                <a:solidFill>
                  <a:srgbClr val="FF0000"/>
                </a:solidFill>
              </a:rPr>
              <a:t>Promotion</a:t>
            </a:r>
            <a:r>
              <a:rPr lang="fr-FR" sz="2800" dirty="0" smtClean="0"/>
              <a:t> de la démarche Zéro Déchet en tant que méthode</a:t>
            </a:r>
          </a:p>
          <a:p>
            <a:pPr marL="514350" indent="-514350">
              <a:buFont typeface="+mj-lt"/>
              <a:buAutoNum type="arabicPeriod"/>
            </a:pPr>
            <a:r>
              <a:rPr lang="fr-FR" sz="2800" b="1" dirty="0" smtClean="0">
                <a:solidFill>
                  <a:srgbClr val="FF0000"/>
                </a:solidFill>
              </a:rPr>
              <a:t>Dénonciation</a:t>
            </a:r>
            <a:r>
              <a:rPr lang="fr-FR" sz="2800" dirty="0" smtClean="0"/>
              <a:t> de toute </a:t>
            </a:r>
            <a:r>
              <a:rPr lang="fr-FR" sz="2800" dirty="0"/>
              <a:t>forme de </a:t>
            </a:r>
            <a:r>
              <a:rPr lang="fr-FR" sz="2800" dirty="0" smtClean="0"/>
              <a:t>gaspillage</a:t>
            </a:r>
          </a:p>
          <a:p>
            <a:pPr marL="514350" indent="-514350">
              <a:buFont typeface="+mj-lt"/>
              <a:buAutoNum type="arabicPeriod"/>
            </a:pPr>
            <a:r>
              <a:rPr lang="fr-FR" sz="2800" b="1" dirty="0">
                <a:solidFill>
                  <a:srgbClr val="FF0000"/>
                </a:solidFill>
              </a:rPr>
              <a:t>Remise</a:t>
            </a:r>
            <a:r>
              <a:rPr lang="fr-FR" sz="2800" dirty="0"/>
              <a:t> </a:t>
            </a:r>
            <a:r>
              <a:rPr lang="fr-FR" sz="2800" b="1" dirty="0">
                <a:solidFill>
                  <a:srgbClr val="FF0000"/>
                </a:solidFill>
              </a:rPr>
              <a:t>en cause </a:t>
            </a:r>
            <a:r>
              <a:rPr lang="fr-FR" sz="2800" dirty="0"/>
              <a:t>des politiques écocides et des </a:t>
            </a:r>
            <a:r>
              <a:rPr lang="fr-FR" sz="2800" dirty="0" smtClean="0"/>
              <a:t>(</a:t>
            </a:r>
            <a:r>
              <a:rPr lang="fr-FR" sz="2800" dirty="0" err="1" smtClean="0"/>
              <a:t>im</a:t>
            </a:r>
            <a:r>
              <a:rPr lang="fr-FR" sz="2800" dirty="0" smtClean="0"/>
              <a:t>)postures </a:t>
            </a:r>
            <a:r>
              <a:rPr lang="fr-FR" sz="2800" dirty="0" err="1"/>
              <a:t>climatosceptiques</a:t>
            </a:r>
            <a:endParaRPr lang="fr-FR" sz="2800" dirty="0"/>
          </a:p>
        </p:txBody>
      </p:sp>
      <p:sp>
        <p:nvSpPr>
          <p:cNvPr id="8" name="Titre 1"/>
          <p:cNvSpPr txBox="1">
            <a:spLocks/>
          </p:cNvSpPr>
          <p:nvPr/>
        </p:nvSpPr>
        <p:spPr>
          <a:xfrm>
            <a:off x="1007165" y="143100"/>
            <a:ext cx="10194235" cy="5374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dirty="0">
                <a:latin typeface="Arial" charset="0"/>
                <a:ea typeface="Arial" charset="0"/>
                <a:cs typeface="Arial" charset="0"/>
              </a:rPr>
              <a:t>Introduction au Plaidoyer</a:t>
            </a:r>
          </a:p>
        </p:txBody>
      </p:sp>
      <p:cxnSp>
        <p:nvCxnSpPr>
          <p:cNvPr id="9" name="Connecteur droit 8"/>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14376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a:xfrm>
            <a:off x="838200" y="365125"/>
            <a:ext cx="3370941" cy="1325563"/>
          </a:xfrm>
        </p:spPr>
        <p:txBody>
          <a:bodyPr>
            <a:normAutofit/>
          </a:bodyPr>
          <a:lstStyle/>
          <a:p>
            <a:r>
              <a:rPr lang="fr-FR" sz="3600" dirty="0" smtClean="0">
                <a:latin typeface="Arial" panose="020B0604020202020204" pitchFamily="34" charset="0"/>
                <a:cs typeface="Arial" panose="020B0604020202020204" pitchFamily="34" charset="0"/>
              </a:rPr>
              <a:t>Notre slogan</a:t>
            </a:r>
            <a:endParaRPr lang="fr-FR" sz="3600" dirty="0">
              <a:latin typeface="Arial" panose="020B0604020202020204" pitchFamily="34" charset="0"/>
              <a:cs typeface="Arial" panose="020B0604020202020204" pitchFamily="34" charset="0"/>
            </a:endParaRPr>
          </a:p>
        </p:txBody>
      </p:sp>
      <p:pic>
        <p:nvPicPr>
          <p:cNvPr id="3" name="Image 2"/>
          <p:cNvPicPr>
            <a:picLocks noChangeAspect="1"/>
          </p:cNvPicPr>
          <p:nvPr/>
        </p:nvPicPr>
        <p:blipFill rotWithShape="1">
          <a:blip r:embed="rId2"/>
          <a:srcRect l="17400" t="61524" r="68200" b="25555"/>
          <a:stretch/>
        </p:blipFill>
        <p:spPr>
          <a:xfrm>
            <a:off x="48621" y="2801691"/>
            <a:ext cx="4389120" cy="1329111"/>
          </a:xfrm>
          <a:prstGeom prst="rect">
            <a:avLst/>
          </a:prstGeom>
        </p:spPr>
      </p:pic>
      <p:grpSp>
        <p:nvGrpSpPr>
          <p:cNvPr id="32" name="Groupe 31"/>
          <p:cNvGrpSpPr/>
          <p:nvPr/>
        </p:nvGrpSpPr>
        <p:grpSpPr>
          <a:xfrm>
            <a:off x="742330" y="435429"/>
            <a:ext cx="10056850" cy="2772479"/>
            <a:chOff x="742330" y="435429"/>
            <a:chExt cx="10056850" cy="2772479"/>
          </a:xfrm>
        </p:grpSpPr>
        <p:sp>
          <p:nvSpPr>
            <p:cNvPr id="8" name="Rectangle 7"/>
            <p:cNvSpPr/>
            <p:nvPr/>
          </p:nvSpPr>
          <p:spPr>
            <a:xfrm>
              <a:off x="742330" y="2872243"/>
              <a:ext cx="3125165" cy="335665"/>
            </a:xfrm>
            <a:prstGeom prst="rect">
              <a:avLst/>
            </a:prstGeom>
            <a:solidFill>
              <a:srgbClr val="FF0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p:cNvSpPr txBox="1"/>
            <p:nvPr/>
          </p:nvSpPr>
          <p:spPr>
            <a:xfrm>
              <a:off x="4934856" y="435429"/>
              <a:ext cx="5864324" cy="1569660"/>
            </a:xfrm>
            <a:prstGeom prst="rect">
              <a:avLst/>
            </a:prstGeom>
            <a:noFill/>
            <a:ln>
              <a:solidFill>
                <a:srgbClr val="FF0000"/>
              </a:solidFill>
            </a:ln>
          </p:spPr>
          <p:txBody>
            <a:bodyPr wrap="square" rtlCol="0">
              <a:spAutoFit/>
            </a:bodyPr>
            <a:lstStyle/>
            <a:p>
              <a:pPr marL="285750" indent="-285750">
                <a:buFont typeface="Arial" panose="020B0604020202020204" pitchFamily="34" charset="0"/>
                <a:buChar char="•"/>
              </a:pPr>
              <a:r>
                <a:rPr lang="fr-FR" sz="2400" dirty="0" smtClean="0">
                  <a:solidFill>
                    <a:srgbClr val="FF0000"/>
                  </a:solidFill>
                </a:rPr>
                <a:t>Agir de manière non-violente</a:t>
              </a:r>
            </a:p>
            <a:p>
              <a:pPr marL="285750" indent="-285750">
                <a:buFont typeface="Arial" panose="020B0604020202020204" pitchFamily="34" charset="0"/>
                <a:buChar char="•"/>
              </a:pPr>
              <a:r>
                <a:rPr lang="fr-FR" sz="2400" dirty="0" smtClean="0">
                  <a:solidFill>
                    <a:srgbClr val="FF0000"/>
                  </a:solidFill>
                </a:rPr>
                <a:t>Privilégier le dialogue</a:t>
              </a:r>
            </a:p>
            <a:p>
              <a:pPr marL="285750" indent="-285750">
                <a:buFont typeface="Arial" panose="020B0604020202020204" pitchFamily="34" charset="0"/>
                <a:buChar char="•"/>
              </a:pPr>
              <a:r>
                <a:rPr lang="fr-FR" sz="2400" dirty="0" smtClean="0">
                  <a:solidFill>
                    <a:srgbClr val="FF0000"/>
                  </a:solidFill>
                </a:rPr>
                <a:t>Etre constructif: 1 critique </a:t>
              </a:r>
              <a:r>
                <a:rPr lang="fr-FR" sz="2400" dirty="0" smtClean="0">
                  <a:solidFill>
                    <a:srgbClr val="FF0000"/>
                  </a:solidFill>
                  <a:sym typeface="Wingdings" panose="05000000000000000000" pitchFamily="2" charset="2"/>
                </a:rPr>
                <a:t> 1 proposition</a:t>
              </a:r>
              <a:endParaRPr lang="fr-FR" sz="2400" dirty="0" smtClean="0">
                <a:solidFill>
                  <a:srgbClr val="FF0000"/>
                </a:solidFill>
              </a:endParaRPr>
            </a:p>
            <a:p>
              <a:pPr marL="285750" indent="-285750">
                <a:buFont typeface="Arial" panose="020B0604020202020204" pitchFamily="34" charset="0"/>
                <a:buChar char="•"/>
              </a:pPr>
              <a:r>
                <a:rPr lang="fr-FR" sz="2400" dirty="0" smtClean="0">
                  <a:solidFill>
                    <a:srgbClr val="FF0000"/>
                  </a:solidFill>
                </a:rPr>
                <a:t>Combattre les idées, pas les personnes</a:t>
              </a:r>
              <a:endParaRPr lang="fr-FR" sz="2400" dirty="0">
                <a:solidFill>
                  <a:srgbClr val="FF0000"/>
                </a:solidFill>
              </a:endParaRPr>
            </a:p>
          </p:txBody>
        </p:sp>
        <p:cxnSp>
          <p:nvCxnSpPr>
            <p:cNvPr id="12" name="Connecteur droit avec flèche 11"/>
            <p:cNvCxnSpPr>
              <a:stCxn id="10" idx="1"/>
            </p:cNvCxnSpPr>
            <p:nvPr/>
          </p:nvCxnSpPr>
          <p:spPr>
            <a:xfrm flipH="1">
              <a:off x="3867496" y="1220259"/>
              <a:ext cx="1067360" cy="1611572"/>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grpSp>
      <p:grpSp>
        <p:nvGrpSpPr>
          <p:cNvPr id="33" name="Groupe 32"/>
          <p:cNvGrpSpPr/>
          <p:nvPr/>
        </p:nvGrpSpPr>
        <p:grpSpPr>
          <a:xfrm>
            <a:off x="336114" y="2101931"/>
            <a:ext cx="8458256" cy="1484590"/>
            <a:chOff x="295320" y="2101931"/>
            <a:chExt cx="8495828" cy="1484590"/>
          </a:xfrm>
        </p:grpSpPr>
        <p:sp>
          <p:nvSpPr>
            <p:cNvPr id="13" name="Rectangle 12"/>
            <p:cNvSpPr/>
            <p:nvPr/>
          </p:nvSpPr>
          <p:spPr>
            <a:xfrm>
              <a:off x="295320" y="3278460"/>
              <a:ext cx="3878943" cy="308061"/>
            </a:xfrm>
            <a:prstGeom prst="rect">
              <a:avLst/>
            </a:prstGeom>
            <a:solidFill>
              <a:srgbClr val="00B0F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ZoneTexte 13"/>
            <p:cNvSpPr txBox="1"/>
            <p:nvPr/>
          </p:nvSpPr>
          <p:spPr>
            <a:xfrm>
              <a:off x="4934856" y="2101931"/>
              <a:ext cx="3856292" cy="830997"/>
            </a:xfrm>
            <a:prstGeom prst="rect">
              <a:avLst/>
            </a:prstGeom>
            <a:noFill/>
            <a:ln>
              <a:solidFill>
                <a:srgbClr val="00B0F0"/>
              </a:solidFill>
            </a:ln>
          </p:spPr>
          <p:txBody>
            <a:bodyPr wrap="square" rtlCol="0">
              <a:spAutoFit/>
            </a:bodyPr>
            <a:lstStyle/>
            <a:p>
              <a:pPr marL="285750" indent="-285750">
                <a:buFont typeface="Arial" panose="020B0604020202020204" pitchFamily="34" charset="0"/>
                <a:buChar char="•"/>
              </a:pPr>
              <a:r>
                <a:rPr lang="fr-FR" sz="2400" dirty="0" smtClean="0">
                  <a:solidFill>
                    <a:schemeClr val="accent1"/>
                  </a:solidFill>
                </a:rPr>
                <a:t>Laisser le choix</a:t>
              </a:r>
            </a:p>
            <a:p>
              <a:pPr marL="285750" indent="-285750">
                <a:buFont typeface="Arial" panose="020B0604020202020204" pitchFamily="34" charset="0"/>
                <a:buChar char="•"/>
              </a:pPr>
              <a:r>
                <a:rPr lang="fr-FR" sz="2400" dirty="0" smtClean="0">
                  <a:solidFill>
                    <a:schemeClr val="accent1"/>
                  </a:solidFill>
                </a:rPr>
                <a:t>Progresser collectivement</a:t>
              </a:r>
              <a:endParaRPr lang="fr-FR" sz="2400" dirty="0">
                <a:solidFill>
                  <a:schemeClr val="accent1"/>
                </a:solidFill>
              </a:endParaRPr>
            </a:p>
          </p:txBody>
        </p:sp>
        <p:cxnSp>
          <p:nvCxnSpPr>
            <p:cNvPr id="15" name="Connecteur droit avec flèche 14"/>
            <p:cNvCxnSpPr>
              <a:stCxn id="14" idx="1"/>
            </p:cNvCxnSpPr>
            <p:nvPr/>
          </p:nvCxnSpPr>
          <p:spPr>
            <a:xfrm flipH="1">
              <a:off x="4209142" y="2517430"/>
              <a:ext cx="725715" cy="736761"/>
            </a:xfrm>
            <a:prstGeom prst="straightConnector1">
              <a:avLst/>
            </a:prstGeom>
            <a:ln>
              <a:solidFill>
                <a:srgbClr val="00B0F0"/>
              </a:solidFill>
              <a:tailEnd type="triangle"/>
            </a:ln>
          </p:spPr>
          <p:style>
            <a:lnRef idx="2">
              <a:schemeClr val="accent2"/>
            </a:lnRef>
            <a:fillRef idx="0">
              <a:schemeClr val="accent2"/>
            </a:fillRef>
            <a:effectRef idx="1">
              <a:schemeClr val="accent2"/>
            </a:effectRef>
            <a:fontRef idx="minor">
              <a:schemeClr val="tx1"/>
            </a:fontRef>
          </p:style>
        </p:cxnSp>
      </p:grpSp>
      <p:grpSp>
        <p:nvGrpSpPr>
          <p:cNvPr id="34" name="Groupe 33"/>
          <p:cNvGrpSpPr/>
          <p:nvPr/>
        </p:nvGrpSpPr>
        <p:grpSpPr>
          <a:xfrm>
            <a:off x="303709" y="3042411"/>
            <a:ext cx="11612519" cy="3785652"/>
            <a:chOff x="303709" y="3042411"/>
            <a:chExt cx="11612519" cy="3785652"/>
          </a:xfrm>
        </p:grpSpPr>
        <p:sp>
          <p:nvSpPr>
            <p:cNvPr id="18" name="ZoneTexte 17"/>
            <p:cNvSpPr txBox="1"/>
            <p:nvPr/>
          </p:nvSpPr>
          <p:spPr>
            <a:xfrm>
              <a:off x="4951548" y="3042411"/>
              <a:ext cx="6964680" cy="3785652"/>
            </a:xfrm>
            <a:prstGeom prst="rect">
              <a:avLst/>
            </a:prstGeom>
            <a:noFill/>
            <a:ln>
              <a:solidFill>
                <a:srgbClr val="00B050"/>
              </a:solidFill>
            </a:ln>
          </p:spPr>
          <p:txBody>
            <a:bodyPr wrap="square" rtlCol="0">
              <a:spAutoFit/>
            </a:bodyPr>
            <a:lstStyle/>
            <a:p>
              <a:pPr marL="285750" indent="-285750">
                <a:buFont typeface="Arial" panose="020B0604020202020204" pitchFamily="34" charset="0"/>
                <a:buChar char="•"/>
              </a:pPr>
              <a:r>
                <a:rPr lang="fr-FR" sz="2400" dirty="0" smtClean="0">
                  <a:solidFill>
                    <a:srgbClr val="00B050"/>
                  </a:solidFill>
                </a:rPr>
                <a:t>Lutter contre le gaspillage des ressources</a:t>
              </a:r>
            </a:p>
            <a:p>
              <a:pPr marL="285750" indent="-285750">
                <a:buFont typeface="Arial" panose="020B0604020202020204" pitchFamily="34" charset="0"/>
                <a:buChar char="•"/>
              </a:pPr>
              <a:r>
                <a:rPr lang="fr-FR" sz="2400" dirty="0" smtClean="0">
                  <a:solidFill>
                    <a:srgbClr val="00B050"/>
                  </a:solidFill>
                </a:rPr>
                <a:t>Considérer les déchets comme des risques à réduire</a:t>
              </a:r>
            </a:p>
            <a:p>
              <a:pPr marL="285750" indent="-285750">
                <a:buFont typeface="Arial" panose="020B0604020202020204" pitchFamily="34" charset="0"/>
                <a:buChar char="•"/>
              </a:pPr>
              <a:r>
                <a:rPr lang="fr-FR" sz="2400" dirty="0" smtClean="0">
                  <a:solidFill>
                    <a:srgbClr val="00B050"/>
                  </a:solidFill>
                </a:rPr>
                <a:t>Agir à toutes les étapes:</a:t>
              </a:r>
            </a:p>
            <a:p>
              <a:pPr marL="742950" lvl="1" indent="-285750">
                <a:buFont typeface="Arial" panose="020B0604020202020204" pitchFamily="34" charset="0"/>
                <a:buChar char="•"/>
              </a:pPr>
              <a:r>
                <a:rPr lang="fr-FR" sz="2400" dirty="0" smtClean="0">
                  <a:solidFill>
                    <a:srgbClr val="00B050"/>
                  </a:solidFill>
                </a:rPr>
                <a:t>extraction</a:t>
              </a:r>
            </a:p>
            <a:p>
              <a:pPr marL="742950" lvl="1" indent="-285750">
                <a:buFont typeface="Arial" panose="020B0604020202020204" pitchFamily="34" charset="0"/>
                <a:buChar char="•"/>
              </a:pPr>
              <a:r>
                <a:rPr lang="fr-FR" sz="2400" dirty="0" smtClean="0">
                  <a:solidFill>
                    <a:srgbClr val="00B050"/>
                  </a:solidFill>
                </a:rPr>
                <a:t>transformation</a:t>
              </a:r>
            </a:p>
            <a:p>
              <a:pPr marL="742950" lvl="1" indent="-285750">
                <a:buFont typeface="Arial" panose="020B0604020202020204" pitchFamily="34" charset="0"/>
                <a:buChar char="•"/>
              </a:pPr>
              <a:r>
                <a:rPr lang="fr-FR" sz="2400" dirty="0" smtClean="0">
                  <a:solidFill>
                    <a:srgbClr val="00B050"/>
                  </a:solidFill>
                </a:rPr>
                <a:t>distribution</a:t>
              </a:r>
            </a:p>
            <a:p>
              <a:pPr marL="742950" lvl="1" indent="-285750">
                <a:buFont typeface="Arial" panose="020B0604020202020204" pitchFamily="34" charset="0"/>
                <a:buChar char="•"/>
              </a:pPr>
              <a:r>
                <a:rPr lang="fr-FR" sz="2400" dirty="0" smtClean="0">
                  <a:solidFill>
                    <a:srgbClr val="00B050"/>
                  </a:solidFill>
                </a:rPr>
                <a:t>consommation</a:t>
              </a:r>
            </a:p>
            <a:p>
              <a:pPr marL="742950" lvl="1" indent="-285750">
                <a:buFont typeface="Arial" panose="020B0604020202020204" pitchFamily="34" charset="0"/>
                <a:buChar char="•"/>
              </a:pPr>
              <a:r>
                <a:rPr lang="fr-FR" sz="2400" dirty="0" smtClean="0">
                  <a:solidFill>
                    <a:srgbClr val="00B050"/>
                  </a:solidFill>
                </a:rPr>
                <a:t>collecte</a:t>
              </a:r>
            </a:p>
            <a:p>
              <a:pPr marL="742950" lvl="1" indent="-285750">
                <a:buFont typeface="Arial" panose="020B0604020202020204" pitchFamily="34" charset="0"/>
                <a:buChar char="•"/>
              </a:pPr>
              <a:r>
                <a:rPr lang="fr-FR" sz="2400" dirty="0" smtClean="0">
                  <a:solidFill>
                    <a:srgbClr val="00B050"/>
                  </a:solidFill>
                </a:rPr>
                <a:t>traitement</a:t>
              </a:r>
            </a:p>
            <a:p>
              <a:pPr marL="742950" lvl="1" indent="-285750">
                <a:buFont typeface="Arial" panose="020B0604020202020204" pitchFamily="34" charset="0"/>
                <a:buChar char="•"/>
              </a:pPr>
              <a:r>
                <a:rPr lang="fr-FR" sz="2400" dirty="0" smtClean="0">
                  <a:solidFill>
                    <a:srgbClr val="00B050"/>
                  </a:solidFill>
                </a:rPr>
                <a:t>Stockage</a:t>
              </a:r>
              <a:endParaRPr lang="fr-FR" sz="2400" dirty="0">
                <a:solidFill>
                  <a:srgbClr val="00B050"/>
                </a:solidFill>
              </a:endParaRPr>
            </a:p>
          </p:txBody>
        </p:sp>
        <p:cxnSp>
          <p:nvCxnSpPr>
            <p:cNvPr id="19" name="Connecteur droit avec flèche 18"/>
            <p:cNvCxnSpPr>
              <a:stCxn id="18" idx="1"/>
            </p:cNvCxnSpPr>
            <p:nvPr/>
          </p:nvCxnSpPr>
          <p:spPr>
            <a:xfrm flipH="1" flipV="1">
              <a:off x="4209141" y="4080933"/>
              <a:ext cx="742407" cy="854304"/>
            </a:xfrm>
            <a:prstGeom prst="straightConnector1">
              <a:avLst/>
            </a:prstGeom>
            <a:ln>
              <a:solidFill>
                <a:srgbClr val="00B050"/>
              </a:solidFill>
              <a:tailEnd type="triangle"/>
            </a:ln>
          </p:spPr>
          <p:style>
            <a:lnRef idx="2">
              <a:schemeClr val="accent2"/>
            </a:lnRef>
            <a:fillRef idx="0">
              <a:schemeClr val="accent2"/>
            </a:fillRef>
            <a:effectRef idx="1">
              <a:schemeClr val="accent2"/>
            </a:effectRef>
            <a:fontRef idx="minor">
              <a:schemeClr val="tx1"/>
            </a:fontRef>
          </p:style>
        </p:cxnSp>
        <p:sp>
          <p:nvSpPr>
            <p:cNvPr id="28" name="Rectangle 27"/>
            <p:cNvSpPr/>
            <p:nvPr/>
          </p:nvSpPr>
          <p:spPr>
            <a:xfrm>
              <a:off x="303709" y="3658565"/>
              <a:ext cx="3905432" cy="326702"/>
            </a:xfrm>
            <a:prstGeom prst="rect">
              <a:avLst/>
            </a:prstGeom>
            <a:solidFill>
              <a:srgbClr val="92D05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35" name="Groupe 34"/>
          <p:cNvGrpSpPr/>
          <p:nvPr/>
        </p:nvGrpSpPr>
        <p:grpSpPr>
          <a:xfrm>
            <a:off x="8244114" y="4291513"/>
            <a:ext cx="1550126" cy="2392119"/>
            <a:chOff x="8244114" y="4291513"/>
            <a:chExt cx="1550126" cy="2392119"/>
          </a:xfrm>
        </p:grpSpPr>
        <p:sp>
          <p:nvSpPr>
            <p:cNvPr id="24" name="Accolade fermante 23"/>
            <p:cNvSpPr/>
            <p:nvPr/>
          </p:nvSpPr>
          <p:spPr>
            <a:xfrm>
              <a:off x="8244114" y="4291513"/>
              <a:ext cx="159657" cy="1354797"/>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b="1"/>
            </a:p>
          </p:txBody>
        </p:sp>
        <p:sp>
          <p:nvSpPr>
            <p:cNvPr id="25" name="ZoneTexte 24"/>
            <p:cNvSpPr txBox="1"/>
            <p:nvPr/>
          </p:nvSpPr>
          <p:spPr>
            <a:xfrm>
              <a:off x="8592457" y="4780225"/>
              <a:ext cx="1201783" cy="369332"/>
            </a:xfrm>
            <a:prstGeom prst="rect">
              <a:avLst/>
            </a:prstGeom>
            <a:noFill/>
          </p:spPr>
          <p:txBody>
            <a:bodyPr wrap="square" rtlCol="0">
              <a:spAutoFit/>
            </a:bodyPr>
            <a:lstStyle/>
            <a:p>
              <a:r>
                <a:rPr lang="fr-FR" b="1" dirty="0" smtClean="0"/>
                <a:t>Ressource</a:t>
              </a:r>
              <a:endParaRPr lang="fr-FR" b="1" dirty="0"/>
            </a:p>
          </p:txBody>
        </p:sp>
        <p:sp>
          <p:nvSpPr>
            <p:cNvPr id="26" name="Accolade fermante 25"/>
            <p:cNvSpPr/>
            <p:nvPr/>
          </p:nvSpPr>
          <p:spPr>
            <a:xfrm>
              <a:off x="8246655" y="5703121"/>
              <a:ext cx="113938" cy="980511"/>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b="1"/>
            </a:p>
          </p:txBody>
        </p:sp>
        <p:sp>
          <p:nvSpPr>
            <p:cNvPr id="27" name="ZoneTexte 26"/>
            <p:cNvSpPr txBox="1"/>
            <p:nvPr/>
          </p:nvSpPr>
          <p:spPr>
            <a:xfrm>
              <a:off x="8592457" y="6008953"/>
              <a:ext cx="972457" cy="377371"/>
            </a:xfrm>
            <a:prstGeom prst="rect">
              <a:avLst/>
            </a:prstGeom>
            <a:noFill/>
          </p:spPr>
          <p:txBody>
            <a:bodyPr wrap="square" rtlCol="0">
              <a:spAutoFit/>
            </a:bodyPr>
            <a:lstStyle/>
            <a:p>
              <a:r>
                <a:rPr lang="fr-FR" b="1" dirty="0" smtClean="0"/>
                <a:t>Risque</a:t>
              </a:r>
              <a:endParaRPr lang="fr-FR" b="1" dirty="0"/>
            </a:p>
          </p:txBody>
        </p:sp>
      </p:grpSp>
      <p:sp>
        <p:nvSpPr>
          <p:cNvPr id="38" name="ZoneTexte 37"/>
          <p:cNvSpPr txBox="1"/>
          <p:nvPr/>
        </p:nvSpPr>
        <p:spPr>
          <a:xfrm>
            <a:off x="8884920" y="2223851"/>
            <a:ext cx="3124200" cy="646331"/>
          </a:xfrm>
          <a:prstGeom prst="rect">
            <a:avLst/>
          </a:prstGeom>
          <a:noFill/>
        </p:spPr>
        <p:txBody>
          <a:bodyPr wrap="square" rtlCol="0">
            <a:spAutoFit/>
          </a:bodyPr>
          <a:lstStyle/>
          <a:p>
            <a:r>
              <a:rPr lang="fr-FR" dirty="0" smtClean="0"/>
              <a:t>« </a:t>
            </a:r>
            <a:r>
              <a:rPr lang="fr-FR" i="1" dirty="0" smtClean="0"/>
              <a:t>Tout seul on va plus vite</a:t>
            </a:r>
          </a:p>
          <a:p>
            <a:r>
              <a:rPr lang="fr-FR" i="1" dirty="0" smtClean="0"/>
              <a:t>Ensemble, on va plus loin…</a:t>
            </a:r>
            <a:r>
              <a:rPr lang="fr-FR" dirty="0" smtClean="0"/>
              <a:t> »</a:t>
            </a:r>
            <a:endParaRPr lang="fr-FR" dirty="0"/>
          </a:p>
        </p:txBody>
      </p:sp>
      <p:grpSp>
        <p:nvGrpSpPr>
          <p:cNvPr id="55" name="Groupe 54"/>
          <p:cNvGrpSpPr/>
          <p:nvPr/>
        </p:nvGrpSpPr>
        <p:grpSpPr>
          <a:xfrm>
            <a:off x="8653779" y="4987290"/>
            <a:ext cx="2491742" cy="1696342"/>
            <a:chOff x="8653779" y="4987290"/>
            <a:chExt cx="2491742" cy="1696342"/>
          </a:xfrm>
        </p:grpSpPr>
        <p:sp>
          <p:nvSpPr>
            <p:cNvPr id="39" name="ZoneTexte 38"/>
            <p:cNvSpPr txBox="1"/>
            <p:nvPr/>
          </p:nvSpPr>
          <p:spPr>
            <a:xfrm>
              <a:off x="9926321" y="6001378"/>
              <a:ext cx="1219200" cy="369332"/>
            </a:xfrm>
            <a:prstGeom prst="rect">
              <a:avLst/>
            </a:prstGeom>
            <a:noFill/>
          </p:spPr>
          <p:txBody>
            <a:bodyPr wrap="square" rtlCol="0">
              <a:spAutoFit/>
            </a:bodyPr>
            <a:lstStyle/>
            <a:p>
              <a:pPr algn="ctr"/>
              <a:r>
                <a:rPr lang="fr-FR" b="1" dirty="0" smtClean="0"/>
                <a:t>Recyclage</a:t>
              </a:r>
              <a:endParaRPr lang="fr-FR" b="1" dirty="0"/>
            </a:p>
          </p:txBody>
        </p:sp>
        <p:cxnSp>
          <p:nvCxnSpPr>
            <p:cNvPr id="41" name="Connecteur droit avec flèche 40"/>
            <p:cNvCxnSpPr/>
            <p:nvPr/>
          </p:nvCxnSpPr>
          <p:spPr>
            <a:xfrm flipH="1">
              <a:off x="9743439" y="4987290"/>
              <a:ext cx="793208" cy="101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Connecteur droit 47"/>
            <p:cNvCxnSpPr/>
            <p:nvPr/>
          </p:nvCxnSpPr>
          <p:spPr>
            <a:xfrm>
              <a:off x="10532295" y="4987290"/>
              <a:ext cx="4352" cy="10214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Connecteur droit 49"/>
            <p:cNvCxnSpPr/>
            <p:nvPr/>
          </p:nvCxnSpPr>
          <p:spPr>
            <a:xfrm>
              <a:off x="10536647" y="6339339"/>
              <a:ext cx="0" cy="34429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Connecteur droit avec flèche 51"/>
            <p:cNvCxnSpPr/>
            <p:nvPr/>
          </p:nvCxnSpPr>
          <p:spPr>
            <a:xfrm flipH="1">
              <a:off x="8653779" y="6683632"/>
              <a:ext cx="1878516"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46064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6626578" y="2105561"/>
            <a:ext cx="5217079" cy="1323439"/>
          </a:xfrm>
          <a:prstGeom prst="rect">
            <a:avLst/>
          </a:prstGeom>
          <a:noFill/>
        </p:spPr>
        <p:txBody>
          <a:bodyPr wrap="square" rtlCol="0">
            <a:spAutoFit/>
          </a:bodyPr>
          <a:lstStyle/>
          <a:p>
            <a:r>
              <a:rPr lang="fr-FR" sz="4000" dirty="0"/>
              <a:t>1. Connaître </a:t>
            </a:r>
            <a:r>
              <a:rPr lang="fr-FR" sz="4000" dirty="0" smtClean="0"/>
              <a:t>l’association </a:t>
            </a:r>
            <a:r>
              <a:rPr lang="fr-FR" sz="4000" dirty="0"/>
              <a:t>ZDT</a:t>
            </a:r>
          </a:p>
        </p:txBody>
      </p:sp>
      <p:pic>
        <p:nvPicPr>
          <p:cNvPr id="7" name="Imag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40397" y="1559436"/>
            <a:ext cx="4880200" cy="2642450"/>
          </a:xfrm>
          <a:prstGeom prst="rect">
            <a:avLst/>
          </a:prstGeom>
        </p:spPr>
      </p:pic>
    </p:spTree>
    <p:extLst>
      <p:ext uri="{BB962C8B-B14F-4D97-AF65-F5344CB8AC3E}">
        <p14:creationId xmlns:p14="http://schemas.microsoft.com/office/powerpoint/2010/main" val="34080628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38200" y="1690688"/>
            <a:ext cx="10898529" cy="1077218"/>
          </a:xfrm>
          <a:prstGeom prst="rect">
            <a:avLst/>
          </a:prstGeom>
        </p:spPr>
        <p:txBody>
          <a:bodyPr wrap="square">
            <a:spAutoFit/>
          </a:bodyPr>
          <a:lstStyle/>
          <a:p>
            <a:r>
              <a:rPr lang="fr-FR" sz="3200" i="1" dirty="0" smtClean="0"/>
              <a:t>« </a:t>
            </a:r>
            <a:r>
              <a:rPr lang="fr-FR" sz="3200" i="1" dirty="0" smtClean="0"/>
              <a:t>Démarche </a:t>
            </a:r>
            <a:r>
              <a:rPr lang="fr-FR" sz="3200" i="1" u="sng" dirty="0" smtClean="0"/>
              <a:t>volontaire</a:t>
            </a:r>
            <a:r>
              <a:rPr lang="fr-FR" sz="3200" i="1" dirty="0" smtClean="0"/>
              <a:t> et </a:t>
            </a:r>
            <a:r>
              <a:rPr lang="fr-FR" sz="3200" i="1" u="sng" dirty="0" smtClean="0"/>
              <a:t>systématique</a:t>
            </a:r>
            <a:r>
              <a:rPr lang="fr-FR" sz="3200" i="1" dirty="0" smtClean="0"/>
              <a:t> de </a:t>
            </a:r>
            <a:r>
              <a:rPr lang="fr-FR" sz="3200" i="1" dirty="0" smtClean="0"/>
              <a:t>réduction des déchets à la source</a:t>
            </a:r>
            <a:r>
              <a:rPr lang="fr-FR" sz="3200" i="1" dirty="0" smtClean="0"/>
              <a:t> </a:t>
            </a:r>
            <a:r>
              <a:rPr lang="fr-FR" sz="3200" i="1" dirty="0" smtClean="0"/>
              <a:t>»</a:t>
            </a:r>
            <a:endParaRPr lang="fr-FR" sz="3200" i="1" dirty="0" smtClean="0"/>
          </a:p>
        </p:txBody>
      </p:sp>
      <p:sp>
        <p:nvSpPr>
          <p:cNvPr id="7" name="Rectangle 6"/>
          <p:cNvSpPr/>
          <p:nvPr/>
        </p:nvSpPr>
        <p:spPr>
          <a:xfrm>
            <a:off x="150604" y="3221403"/>
            <a:ext cx="12273719" cy="2677656"/>
          </a:xfrm>
          <a:prstGeom prst="rect">
            <a:avLst/>
          </a:prstGeom>
        </p:spPr>
        <p:txBody>
          <a:bodyPr wrap="square">
            <a:spAutoFit/>
          </a:bodyPr>
          <a:lstStyle/>
          <a:p>
            <a:r>
              <a:rPr lang="fr-FR" sz="2800" dirty="0" smtClean="0"/>
              <a:t>Les 5 « R »:</a:t>
            </a:r>
            <a:endParaRPr lang="fr-FR" sz="2800" dirty="0" smtClean="0"/>
          </a:p>
          <a:p>
            <a:pPr marL="514350" indent="-514350">
              <a:buFont typeface="+mj-lt"/>
              <a:buAutoNum type="arabicPeriod"/>
            </a:pPr>
            <a:r>
              <a:rPr lang="fr-FR" sz="2800" b="1" dirty="0" smtClean="0">
                <a:solidFill>
                  <a:srgbClr val="FF0000"/>
                </a:solidFill>
              </a:rPr>
              <a:t>Refuser</a:t>
            </a:r>
            <a:r>
              <a:rPr lang="fr-FR" sz="2800" dirty="0"/>
              <a:t> </a:t>
            </a:r>
            <a:r>
              <a:rPr lang="fr-FR" sz="2800" dirty="0" smtClean="0"/>
              <a:t>tout ce dont on n’a pas besoin</a:t>
            </a:r>
            <a:endParaRPr lang="fr-FR" sz="2800" dirty="0" smtClean="0"/>
          </a:p>
          <a:p>
            <a:pPr marL="514350" indent="-514350">
              <a:buFont typeface="+mj-lt"/>
              <a:buAutoNum type="arabicPeriod"/>
            </a:pPr>
            <a:r>
              <a:rPr lang="fr-FR" sz="2800" b="1" dirty="0" smtClean="0">
                <a:solidFill>
                  <a:srgbClr val="FF0000"/>
                </a:solidFill>
              </a:rPr>
              <a:t>Réduire </a:t>
            </a:r>
            <a:r>
              <a:rPr lang="fr-FR" sz="2800" dirty="0" smtClean="0"/>
              <a:t>ce qui nous fait plaisir pour mieux en profiter</a:t>
            </a:r>
            <a:endParaRPr lang="fr-FR" sz="2800" dirty="0" smtClean="0"/>
          </a:p>
          <a:p>
            <a:pPr marL="514350" indent="-514350">
              <a:buFont typeface="+mj-lt"/>
              <a:buAutoNum type="arabicPeriod"/>
            </a:pPr>
            <a:r>
              <a:rPr lang="fr-FR" sz="2800" b="1" dirty="0" smtClean="0">
                <a:solidFill>
                  <a:srgbClr val="FF0000"/>
                </a:solidFill>
              </a:rPr>
              <a:t>Remplacer</a:t>
            </a:r>
            <a:r>
              <a:rPr lang="fr-FR" sz="2800" dirty="0" smtClean="0"/>
              <a:t>, </a:t>
            </a:r>
            <a:r>
              <a:rPr lang="fr-FR" sz="2800" dirty="0"/>
              <a:t>réparer, réutiliser </a:t>
            </a:r>
            <a:r>
              <a:rPr lang="fr-FR" sz="2800" dirty="0" smtClean="0"/>
              <a:t>pour </a:t>
            </a:r>
            <a:r>
              <a:rPr lang="fr-FR" sz="2800" dirty="0"/>
              <a:t>allonger la durée de vie des </a:t>
            </a:r>
            <a:r>
              <a:rPr lang="fr-FR" sz="2800" dirty="0" smtClean="0"/>
              <a:t>produits</a:t>
            </a:r>
          </a:p>
          <a:p>
            <a:pPr marL="514350" indent="-514350">
              <a:buFont typeface="+mj-lt"/>
              <a:buAutoNum type="arabicPeriod"/>
            </a:pPr>
            <a:r>
              <a:rPr lang="fr-FR" sz="2800" b="1" dirty="0" smtClean="0">
                <a:solidFill>
                  <a:srgbClr val="FF0000"/>
                </a:solidFill>
              </a:rPr>
              <a:t>Rendre à la nature </a:t>
            </a:r>
            <a:r>
              <a:rPr lang="fr-FR" sz="2800" dirty="0" smtClean="0"/>
              <a:t>tout ce qu’elle peut utiliser</a:t>
            </a:r>
          </a:p>
          <a:p>
            <a:pPr marL="514350" indent="-514350">
              <a:buFont typeface="+mj-lt"/>
              <a:buAutoNum type="arabicPeriod"/>
            </a:pPr>
            <a:r>
              <a:rPr lang="fr-FR" sz="2800" b="1" dirty="0" smtClean="0">
                <a:solidFill>
                  <a:srgbClr val="FF0000"/>
                </a:solidFill>
              </a:rPr>
              <a:t>Recycler</a:t>
            </a:r>
            <a:r>
              <a:rPr lang="fr-FR" sz="2800" dirty="0" smtClean="0"/>
              <a:t> pour créer de nouvelles ressources</a:t>
            </a:r>
            <a:endParaRPr lang="fr-FR" sz="2800" dirty="0"/>
          </a:p>
        </p:txBody>
      </p:sp>
      <p:sp>
        <p:nvSpPr>
          <p:cNvPr id="8" name="Titre 1"/>
          <p:cNvSpPr txBox="1">
            <a:spLocks/>
          </p:cNvSpPr>
          <p:nvPr/>
        </p:nvSpPr>
        <p:spPr>
          <a:xfrm>
            <a:off x="1007165" y="143100"/>
            <a:ext cx="10194235" cy="5374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dirty="0" smtClean="0">
                <a:latin typeface="Arial" charset="0"/>
                <a:ea typeface="Arial" charset="0"/>
                <a:cs typeface="Arial" charset="0"/>
              </a:rPr>
              <a:t>Savoir définir le Zéro Déchet</a:t>
            </a:r>
            <a:endParaRPr lang="fr-FR" sz="3600" dirty="0">
              <a:latin typeface="Arial" charset="0"/>
              <a:ea typeface="Arial" charset="0"/>
              <a:cs typeface="Arial" charset="0"/>
            </a:endParaRPr>
          </a:p>
        </p:txBody>
      </p:sp>
      <p:cxnSp>
        <p:nvCxnSpPr>
          <p:cNvPr id="9" name="Connecteur droit 8"/>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57722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txBox="1">
            <a:spLocks/>
          </p:cNvSpPr>
          <p:nvPr/>
        </p:nvSpPr>
        <p:spPr>
          <a:xfrm>
            <a:off x="1007165" y="143100"/>
            <a:ext cx="10194235" cy="5374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dirty="0" smtClean="0">
                <a:latin typeface="Arial" charset="0"/>
                <a:ea typeface="Arial" charset="0"/>
                <a:cs typeface="Arial" charset="0"/>
              </a:rPr>
              <a:t>Les atouts du Zéro Déchet</a:t>
            </a:r>
            <a:endParaRPr lang="fr-FR" sz="3600" dirty="0">
              <a:latin typeface="Arial" charset="0"/>
              <a:ea typeface="Arial" charset="0"/>
              <a:cs typeface="Arial" charset="0"/>
            </a:endParaRPr>
          </a:p>
        </p:txBody>
      </p:sp>
      <p:cxnSp>
        <p:nvCxnSpPr>
          <p:cNvPr id="9" name="Connecteur droit 8"/>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ZoneTexte 1"/>
          <p:cNvSpPr txBox="1"/>
          <p:nvPr/>
        </p:nvSpPr>
        <p:spPr>
          <a:xfrm>
            <a:off x="757238" y="1343025"/>
            <a:ext cx="11029950" cy="5262979"/>
          </a:xfrm>
          <a:prstGeom prst="rect">
            <a:avLst/>
          </a:prstGeom>
          <a:noFill/>
        </p:spPr>
        <p:txBody>
          <a:bodyPr wrap="square" rtlCol="0">
            <a:spAutoFit/>
          </a:bodyPr>
          <a:lstStyle/>
          <a:p>
            <a:pPr marL="285750" lvl="0" indent="-285750">
              <a:buFont typeface="Arial" panose="020B0604020202020204" pitchFamily="34" charset="0"/>
              <a:buChar char="•"/>
            </a:pPr>
            <a:r>
              <a:rPr lang="fr-FR" sz="2400" b="1" dirty="0" smtClean="0"/>
              <a:t>Environnementaux</a:t>
            </a:r>
          </a:p>
          <a:p>
            <a:pPr marL="742950" lvl="1" indent="-285750">
              <a:buFont typeface="Arial" panose="020B0604020202020204" pitchFamily="34" charset="0"/>
              <a:buChar char="•"/>
            </a:pPr>
            <a:r>
              <a:rPr lang="fr-FR" sz="2400" dirty="0" smtClean="0"/>
              <a:t>Lutte contre le changement climatique</a:t>
            </a:r>
          </a:p>
          <a:p>
            <a:pPr marL="742950" lvl="1" indent="-285750">
              <a:buFont typeface="Arial" panose="020B0604020202020204" pitchFamily="34" charset="0"/>
              <a:buChar char="•"/>
            </a:pPr>
            <a:r>
              <a:rPr lang="fr-FR" sz="2400" dirty="0" smtClean="0"/>
              <a:t>Lutte contre l’érosion de la biodiversité</a:t>
            </a:r>
            <a:endParaRPr lang="fr-FR" sz="2400" dirty="0"/>
          </a:p>
          <a:p>
            <a:pPr marL="285750" lvl="0" indent="-285750">
              <a:buFont typeface="Arial" panose="020B0604020202020204" pitchFamily="34" charset="0"/>
              <a:buChar char="•"/>
            </a:pPr>
            <a:r>
              <a:rPr lang="fr-FR" sz="2400" b="1" dirty="0" smtClean="0"/>
              <a:t>Sanitaires</a:t>
            </a:r>
          </a:p>
          <a:p>
            <a:pPr marL="742950" lvl="1" indent="-285750">
              <a:buFont typeface="Arial" panose="020B0604020202020204" pitchFamily="34" charset="0"/>
              <a:buChar char="•"/>
            </a:pPr>
            <a:r>
              <a:rPr lang="fr-FR" sz="2400" dirty="0"/>
              <a:t>Lutte contre les </a:t>
            </a:r>
            <a:r>
              <a:rPr lang="fr-FR" sz="2400" dirty="0" smtClean="0"/>
              <a:t>pollutions </a:t>
            </a:r>
          </a:p>
          <a:p>
            <a:pPr marL="742950" lvl="1" indent="-285750">
              <a:buFont typeface="Arial" panose="020B0604020202020204" pitchFamily="34" charset="0"/>
              <a:buChar char="•"/>
            </a:pPr>
            <a:r>
              <a:rPr lang="fr-FR" sz="2400" dirty="0" smtClean="0"/>
              <a:t>Lutte contre les maladies industrielles (amélioration de la qualité </a:t>
            </a:r>
            <a:r>
              <a:rPr lang="fr-FR" sz="2400" dirty="0"/>
              <a:t>de l’air</a:t>
            </a:r>
            <a:r>
              <a:rPr lang="fr-FR" sz="2400" dirty="0" smtClean="0"/>
              <a:t>)</a:t>
            </a:r>
            <a:endParaRPr lang="fr-FR" sz="2400" dirty="0"/>
          </a:p>
          <a:p>
            <a:pPr marL="285750" indent="-285750">
              <a:buFont typeface="Arial" panose="020B0604020202020204" pitchFamily="34" charset="0"/>
              <a:buChar char="•"/>
            </a:pPr>
            <a:r>
              <a:rPr lang="fr-FR" sz="2400" dirty="0"/>
              <a:t> </a:t>
            </a:r>
            <a:r>
              <a:rPr lang="fr-FR" sz="2400" b="1" dirty="0" smtClean="0"/>
              <a:t>Economiques</a:t>
            </a:r>
            <a:endParaRPr lang="fr-FR" sz="2400" dirty="0" smtClean="0"/>
          </a:p>
          <a:p>
            <a:pPr marL="742950" lvl="1" indent="-285750">
              <a:buFont typeface="Arial" panose="020B0604020202020204" pitchFamily="34" charset="0"/>
              <a:buChar char="•"/>
            </a:pPr>
            <a:r>
              <a:rPr lang="fr-FR" sz="2400" dirty="0" smtClean="0"/>
              <a:t>Economies pour le contribuable</a:t>
            </a:r>
          </a:p>
          <a:p>
            <a:pPr marL="742950" lvl="1" indent="-285750">
              <a:buFont typeface="Arial" panose="020B0604020202020204" pitchFamily="34" charset="0"/>
              <a:buChar char="•"/>
            </a:pPr>
            <a:r>
              <a:rPr lang="fr-FR" sz="2400" dirty="0" smtClean="0"/>
              <a:t>Maîtrise du </a:t>
            </a:r>
            <a:r>
              <a:rPr lang="fr-FR" sz="2400" dirty="0"/>
              <a:t>coût de la gestion des </a:t>
            </a:r>
            <a:r>
              <a:rPr lang="fr-FR" sz="2400" dirty="0" smtClean="0"/>
              <a:t>déchets par les collectivités des territoires zéro </a:t>
            </a:r>
            <a:r>
              <a:rPr lang="fr-FR" sz="2400" dirty="0"/>
              <a:t>déchet zéro </a:t>
            </a:r>
            <a:r>
              <a:rPr lang="fr-FR" sz="2400" dirty="0" smtClean="0"/>
              <a:t>gaspillage</a:t>
            </a:r>
            <a:endParaRPr lang="fr-FR" sz="2400" b="1" dirty="0"/>
          </a:p>
          <a:p>
            <a:pPr marL="285750" lvl="0" indent="-285750">
              <a:buFont typeface="Arial" panose="020B0604020202020204" pitchFamily="34" charset="0"/>
              <a:buChar char="•"/>
            </a:pPr>
            <a:r>
              <a:rPr lang="fr-FR" sz="2400" b="1" dirty="0" smtClean="0"/>
              <a:t>Réglementaires</a:t>
            </a:r>
            <a:r>
              <a:rPr lang="fr-FR" sz="2400" dirty="0" smtClean="0"/>
              <a:t> </a:t>
            </a:r>
          </a:p>
          <a:p>
            <a:pPr marL="742950" lvl="1" indent="-285750">
              <a:buFont typeface="Arial" panose="020B0604020202020204" pitchFamily="34" charset="0"/>
              <a:buChar char="•"/>
            </a:pPr>
            <a:r>
              <a:rPr lang="fr-FR" sz="2400" dirty="0" smtClean="0"/>
              <a:t>Le ZD est conforme à la réglementation </a:t>
            </a:r>
            <a:r>
              <a:rPr lang="fr-FR" sz="2400" dirty="0"/>
              <a:t>européenne et </a:t>
            </a:r>
            <a:r>
              <a:rPr lang="fr-FR" sz="2400" dirty="0" smtClean="0"/>
              <a:t>nationale, qui encourage le développement des initiatives locales (PCAET, COP régionale, PRPGD, PRAEC…) </a:t>
            </a:r>
            <a:endParaRPr lang="fr-FR" sz="2400" dirty="0"/>
          </a:p>
          <a:p>
            <a:pPr marL="285750" indent="-285750">
              <a:buFont typeface="Arial" panose="020B0604020202020204" pitchFamily="34" charset="0"/>
              <a:buChar char="•"/>
            </a:pPr>
            <a:endParaRPr lang="fr-FR" sz="2400" dirty="0"/>
          </a:p>
        </p:txBody>
      </p:sp>
    </p:spTree>
    <p:extLst>
      <p:ext uri="{BB962C8B-B14F-4D97-AF65-F5344CB8AC3E}">
        <p14:creationId xmlns:p14="http://schemas.microsoft.com/office/powerpoint/2010/main" val="2200408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48576" y="1087803"/>
            <a:ext cx="12273719" cy="523220"/>
          </a:xfrm>
          <a:prstGeom prst="rect">
            <a:avLst/>
          </a:prstGeom>
        </p:spPr>
        <p:txBody>
          <a:bodyPr wrap="square">
            <a:spAutoFit/>
          </a:bodyPr>
          <a:lstStyle/>
          <a:p>
            <a:pPr marL="457200" indent="-457200">
              <a:buFont typeface="Arial" panose="020B0604020202020204" pitchFamily="34" charset="0"/>
              <a:buChar char="•"/>
            </a:pPr>
            <a:r>
              <a:rPr lang="fr-FR" sz="2800" dirty="0" smtClean="0"/>
              <a:t>Identifier la bonne structure</a:t>
            </a:r>
            <a:endParaRPr lang="fr-FR" sz="2800" dirty="0" smtClean="0"/>
          </a:p>
        </p:txBody>
      </p:sp>
      <p:sp>
        <p:nvSpPr>
          <p:cNvPr id="8" name="Titre 1"/>
          <p:cNvSpPr txBox="1">
            <a:spLocks/>
          </p:cNvSpPr>
          <p:nvPr/>
        </p:nvSpPr>
        <p:spPr>
          <a:xfrm>
            <a:off x="1007165" y="143100"/>
            <a:ext cx="10194235" cy="5374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dirty="0" smtClean="0">
                <a:latin typeface="Arial" charset="0"/>
                <a:ea typeface="Arial" charset="0"/>
                <a:cs typeface="Arial" charset="0"/>
              </a:rPr>
              <a:t>Quels interlocuteurs pour mon plaidoyer?</a:t>
            </a:r>
            <a:endParaRPr lang="fr-FR" sz="3600" dirty="0">
              <a:latin typeface="Arial" charset="0"/>
              <a:ea typeface="Arial" charset="0"/>
              <a:cs typeface="Arial" charset="0"/>
            </a:endParaRPr>
          </a:p>
        </p:txBody>
      </p:sp>
      <p:cxnSp>
        <p:nvCxnSpPr>
          <p:cNvPr id="9" name="Connecteur droit 8"/>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6" name="image1.png" descr="Screen Shot 2017-06-06 at 12.19.01.png"/>
          <p:cNvPicPr/>
          <p:nvPr/>
        </p:nvPicPr>
        <p:blipFill>
          <a:blip r:embed="rId3"/>
          <a:srcRect/>
          <a:stretch>
            <a:fillRect/>
          </a:stretch>
        </p:blipFill>
        <p:spPr>
          <a:xfrm>
            <a:off x="542925" y="2041910"/>
            <a:ext cx="6195332" cy="3387340"/>
          </a:xfrm>
          <a:prstGeom prst="rect">
            <a:avLst/>
          </a:prstGeom>
          <a:ln/>
        </p:spPr>
      </p:pic>
      <p:sp>
        <p:nvSpPr>
          <p:cNvPr id="2" name="ZoneTexte 1"/>
          <p:cNvSpPr txBox="1"/>
          <p:nvPr/>
        </p:nvSpPr>
        <p:spPr>
          <a:xfrm>
            <a:off x="6988629" y="1611023"/>
            <a:ext cx="4942114" cy="3970318"/>
          </a:xfrm>
          <a:prstGeom prst="rect">
            <a:avLst/>
          </a:prstGeom>
          <a:noFill/>
        </p:spPr>
        <p:txBody>
          <a:bodyPr wrap="square" rtlCol="0">
            <a:spAutoFit/>
          </a:bodyPr>
          <a:lstStyle/>
          <a:p>
            <a:pPr marL="285750" indent="-285750">
              <a:buFont typeface="Arial" panose="020B0604020202020204" pitchFamily="34" charset="0"/>
              <a:buChar char="•"/>
            </a:pPr>
            <a:r>
              <a:rPr lang="fr-FR" dirty="0" smtClean="0"/>
              <a:t>Identifier les bons interlocuteurs</a:t>
            </a:r>
          </a:p>
          <a:p>
            <a:pPr marL="742950" lvl="1" indent="-285750">
              <a:buFont typeface="Arial" panose="020B0604020202020204" pitchFamily="34" charset="0"/>
              <a:buChar char="•"/>
            </a:pPr>
            <a:r>
              <a:rPr lang="fr-FR" dirty="0" smtClean="0"/>
              <a:t>Elus</a:t>
            </a:r>
          </a:p>
          <a:p>
            <a:pPr marL="1200150" lvl="2" indent="-285750">
              <a:buFont typeface="Arial" panose="020B0604020202020204" pitchFamily="34" charset="0"/>
              <a:buChar char="•"/>
            </a:pPr>
            <a:r>
              <a:rPr lang="fr-FR" dirty="0" smtClean="0"/>
              <a:t>Élu en charge de la gestion des déchets</a:t>
            </a:r>
          </a:p>
          <a:p>
            <a:pPr marL="1200150" lvl="2" indent="-285750">
              <a:buFont typeface="Arial" panose="020B0604020202020204" pitchFamily="34" charset="0"/>
              <a:buChar char="•"/>
            </a:pPr>
            <a:r>
              <a:rPr lang="fr-FR" dirty="0" smtClean="0"/>
              <a:t>Elu « généraliste »</a:t>
            </a:r>
          </a:p>
          <a:p>
            <a:pPr marL="742950" lvl="1" indent="-285750">
              <a:buFont typeface="Arial" panose="020B0604020202020204" pitchFamily="34" charset="0"/>
              <a:buChar char="•"/>
            </a:pPr>
            <a:r>
              <a:rPr lang="fr-FR" dirty="0" smtClean="0"/>
              <a:t>Techniciens</a:t>
            </a:r>
          </a:p>
          <a:p>
            <a:pPr marL="1200150" lvl="2" indent="-285750">
              <a:buFont typeface="Arial" panose="020B0604020202020204" pitchFamily="34" charset="0"/>
              <a:buChar char="•"/>
            </a:pPr>
            <a:r>
              <a:rPr lang="fr-FR" dirty="0"/>
              <a:t>Les animateurs prévention/ambassadeurs du </a:t>
            </a:r>
            <a:r>
              <a:rPr lang="fr-FR" dirty="0" smtClean="0"/>
              <a:t>tri</a:t>
            </a:r>
          </a:p>
          <a:p>
            <a:pPr marL="1200150" lvl="2" indent="-285750">
              <a:buFont typeface="Arial" panose="020B0604020202020204" pitchFamily="34" charset="0"/>
              <a:buChar char="•"/>
            </a:pPr>
            <a:r>
              <a:rPr lang="fr-FR" dirty="0" smtClean="0"/>
              <a:t>Les </a:t>
            </a:r>
            <a:r>
              <a:rPr lang="fr-FR" dirty="0" err="1"/>
              <a:t>technicien.nes</a:t>
            </a:r>
            <a:r>
              <a:rPr lang="fr-FR" dirty="0"/>
              <a:t> des services collecte ou traitement des </a:t>
            </a:r>
            <a:r>
              <a:rPr lang="fr-FR" dirty="0" smtClean="0"/>
              <a:t>déchets</a:t>
            </a:r>
          </a:p>
          <a:p>
            <a:pPr marL="1200150" lvl="2" indent="-285750">
              <a:buFont typeface="Arial" panose="020B0604020202020204" pitchFamily="34" charset="0"/>
              <a:buChar char="•"/>
            </a:pPr>
            <a:r>
              <a:rPr lang="fr-FR" dirty="0" smtClean="0"/>
              <a:t>Le </a:t>
            </a:r>
            <a:r>
              <a:rPr lang="fr-FR" dirty="0"/>
              <a:t>directeur/la directrice </a:t>
            </a:r>
            <a:r>
              <a:rPr lang="fr-FR" dirty="0" err="1"/>
              <a:t>général.e</a:t>
            </a:r>
            <a:r>
              <a:rPr lang="fr-FR" dirty="0"/>
              <a:t> des </a:t>
            </a:r>
            <a:r>
              <a:rPr lang="fr-FR" dirty="0" smtClean="0"/>
              <a:t>services</a:t>
            </a:r>
            <a:r>
              <a:rPr lang="fr-FR" dirty="0"/>
              <a:t> </a:t>
            </a:r>
            <a:r>
              <a:rPr lang="fr-FR" dirty="0" smtClean="0"/>
              <a:t>(DGS)</a:t>
            </a:r>
          </a:p>
          <a:p>
            <a:pPr marL="1200150" lvl="2" indent="-285750">
              <a:buFont typeface="Arial" panose="020B0604020202020204" pitchFamily="34" charset="0"/>
              <a:buChar char="•"/>
            </a:pPr>
            <a:r>
              <a:rPr lang="fr-FR" dirty="0" smtClean="0"/>
              <a:t>Les chargés de mission DD, agenda 21</a:t>
            </a:r>
          </a:p>
          <a:p>
            <a:pPr marL="285750" lvl="1" indent="-285750">
              <a:buFont typeface="Arial" panose="020B0604020202020204" pitchFamily="34" charset="0"/>
              <a:buChar char="•"/>
            </a:pPr>
            <a:r>
              <a:rPr lang="fr-FR" dirty="0" smtClean="0"/>
              <a:t>Que nous sachions à qui nous avons à faire</a:t>
            </a:r>
            <a:endParaRPr lang="fr-FR" dirty="0"/>
          </a:p>
        </p:txBody>
      </p:sp>
    </p:spTree>
    <p:extLst>
      <p:ext uri="{BB962C8B-B14F-4D97-AF65-F5344CB8AC3E}">
        <p14:creationId xmlns:p14="http://schemas.microsoft.com/office/powerpoint/2010/main" val="23994008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2192000" y="3258345"/>
            <a:ext cx="12273719" cy="523220"/>
          </a:xfrm>
          <a:prstGeom prst="rect">
            <a:avLst/>
          </a:prstGeom>
        </p:spPr>
        <p:txBody>
          <a:bodyPr wrap="square">
            <a:spAutoFit/>
          </a:bodyPr>
          <a:lstStyle/>
          <a:p>
            <a:pPr marL="457200" indent="-457200">
              <a:buFont typeface="Arial" panose="020B0604020202020204" pitchFamily="34" charset="0"/>
              <a:buChar char="•"/>
            </a:pPr>
            <a:r>
              <a:rPr lang="fr-FR" sz="2800" dirty="0" smtClean="0"/>
              <a:t>Exiger le respect de la Loi</a:t>
            </a:r>
            <a:endParaRPr lang="fr-FR" sz="2800" dirty="0" smtClean="0"/>
          </a:p>
        </p:txBody>
      </p:sp>
      <p:sp>
        <p:nvSpPr>
          <p:cNvPr id="8" name="Titre 1"/>
          <p:cNvSpPr txBox="1">
            <a:spLocks/>
          </p:cNvSpPr>
          <p:nvPr/>
        </p:nvSpPr>
        <p:spPr>
          <a:xfrm>
            <a:off x="1007165" y="143100"/>
            <a:ext cx="10194235" cy="5374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dirty="0" smtClean="0">
                <a:latin typeface="Arial" charset="0"/>
                <a:ea typeface="Arial" charset="0"/>
                <a:cs typeface="Arial" charset="0"/>
              </a:rPr>
              <a:t>Quels objectifs pour mon plaidoyer?</a:t>
            </a:r>
            <a:endParaRPr lang="fr-FR" sz="3600" dirty="0">
              <a:latin typeface="Arial" charset="0"/>
              <a:ea typeface="Arial" charset="0"/>
              <a:cs typeface="Arial" charset="0"/>
            </a:endParaRPr>
          </a:p>
        </p:txBody>
      </p:sp>
      <p:cxnSp>
        <p:nvCxnSpPr>
          <p:cNvPr id="9" name="Connecteur droit 8"/>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12950589" y="3766387"/>
            <a:ext cx="9379848" cy="461665"/>
          </a:xfrm>
          <a:prstGeom prst="rect">
            <a:avLst/>
          </a:prstGeom>
        </p:spPr>
        <p:txBody>
          <a:bodyPr wrap="square">
            <a:spAutoFit/>
          </a:bodyPr>
          <a:lstStyle/>
          <a:p>
            <a:r>
              <a:rPr lang="fr-FR" sz="2400" dirty="0" err="1" smtClean="0"/>
              <a:t>Pré-suppose</a:t>
            </a:r>
            <a:r>
              <a:rPr lang="fr-FR" sz="2400" dirty="0" smtClean="0"/>
              <a:t> que </a:t>
            </a:r>
            <a:r>
              <a:rPr lang="fr-FR" sz="2400" dirty="0"/>
              <a:t>nous respections la </a:t>
            </a:r>
            <a:r>
              <a:rPr lang="fr-FR" sz="2400" dirty="0" smtClean="0"/>
              <a:t>Loi nous-mêmes (approche légaliste)</a:t>
            </a:r>
            <a:endParaRPr lang="fr-FR" sz="2400" dirty="0"/>
          </a:p>
        </p:txBody>
      </p:sp>
      <p:sp>
        <p:nvSpPr>
          <p:cNvPr id="4" name="Rectangle 3"/>
          <p:cNvSpPr/>
          <p:nvPr/>
        </p:nvSpPr>
        <p:spPr>
          <a:xfrm>
            <a:off x="704849" y="1042354"/>
            <a:ext cx="10896601" cy="2215991"/>
          </a:xfrm>
          <a:prstGeom prst="rect">
            <a:avLst/>
          </a:prstGeom>
        </p:spPr>
        <p:txBody>
          <a:bodyPr wrap="square">
            <a:spAutoFit/>
          </a:bodyPr>
          <a:lstStyle/>
          <a:p>
            <a:pPr>
              <a:lnSpc>
                <a:spcPct val="115000"/>
              </a:lnSpc>
              <a:spcAft>
                <a:spcPts val="0"/>
              </a:spcAft>
            </a:pPr>
            <a:r>
              <a:rPr lang="fr-FR" sz="2400" dirty="0">
                <a:latin typeface="Arial" panose="020B0604020202020204" pitchFamily="34" charset="0"/>
                <a:ea typeface="Arial" panose="020B0604020202020204" pitchFamily="34" charset="0"/>
              </a:rPr>
              <a:t>Définir un objectif à son action de plaidoyer est important car cela permet :</a:t>
            </a:r>
          </a:p>
          <a:p>
            <a:pPr marL="971550" indent="-285750">
              <a:lnSpc>
                <a:spcPct val="115000"/>
              </a:lnSpc>
              <a:spcAft>
                <a:spcPts val="0"/>
              </a:spcAft>
              <a:buFont typeface="Arial" panose="020B0604020202020204" pitchFamily="34" charset="0"/>
              <a:buChar char="•"/>
            </a:pPr>
            <a:r>
              <a:rPr lang="fr-FR" sz="2400" dirty="0" smtClean="0">
                <a:latin typeface="Arial" panose="020B0604020202020204" pitchFamily="34" charset="0"/>
                <a:ea typeface="Arial" panose="020B0604020202020204" pitchFamily="34" charset="0"/>
              </a:rPr>
              <a:t>De </a:t>
            </a:r>
            <a:r>
              <a:rPr lang="fr-FR" sz="2400" dirty="0">
                <a:latin typeface="Arial" panose="020B0604020202020204" pitchFamily="34" charset="0"/>
                <a:ea typeface="Arial" panose="020B0604020202020204" pitchFamily="34" charset="0"/>
              </a:rPr>
              <a:t>préciser les demandes que l’on va formuler aux décideurs</a:t>
            </a:r>
          </a:p>
          <a:p>
            <a:pPr marL="971550" indent="-285750">
              <a:lnSpc>
                <a:spcPct val="115000"/>
              </a:lnSpc>
              <a:spcAft>
                <a:spcPts val="0"/>
              </a:spcAft>
              <a:buFont typeface="Arial" panose="020B0604020202020204" pitchFamily="34" charset="0"/>
              <a:buChar char="•"/>
            </a:pPr>
            <a:r>
              <a:rPr lang="fr-FR" sz="2400" dirty="0" smtClean="0">
                <a:latin typeface="Arial" panose="020B0604020202020204" pitchFamily="34" charset="0"/>
                <a:ea typeface="Arial" panose="020B0604020202020204" pitchFamily="34" charset="0"/>
              </a:rPr>
              <a:t>De </a:t>
            </a:r>
            <a:r>
              <a:rPr lang="fr-FR" sz="2400" dirty="0">
                <a:latin typeface="Arial" panose="020B0604020202020204" pitchFamily="34" charset="0"/>
                <a:ea typeface="Arial" panose="020B0604020202020204" pitchFamily="34" charset="0"/>
              </a:rPr>
              <a:t>préciser ses messages de communication</a:t>
            </a:r>
          </a:p>
          <a:p>
            <a:pPr marL="971550" indent="-285750">
              <a:lnSpc>
                <a:spcPct val="115000"/>
              </a:lnSpc>
              <a:spcAft>
                <a:spcPts val="0"/>
              </a:spcAft>
              <a:buFont typeface="Arial" panose="020B0604020202020204" pitchFamily="34" charset="0"/>
              <a:buChar char="•"/>
            </a:pPr>
            <a:r>
              <a:rPr lang="fr-FR" sz="2400" dirty="0" smtClean="0">
                <a:latin typeface="Arial" panose="020B0604020202020204" pitchFamily="34" charset="0"/>
                <a:ea typeface="Arial" panose="020B0604020202020204" pitchFamily="34" charset="0"/>
              </a:rPr>
              <a:t>De </a:t>
            </a:r>
            <a:r>
              <a:rPr lang="fr-FR" sz="2400" dirty="0">
                <a:latin typeface="Arial" panose="020B0604020202020204" pitchFamily="34" charset="0"/>
                <a:ea typeface="Arial" panose="020B0604020202020204" pitchFamily="34" charset="0"/>
              </a:rPr>
              <a:t>mobiliser d’autres personnes autour de cet </a:t>
            </a:r>
            <a:r>
              <a:rPr lang="fr-FR" sz="2400" dirty="0" smtClean="0">
                <a:latin typeface="Arial" panose="020B0604020202020204" pitchFamily="34" charset="0"/>
                <a:ea typeface="Arial" panose="020B0604020202020204" pitchFamily="34" charset="0"/>
              </a:rPr>
              <a:t>objectif</a:t>
            </a:r>
          </a:p>
          <a:p>
            <a:pPr marL="971550" indent="-285750">
              <a:lnSpc>
                <a:spcPct val="115000"/>
              </a:lnSpc>
              <a:spcAft>
                <a:spcPts val="0"/>
              </a:spcAft>
              <a:buFont typeface="Arial" panose="020B0604020202020204" pitchFamily="34" charset="0"/>
              <a:buChar char="•"/>
            </a:pPr>
            <a:r>
              <a:rPr lang="fr-FR" sz="2400" dirty="0" smtClean="0">
                <a:latin typeface="Arial" panose="020B0604020202020204" pitchFamily="34" charset="0"/>
                <a:ea typeface="Arial" panose="020B0604020202020204" pitchFamily="34" charset="0"/>
              </a:rPr>
              <a:t>De </a:t>
            </a:r>
            <a:r>
              <a:rPr lang="fr-FR" sz="2400" dirty="0">
                <a:latin typeface="Arial" panose="020B0604020202020204" pitchFamily="34" charset="0"/>
                <a:ea typeface="Arial" panose="020B0604020202020204" pitchFamily="34" charset="0"/>
              </a:rPr>
              <a:t>pouvoir se féliciter d’une belle avancée une fois l’objectif atteint</a:t>
            </a:r>
            <a:endParaRPr lang="fr-FR" sz="2400" dirty="0"/>
          </a:p>
        </p:txBody>
      </p:sp>
      <p:sp>
        <p:nvSpPr>
          <p:cNvPr id="10" name="Rectangle 9"/>
          <p:cNvSpPr/>
          <p:nvPr/>
        </p:nvSpPr>
        <p:spPr>
          <a:xfrm>
            <a:off x="704849" y="3353724"/>
            <a:ext cx="10896601" cy="2671501"/>
          </a:xfrm>
          <a:prstGeom prst="rect">
            <a:avLst/>
          </a:prstGeom>
        </p:spPr>
        <p:txBody>
          <a:bodyPr wrap="square">
            <a:spAutoFit/>
          </a:bodyPr>
          <a:lstStyle/>
          <a:p>
            <a:pPr>
              <a:lnSpc>
                <a:spcPct val="115000"/>
              </a:lnSpc>
              <a:spcAft>
                <a:spcPts val="0"/>
              </a:spcAft>
            </a:pPr>
            <a:r>
              <a:rPr lang="fr-FR" sz="2400" dirty="0" smtClean="0">
                <a:latin typeface="Arial" panose="020B0604020202020204" pitchFamily="34" charset="0"/>
                <a:ea typeface="Arial" panose="020B0604020202020204" pitchFamily="34" charset="0"/>
              </a:rPr>
              <a:t>Mon objectif doit être SMART:</a:t>
            </a:r>
            <a:endParaRPr lang="fr-FR" sz="2400" dirty="0">
              <a:latin typeface="Arial" panose="020B0604020202020204" pitchFamily="34" charset="0"/>
              <a:ea typeface="Arial" panose="020B0604020202020204" pitchFamily="34" charset="0"/>
            </a:endParaRPr>
          </a:p>
          <a:p>
            <a:pPr marL="457200" lvl="0" indent="-457200">
              <a:buFont typeface="Arial" panose="020B0604020202020204" pitchFamily="34" charset="0"/>
              <a:buChar char="•"/>
            </a:pPr>
            <a:r>
              <a:rPr lang="fr-FR" sz="2800" b="1" dirty="0" smtClean="0"/>
              <a:t>S</a:t>
            </a:r>
            <a:r>
              <a:rPr lang="fr-FR" sz="2800" dirty="0" smtClean="0"/>
              <a:t>pécifique</a:t>
            </a:r>
            <a:r>
              <a:rPr lang="fr-FR" sz="2800" dirty="0"/>
              <a:t> </a:t>
            </a:r>
          </a:p>
          <a:p>
            <a:pPr marL="457200" lvl="0" indent="-457200">
              <a:buFont typeface="Arial" panose="020B0604020202020204" pitchFamily="34" charset="0"/>
              <a:buChar char="•"/>
            </a:pPr>
            <a:r>
              <a:rPr lang="fr-FR" sz="2800" b="1" dirty="0" smtClean="0"/>
              <a:t>M</a:t>
            </a:r>
            <a:r>
              <a:rPr lang="fr-FR" sz="2800" dirty="0" smtClean="0"/>
              <a:t>esurable</a:t>
            </a:r>
          </a:p>
          <a:p>
            <a:pPr marL="457200" lvl="0" indent="-457200">
              <a:buFont typeface="Arial" panose="020B0604020202020204" pitchFamily="34" charset="0"/>
              <a:buChar char="•"/>
            </a:pPr>
            <a:r>
              <a:rPr lang="fr-FR" sz="2800" b="1" dirty="0" smtClean="0"/>
              <a:t>A</a:t>
            </a:r>
            <a:r>
              <a:rPr lang="fr-FR" sz="2800" dirty="0" smtClean="0"/>
              <a:t>mbitieux</a:t>
            </a:r>
            <a:r>
              <a:rPr lang="fr-FR" sz="2800" dirty="0"/>
              <a:t> </a:t>
            </a:r>
          </a:p>
          <a:p>
            <a:pPr marL="457200" lvl="0" indent="-457200">
              <a:buFont typeface="Arial" panose="020B0604020202020204" pitchFamily="34" charset="0"/>
              <a:buChar char="•"/>
            </a:pPr>
            <a:r>
              <a:rPr lang="fr-FR" sz="2800" b="1" dirty="0" smtClean="0"/>
              <a:t>R</a:t>
            </a:r>
            <a:r>
              <a:rPr lang="fr-FR" sz="2800" dirty="0" smtClean="0"/>
              <a:t>éaliste</a:t>
            </a:r>
          </a:p>
          <a:p>
            <a:pPr marL="457200" lvl="0" indent="-457200">
              <a:buFont typeface="Arial" panose="020B0604020202020204" pitchFamily="34" charset="0"/>
              <a:buChar char="•"/>
            </a:pPr>
            <a:r>
              <a:rPr lang="fr-FR" sz="2800" dirty="0" smtClean="0"/>
              <a:t>à</a:t>
            </a:r>
            <a:r>
              <a:rPr lang="fr-FR" sz="2800" b="1" dirty="0" smtClean="0"/>
              <a:t> T</a:t>
            </a:r>
            <a:r>
              <a:rPr lang="fr-FR" sz="2800" dirty="0" smtClean="0"/>
              <a:t>emporalité raisonnable</a:t>
            </a:r>
            <a:endParaRPr lang="fr-FR" sz="2800" dirty="0"/>
          </a:p>
        </p:txBody>
      </p:sp>
    </p:spTree>
    <p:extLst>
      <p:ext uri="{BB962C8B-B14F-4D97-AF65-F5344CB8AC3E}">
        <p14:creationId xmlns:p14="http://schemas.microsoft.com/office/powerpoint/2010/main" val="38375336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19549" y="1001841"/>
            <a:ext cx="12273719" cy="6986528"/>
          </a:xfrm>
          <a:prstGeom prst="rect">
            <a:avLst/>
          </a:prstGeom>
        </p:spPr>
        <p:txBody>
          <a:bodyPr wrap="square">
            <a:spAutoFit/>
          </a:bodyPr>
          <a:lstStyle/>
          <a:p>
            <a:pPr marL="457200" indent="-457200">
              <a:buFont typeface="Arial" panose="020B0604020202020204" pitchFamily="34" charset="0"/>
              <a:buChar char="•"/>
            </a:pPr>
            <a:r>
              <a:rPr lang="fr-FR" sz="2800" b="1" dirty="0" smtClean="0"/>
              <a:t>Faire appliquer la Loi</a:t>
            </a:r>
          </a:p>
          <a:p>
            <a:pPr marL="914400" lvl="1" indent="-457200">
              <a:buFont typeface="Arial" panose="020B0604020202020204" pitchFamily="34" charset="0"/>
              <a:buChar char="•"/>
            </a:pPr>
            <a:r>
              <a:rPr lang="fr-FR" sz="2800" dirty="0" err="1"/>
              <a:t>Pré-suppose</a:t>
            </a:r>
            <a:r>
              <a:rPr lang="fr-FR" sz="2800" dirty="0"/>
              <a:t> que nous respections la Loi nous-mêmes (approche légaliste</a:t>
            </a:r>
            <a:r>
              <a:rPr lang="fr-FR" sz="2800" dirty="0" smtClean="0"/>
              <a:t>)</a:t>
            </a:r>
          </a:p>
          <a:p>
            <a:pPr lvl="1" indent="-457200">
              <a:buFont typeface="Arial" panose="020B0604020202020204" pitchFamily="34" charset="0"/>
              <a:buChar char="•"/>
            </a:pPr>
            <a:r>
              <a:rPr lang="fr-FR" sz="2800" b="1" dirty="0"/>
              <a:t> </a:t>
            </a:r>
            <a:r>
              <a:rPr lang="fr-FR" sz="2800" b="1" dirty="0" smtClean="0"/>
              <a:t>Sensibiliser</a:t>
            </a:r>
          </a:p>
          <a:p>
            <a:pPr lvl="2" indent="-457200">
              <a:buFont typeface="Arial" panose="020B0604020202020204" pitchFamily="34" charset="0"/>
              <a:buChar char="•"/>
            </a:pPr>
            <a:r>
              <a:rPr lang="fr-FR" sz="2800" dirty="0" smtClean="0"/>
              <a:t>Informer d’une échéance importante en matière de prévention</a:t>
            </a:r>
          </a:p>
          <a:p>
            <a:pPr lvl="2" indent="-457200">
              <a:buFont typeface="Arial" panose="020B0604020202020204" pitchFamily="34" charset="0"/>
              <a:buChar char="•"/>
            </a:pPr>
            <a:r>
              <a:rPr lang="fr-FR" sz="2800" dirty="0" smtClean="0"/>
              <a:t>Organiser un nettoyage citoyen</a:t>
            </a:r>
          </a:p>
          <a:p>
            <a:pPr lvl="2" indent="-457200">
              <a:buFont typeface="Arial" panose="020B0604020202020204" pitchFamily="34" charset="0"/>
              <a:buChar char="•"/>
            </a:pPr>
            <a:r>
              <a:rPr lang="fr-FR" sz="2800" dirty="0" smtClean="0"/>
              <a:t>Tenir une conférence-débat</a:t>
            </a:r>
          </a:p>
          <a:p>
            <a:pPr lvl="2" indent="-457200">
              <a:buFont typeface="Arial" panose="020B0604020202020204" pitchFamily="34" charset="0"/>
              <a:buChar char="•"/>
            </a:pPr>
            <a:r>
              <a:rPr lang="fr-FR" sz="2800" dirty="0" smtClean="0"/>
              <a:t>Pouvoir tenir un stand ZD lors d’un événement collectif</a:t>
            </a:r>
          </a:p>
          <a:p>
            <a:pPr lvl="2" indent="-457200">
              <a:buFont typeface="Arial" panose="020B0604020202020204" pitchFamily="34" charset="0"/>
              <a:buChar char="•"/>
            </a:pPr>
            <a:r>
              <a:rPr lang="fr-FR" sz="2800" dirty="0" smtClean="0"/>
              <a:t>Obtenir le prêt d’une salle pour un </a:t>
            </a:r>
            <a:r>
              <a:rPr lang="fr-FR" sz="2800" dirty="0" err="1" smtClean="0"/>
              <a:t>z’apéro</a:t>
            </a:r>
            <a:endParaRPr lang="fr-FR" sz="2800" dirty="0" smtClean="0"/>
          </a:p>
          <a:p>
            <a:pPr lvl="2" indent="-457200">
              <a:buFont typeface="Arial" panose="020B0604020202020204" pitchFamily="34" charset="0"/>
              <a:buChar char="•"/>
            </a:pPr>
            <a:r>
              <a:rPr lang="fr-FR" sz="2800" dirty="0" smtClean="0"/>
              <a:t>Organiser la projection-débat d’un film documentaire</a:t>
            </a:r>
          </a:p>
          <a:p>
            <a:pPr marL="457200" lvl="2" indent="-457200">
              <a:buFont typeface="Arial" panose="020B0604020202020204" pitchFamily="34" charset="0"/>
              <a:buChar char="•"/>
            </a:pPr>
            <a:r>
              <a:rPr lang="fr-FR" sz="2800" b="1" dirty="0" smtClean="0"/>
              <a:t>Former</a:t>
            </a:r>
          </a:p>
          <a:p>
            <a:pPr marL="914400" lvl="3" indent="-457200">
              <a:buFont typeface="Arial" panose="020B0604020202020204" pitchFamily="34" charset="0"/>
              <a:buChar char="•"/>
            </a:pPr>
            <a:r>
              <a:rPr lang="fr-FR" sz="2800" dirty="0" smtClean="0"/>
              <a:t>Intervenir dans une école, un collège, un lycée</a:t>
            </a:r>
          </a:p>
          <a:p>
            <a:pPr marL="914400" lvl="3" indent="-457200">
              <a:buFont typeface="Arial" panose="020B0604020202020204" pitchFamily="34" charset="0"/>
              <a:buChar char="•"/>
            </a:pPr>
            <a:r>
              <a:rPr lang="fr-FR" sz="2800" dirty="0" smtClean="0"/>
              <a:t>Intervenir dans un centre de loisir</a:t>
            </a:r>
          </a:p>
          <a:p>
            <a:pPr marL="914400" lvl="3" indent="-457200">
              <a:buFont typeface="Arial" panose="020B0604020202020204" pitchFamily="34" charset="0"/>
              <a:buChar char="•"/>
            </a:pPr>
            <a:r>
              <a:rPr lang="fr-FR" sz="2800" dirty="0" smtClean="0"/>
              <a:t>Organiser un atelier DIY pour le personnel municipal, les usagers</a:t>
            </a:r>
          </a:p>
          <a:p>
            <a:pPr lvl="2" indent="-457200">
              <a:buFont typeface="Arial" panose="020B0604020202020204" pitchFamily="34" charset="0"/>
              <a:buChar char="•"/>
            </a:pPr>
            <a:endParaRPr lang="fr-FR" sz="2800" dirty="0" smtClean="0"/>
          </a:p>
          <a:p>
            <a:pPr marL="0" lvl="1">
              <a:buFont typeface="Arial" panose="020B0604020202020204" pitchFamily="34" charset="0"/>
              <a:buChar char="•"/>
            </a:pPr>
            <a:endParaRPr lang="fr-FR" sz="2800" dirty="0"/>
          </a:p>
          <a:p>
            <a:pPr marL="85725" lvl="1"/>
            <a:endParaRPr lang="fr-FR" sz="2800" dirty="0" smtClean="0"/>
          </a:p>
        </p:txBody>
      </p:sp>
      <p:sp>
        <p:nvSpPr>
          <p:cNvPr id="8" name="Titre 1"/>
          <p:cNvSpPr txBox="1">
            <a:spLocks/>
          </p:cNvSpPr>
          <p:nvPr/>
        </p:nvSpPr>
        <p:spPr>
          <a:xfrm>
            <a:off x="1007165" y="143100"/>
            <a:ext cx="10194235" cy="5374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dirty="0" smtClean="0">
                <a:latin typeface="Arial" charset="0"/>
                <a:ea typeface="Arial" charset="0"/>
                <a:cs typeface="Arial" charset="0"/>
              </a:rPr>
              <a:t>Exemples d’objectifs pour mon plaidoyer</a:t>
            </a:r>
            <a:endParaRPr lang="fr-FR" sz="3600" dirty="0">
              <a:latin typeface="Arial" charset="0"/>
              <a:ea typeface="Arial" charset="0"/>
              <a:cs typeface="Arial" charset="0"/>
            </a:endParaRPr>
          </a:p>
        </p:txBody>
      </p:sp>
      <p:cxnSp>
        <p:nvCxnSpPr>
          <p:cNvPr id="9" name="Connecteur droit 8"/>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4893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19549" y="1001841"/>
            <a:ext cx="12273719" cy="4832092"/>
          </a:xfrm>
          <a:prstGeom prst="rect">
            <a:avLst/>
          </a:prstGeom>
        </p:spPr>
        <p:txBody>
          <a:bodyPr wrap="square">
            <a:spAutoFit/>
          </a:bodyPr>
          <a:lstStyle/>
          <a:p>
            <a:pPr marL="457200" indent="-457200">
              <a:buFont typeface="Arial" panose="020B0604020202020204" pitchFamily="34" charset="0"/>
              <a:buChar char="•"/>
            </a:pPr>
            <a:r>
              <a:rPr lang="fr-FR" sz="2800" b="1" dirty="0" smtClean="0"/>
              <a:t>Accompagner</a:t>
            </a:r>
          </a:p>
          <a:p>
            <a:pPr lvl="2" indent="-457200">
              <a:buFont typeface="Arial" panose="020B0604020202020204" pitchFamily="34" charset="0"/>
              <a:buChar char="•"/>
            </a:pPr>
            <a:r>
              <a:rPr lang="fr-FR" sz="2800" dirty="0" smtClean="0"/>
              <a:t>Auditer/accompagner un festival de musique, une course à pied, un tournoi</a:t>
            </a:r>
          </a:p>
          <a:p>
            <a:pPr lvl="2" indent="-457200">
              <a:buFont typeface="Arial" panose="020B0604020202020204" pitchFamily="34" charset="0"/>
              <a:buChar char="•"/>
            </a:pPr>
            <a:r>
              <a:rPr lang="fr-FR" sz="2800" dirty="0" smtClean="0"/>
              <a:t>Créer/Accompagner un site de compostage partagé en bas d’immeubles ou en établissements</a:t>
            </a:r>
          </a:p>
          <a:p>
            <a:pPr lvl="2" indent="-457200">
              <a:buFont typeface="Arial" panose="020B0604020202020204" pitchFamily="34" charset="0"/>
              <a:buChar char="•"/>
            </a:pPr>
            <a:r>
              <a:rPr lang="fr-FR" sz="2800" dirty="0" smtClean="0"/>
              <a:t>Auditer des établissements publics ou privés sur le territoire communal</a:t>
            </a:r>
          </a:p>
          <a:p>
            <a:pPr lvl="2" indent="-457200">
              <a:buFont typeface="Arial" panose="020B0604020202020204" pitchFamily="34" charset="0"/>
              <a:buChar char="•"/>
            </a:pPr>
            <a:r>
              <a:rPr lang="fr-FR" sz="2800" dirty="0" smtClean="0"/>
              <a:t>Mettre en place la TEOMI, la collecte des biodéchets</a:t>
            </a:r>
          </a:p>
          <a:p>
            <a:pPr lvl="2" indent="-457200">
              <a:buFont typeface="Arial" panose="020B0604020202020204" pitchFamily="34" charset="0"/>
              <a:buChar char="•"/>
            </a:pPr>
            <a:r>
              <a:rPr lang="fr-FR" sz="2800" dirty="0" smtClean="0"/>
              <a:t>Réduire le gaspillage alimentaire dans les cantines scolaires</a:t>
            </a:r>
          </a:p>
          <a:p>
            <a:pPr lvl="2" indent="-457200">
              <a:buFont typeface="Arial" panose="020B0604020202020204" pitchFamily="34" charset="0"/>
              <a:buChar char="•"/>
            </a:pPr>
            <a:r>
              <a:rPr lang="fr-FR" sz="2800" dirty="0" smtClean="0"/>
              <a:t>Un défi familles Zéro déchet</a:t>
            </a:r>
          </a:p>
          <a:p>
            <a:pPr lvl="2" indent="-457200">
              <a:buFont typeface="Arial" panose="020B0604020202020204" pitchFamily="34" charset="0"/>
              <a:buChar char="•"/>
            </a:pPr>
            <a:endParaRPr lang="fr-FR" sz="2800" dirty="0" smtClean="0"/>
          </a:p>
          <a:p>
            <a:pPr marL="0" lvl="1">
              <a:buFont typeface="Arial" panose="020B0604020202020204" pitchFamily="34" charset="0"/>
              <a:buChar char="•"/>
            </a:pPr>
            <a:endParaRPr lang="fr-FR" sz="2800" dirty="0"/>
          </a:p>
          <a:p>
            <a:pPr marL="85725" lvl="1"/>
            <a:endParaRPr lang="fr-FR" sz="2800" dirty="0" smtClean="0"/>
          </a:p>
        </p:txBody>
      </p:sp>
      <p:sp>
        <p:nvSpPr>
          <p:cNvPr id="8" name="Titre 1"/>
          <p:cNvSpPr txBox="1">
            <a:spLocks/>
          </p:cNvSpPr>
          <p:nvPr/>
        </p:nvSpPr>
        <p:spPr>
          <a:xfrm>
            <a:off x="1007165" y="143100"/>
            <a:ext cx="10194235" cy="5374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dirty="0" smtClean="0">
                <a:latin typeface="Arial" charset="0"/>
                <a:ea typeface="Arial" charset="0"/>
                <a:cs typeface="Arial" charset="0"/>
              </a:rPr>
              <a:t>Exemples d’objectifs pour mon plaidoyer</a:t>
            </a:r>
            <a:endParaRPr lang="fr-FR" sz="3600" dirty="0">
              <a:latin typeface="Arial" charset="0"/>
              <a:ea typeface="Arial" charset="0"/>
              <a:cs typeface="Arial" charset="0"/>
            </a:endParaRPr>
          </a:p>
        </p:txBody>
      </p:sp>
      <p:cxnSp>
        <p:nvCxnSpPr>
          <p:cNvPr id="9" name="Connecteur droit 8"/>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7267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19549" y="1001841"/>
            <a:ext cx="12273719" cy="4401205"/>
          </a:xfrm>
          <a:prstGeom prst="rect">
            <a:avLst/>
          </a:prstGeom>
        </p:spPr>
        <p:txBody>
          <a:bodyPr wrap="square">
            <a:spAutoFit/>
          </a:bodyPr>
          <a:lstStyle/>
          <a:p>
            <a:pPr marL="457200" indent="-457200">
              <a:buFont typeface="Arial" panose="020B0604020202020204" pitchFamily="34" charset="0"/>
              <a:buChar char="•"/>
            </a:pPr>
            <a:r>
              <a:rPr lang="fr-FR" sz="2800" dirty="0" smtClean="0"/>
              <a:t>Se présenter</a:t>
            </a:r>
          </a:p>
          <a:p>
            <a:pPr marL="457200" indent="-457200">
              <a:buFont typeface="Arial" panose="020B0604020202020204" pitchFamily="34" charset="0"/>
              <a:buChar char="•"/>
            </a:pPr>
            <a:r>
              <a:rPr lang="fr-FR" sz="2800" dirty="0" smtClean="0"/>
              <a:t>Connaître le contexte local</a:t>
            </a:r>
          </a:p>
          <a:p>
            <a:pPr marL="914400" lvl="1" indent="-457200">
              <a:buFont typeface="Arial" panose="020B0604020202020204" pitchFamily="34" charset="0"/>
              <a:buChar char="•"/>
            </a:pPr>
            <a:r>
              <a:rPr lang="fr-FR" sz="2800" dirty="0" smtClean="0"/>
              <a:t>TEOM ou REOM?</a:t>
            </a:r>
          </a:p>
          <a:p>
            <a:pPr marL="914400" lvl="1" indent="-457200">
              <a:buFont typeface="Arial" panose="020B0604020202020204" pitchFamily="34" charset="0"/>
              <a:buChar char="•"/>
            </a:pPr>
            <a:r>
              <a:rPr lang="fr-FR" sz="2800" dirty="0" smtClean="0"/>
              <a:t>Quelles collectes en porte-à-porte?</a:t>
            </a:r>
          </a:p>
          <a:p>
            <a:pPr marL="914400" lvl="1" indent="-457200">
              <a:buFont typeface="Arial" panose="020B0604020202020204" pitchFamily="34" charset="0"/>
              <a:buChar char="•"/>
            </a:pPr>
            <a:r>
              <a:rPr lang="fr-FR" sz="2800" dirty="0" smtClean="0"/>
              <a:t>Quelles actions de prévention en cours?</a:t>
            </a:r>
          </a:p>
          <a:p>
            <a:pPr marL="914400" lvl="1" indent="-457200">
              <a:buFont typeface="Arial" panose="020B0604020202020204" pitchFamily="34" charset="0"/>
              <a:buChar char="•"/>
            </a:pPr>
            <a:r>
              <a:rPr lang="fr-FR" sz="2800" dirty="0" smtClean="0"/>
              <a:t>Quels événements collectifs annuels?</a:t>
            </a:r>
          </a:p>
          <a:p>
            <a:pPr marL="914400" lvl="1" indent="-457200">
              <a:buFont typeface="Arial" panose="020B0604020202020204" pitchFamily="34" charset="0"/>
              <a:buChar char="•"/>
            </a:pPr>
            <a:r>
              <a:rPr lang="fr-FR" sz="2800" dirty="0" smtClean="0"/>
              <a:t>Combien d’établissements scolaires?</a:t>
            </a:r>
          </a:p>
          <a:p>
            <a:pPr lvl="1" indent="-457200">
              <a:buFont typeface="Arial" panose="020B0604020202020204" pitchFamily="34" charset="0"/>
              <a:buChar char="•"/>
            </a:pPr>
            <a:r>
              <a:rPr lang="fr-FR" sz="2800" dirty="0" smtClean="0"/>
              <a:t>Présenter l’association</a:t>
            </a:r>
          </a:p>
          <a:p>
            <a:pPr lvl="1" indent="-457200">
              <a:buFont typeface="Arial" panose="020B0604020202020204" pitchFamily="34" charset="0"/>
              <a:buChar char="•"/>
            </a:pPr>
            <a:r>
              <a:rPr lang="fr-FR" sz="2800" dirty="0" smtClean="0"/>
              <a:t>Proposer des actions permettant d’atteindre les objectifs du plaidoyer</a:t>
            </a:r>
          </a:p>
          <a:p>
            <a:pPr marL="85725" lvl="1"/>
            <a:endParaRPr lang="fr-FR" sz="2800" dirty="0" smtClean="0"/>
          </a:p>
        </p:txBody>
      </p:sp>
      <p:sp>
        <p:nvSpPr>
          <p:cNvPr id="8" name="Titre 1"/>
          <p:cNvSpPr txBox="1">
            <a:spLocks/>
          </p:cNvSpPr>
          <p:nvPr/>
        </p:nvSpPr>
        <p:spPr>
          <a:xfrm>
            <a:off x="1007165" y="143100"/>
            <a:ext cx="10194235" cy="5374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dirty="0" smtClean="0">
                <a:latin typeface="Arial" charset="0"/>
                <a:ea typeface="Arial" charset="0"/>
                <a:cs typeface="Arial" charset="0"/>
              </a:rPr>
              <a:t>Quel déroulé pour mon plaidoyer?</a:t>
            </a:r>
            <a:endParaRPr lang="fr-FR" sz="3600" dirty="0">
              <a:latin typeface="Arial" charset="0"/>
              <a:ea typeface="Arial" charset="0"/>
              <a:cs typeface="Arial" charset="0"/>
            </a:endParaRPr>
          </a:p>
        </p:txBody>
      </p:sp>
      <p:cxnSp>
        <p:nvCxnSpPr>
          <p:cNvPr id="9" name="Connecteur droit 8"/>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37795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19549" y="1001841"/>
            <a:ext cx="12273719" cy="3108543"/>
          </a:xfrm>
          <a:prstGeom prst="rect">
            <a:avLst/>
          </a:prstGeom>
        </p:spPr>
        <p:txBody>
          <a:bodyPr wrap="square">
            <a:spAutoFit/>
          </a:bodyPr>
          <a:lstStyle/>
          <a:p>
            <a:pPr marL="542925" lvl="1" indent="-457200">
              <a:buFont typeface="Arial" panose="020B0604020202020204" pitchFamily="34" charset="0"/>
              <a:buChar char="•"/>
            </a:pPr>
            <a:r>
              <a:rPr lang="fr-FR" sz="2800" dirty="0" smtClean="0"/>
              <a:t>Trouver des cautions à son discours</a:t>
            </a:r>
          </a:p>
          <a:p>
            <a:pPr marL="1000125" lvl="2" indent="-457200">
              <a:buFont typeface="Arial" panose="020B0604020202020204" pitchFamily="34" charset="0"/>
              <a:buChar char="•"/>
            </a:pPr>
            <a:r>
              <a:rPr lang="fr-FR" sz="2800" dirty="0" smtClean="0"/>
              <a:t>Villes proches où ZDT travaille</a:t>
            </a:r>
          </a:p>
          <a:p>
            <a:pPr marL="1000125" lvl="2" indent="-457200">
              <a:buFont typeface="Arial" panose="020B0604020202020204" pitchFamily="34" charset="0"/>
              <a:buChar char="•"/>
            </a:pPr>
            <a:r>
              <a:rPr lang="fr-FR" sz="2800" dirty="0" smtClean="0"/>
              <a:t>Collectivités ZD: San Francisco, </a:t>
            </a:r>
            <a:r>
              <a:rPr lang="fr-FR" sz="2800" dirty="0" err="1" smtClean="0"/>
              <a:t>Capannori</a:t>
            </a:r>
            <a:r>
              <a:rPr lang="fr-FR" sz="2800" dirty="0" smtClean="0"/>
              <a:t>, Roubaix, Rennes…</a:t>
            </a:r>
          </a:p>
          <a:p>
            <a:pPr marL="1000125" lvl="2" indent="-457200">
              <a:buFont typeface="Arial" panose="020B0604020202020204" pitchFamily="34" charset="0"/>
              <a:buChar char="•"/>
            </a:pPr>
            <a:r>
              <a:rPr lang="fr-FR" sz="2800" dirty="0" smtClean="0"/>
              <a:t>Scientifiques et personnalités</a:t>
            </a:r>
          </a:p>
          <a:p>
            <a:pPr marL="542925" lvl="2" indent="-457200">
              <a:buFont typeface="Arial" panose="020B0604020202020204" pitchFamily="34" charset="0"/>
              <a:buChar char="•"/>
            </a:pPr>
            <a:r>
              <a:rPr lang="fr-FR" sz="2800" dirty="0" smtClean="0"/>
              <a:t>Identifier des alliés</a:t>
            </a:r>
          </a:p>
          <a:p>
            <a:pPr marL="542925" lvl="2" indent="-457200">
              <a:buFont typeface="Arial" panose="020B0604020202020204" pitchFamily="34" charset="0"/>
              <a:buChar char="•"/>
            </a:pPr>
            <a:r>
              <a:rPr lang="fr-FR" sz="2800" dirty="0" smtClean="0"/>
              <a:t>Choisir le bon moment</a:t>
            </a:r>
          </a:p>
          <a:p>
            <a:pPr marL="542925" lvl="2" indent="-457200">
              <a:buFont typeface="Arial" panose="020B0604020202020204" pitchFamily="34" charset="0"/>
              <a:buChar char="•"/>
            </a:pPr>
            <a:r>
              <a:rPr lang="fr-FR" sz="2800" dirty="0"/>
              <a:t>Se rendre incontournable </a:t>
            </a:r>
            <a:endParaRPr lang="fr-FR" sz="2800" dirty="0" smtClean="0"/>
          </a:p>
        </p:txBody>
      </p:sp>
      <p:sp>
        <p:nvSpPr>
          <p:cNvPr id="8" name="Titre 1"/>
          <p:cNvSpPr txBox="1">
            <a:spLocks/>
          </p:cNvSpPr>
          <p:nvPr/>
        </p:nvSpPr>
        <p:spPr>
          <a:xfrm>
            <a:off x="1007165" y="143100"/>
            <a:ext cx="10194235" cy="5374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dirty="0" smtClean="0">
                <a:latin typeface="Arial" charset="0"/>
                <a:ea typeface="Arial" charset="0"/>
                <a:cs typeface="Arial" charset="0"/>
              </a:rPr>
              <a:t>Répondre aux contre-arguments</a:t>
            </a:r>
            <a:endParaRPr lang="fr-FR" sz="3600" dirty="0">
              <a:latin typeface="Arial" charset="0"/>
              <a:ea typeface="Arial" charset="0"/>
              <a:cs typeface="Arial" charset="0"/>
            </a:endParaRPr>
          </a:p>
        </p:txBody>
      </p:sp>
      <p:cxnSp>
        <p:nvCxnSpPr>
          <p:cNvPr id="9" name="Connecteur droit 8"/>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97187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692965" y="227841"/>
            <a:ext cx="9144000" cy="537472"/>
          </a:xfrm>
        </p:spPr>
        <p:txBody>
          <a:bodyPr>
            <a:noAutofit/>
          </a:bodyPr>
          <a:lstStyle/>
          <a:p>
            <a:r>
              <a:rPr lang="fr-FR" sz="3600" dirty="0" smtClean="0">
                <a:latin typeface="Arial" charset="0"/>
                <a:ea typeface="Arial" charset="0"/>
                <a:cs typeface="Arial" charset="0"/>
              </a:rPr>
              <a:t>Une précision utile</a:t>
            </a:r>
            <a:endParaRPr lang="fr-FR" sz="3600" dirty="0">
              <a:latin typeface="Arial" charset="0"/>
              <a:ea typeface="Arial" charset="0"/>
              <a:cs typeface="Arial" charset="0"/>
            </a:endParaRP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p:txBody>
          <a:bodyPr/>
          <a:lstStyle/>
          <a:p>
            <a:fld id="{297ED104-AD71-8D4E-8944-3D04F907BC51}" type="slidenum">
              <a:rPr lang="fr-FR" smtClean="0">
                <a:latin typeface="Arial" charset="0"/>
                <a:ea typeface="Arial" charset="0"/>
                <a:cs typeface="Arial" charset="0"/>
              </a:rPr>
              <a:t>3</a:t>
            </a:fld>
            <a:endParaRPr lang="fr-FR">
              <a:latin typeface="Arial" charset="0"/>
              <a:ea typeface="Arial" charset="0"/>
              <a:cs typeface="Arial" charset="0"/>
            </a:endParaRPr>
          </a:p>
        </p:txBody>
      </p:sp>
      <p:pic>
        <p:nvPicPr>
          <p:cNvPr id="22" name="Imag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793" y="1322663"/>
            <a:ext cx="2940291" cy="1592060"/>
          </a:xfrm>
          <a:prstGeom prst="rect">
            <a:avLst/>
          </a:prstGeom>
        </p:spPr>
      </p:pic>
      <p:sp>
        <p:nvSpPr>
          <p:cNvPr id="7" name="ZoneTexte 6"/>
          <p:cNvSpPr txBox="1"/>
          <p:nvPr/>
        </p:nvSpPr>
        <p:spPr>
          <a:xfrm>
            <a:off x="3926499" y="1752152"/>
            <a:ext cx="7105338" cy="523220"/>
          </a:xfrm>
          <a:prstGeom prst="rect">
            <a:avLst/>
          </a:prstGeom>
          <a:noFill/>
        </p:spPr>
        <p:txBody>
          <a:bodyPr wrap="square" rtlCol="0">
            <a:spAutoFit/>
          </a:bodyPr>
          <a:lstStyle/>
          <a:p>
            <a:r>
              <a:rPr lang="fr-FR" sz="2800" dirty="0" smtClean="0">
                <a:solidFill>
                  <a:srgbClr val="FF0000"/>
                </a:solidFill>
              </a:rPr>
              <a:t>n'est pas </a:t>
            </a:r>
            <a:r>
              <a:rPr lang="fr-FR" sz="2800" dirty="0" smtClean="0"/>
              <a:t>une association environnementaliste</a:t>
            </a:r>
            <a:endParaRPr lang="fr-FR" sz="2800" dirty="0"/>
          </a:p>
        </p:txBody>
      </p:sp>
      <p:sp>
        <p:nvSpPr>
          <p:cNvPr id="19" name="Rectangle 18"/>
          <p:cNvSpPr/>
          <p:nvPr/>
        </p:nvSpPr>
        <p:spPr>
          <a:xfrm>
            <a:off x="1335715" y="3129029"/>
            <a:ext cx="10018085" cy="646331"/>
          </a:xfrm>
          <a:prstGeom prst="rect">
            <a:avLst/>
          </a:prstGeom>
        </p:spPr>
        <p:txBody>
          <a:bodyPr wrap="square">
            <a:spAutoFit/>
          </a:bodyPr>
          <a:lstStyle/>
          <a:p>
            <a:r>
              <a:rPr lang="fr-FR" dirty="0" smtClean="0"/>
              <a:t>"</a:t>
            </a:r>
            <a:r>
              <a:rPr lang="fr-FR" i="1" dirty="0" smtClean="0"/>
              <a:t>L’Association Zéro Déchet Touraine​ </a:t>
            </a:r>
            <a:r>
              <a:rPr lang="fr-FR" b="1" i="1" dirty="0" smtClean="0"/>
              <a:t>défend les intérêts des citoyens, des consommateurs, des usagers et des contribuables</a:t>
            </a:r>
            <a:r>
              <a:rPr lang="fr-FR" i="1" dirty="0" smtClean="0"/>
              <a:t> dans le domaine de la gestion des déchets et de la préservation de l’environnement."</a:t>
            </a:r>
            <a:endParaRPr lang="fr-FR" i="1" dirty="0"/>
          </a:p>
        </p:txBody>
      </p:sp>
      <p:sp>
        <p:nvSpPr>
          <p:cNvPr id="26" name="Rectangle 25"/>
          <p:cNvSpPr/>
          <p:nvPr/>
        </p:nvSpPr>
        <p:spPr>
          <a:xfrm>
            <a:off x="6679174" y="3765798"/>
            <a:ext cx="5061413" cy="394210"/>
          </a:xfrm>
          <a:prstGeom prst="rect">
            <a:avLst/>
          </a:prstGeom>
        </p:spPr>
        <p:txBody>
          <a:bodyPr wrap="square">
            <a:spAutoFit/>
          </a:bodyPr>
          <a:lstStyle/>
          <a:p>
            <a:pPr algn="r">
              <a:lnSpc>
                <a:spcPct val="120000"/>
              </a:lnSpc>
              <a:spcBef>
                <a:spcPct val="0"/>
              </a:spcBef>
            </a:pPr>
            <a:r>
              <a:rPr lang="fr-FR" altLang="fr-FR" dirty="0" smtClean="0">
                <a:solidFill>
                  <a:schemeClr val="accent2"/>
                </a:solidFill>
                <a:latin typeface="Arial" charset="0"/>
                <a:ea typeface="Arial" charset="0"/>
                <a:cs typeface="Arial" charset="0"/>
              </a:rPr>
              <a:t>Statuts ZDT</a:t>
            </a:r>
            <a:endParaRPr lang="fr-FR" altLang="fr-FR" dirty="0">
              <a:solidFill>
                <a:schemeClr val="accent2"/>
              </a:solidFill>
              <a:latin typeface="Arial" charset="0"/>
              <a:ea typeface="Arial" charset="0"/>
              <a:cs typeface="Arial" charset="0"/>
            </a:endParaRPr>
          </a:p>
        </p:txBody>
      </p:sp>
      <p:sp>
        <p:nvSpPr>
          <p:cNvPr id="24" name="ZoneTexte 23"/>
          <p:cNvSpPr txBox="1"/>
          <p:nvPr/>
        </p:nvSpPr>
        <p:spPr>
          <a:xfrm>
            <a:off x="1668850" y="4611921"/>
            <a:ext cx="8866207" cy="523220"/>
          </a:xfrm>
          <a:prstGeom prst="rect">
            <a:avLst/>
          </a:prstGeom>
          <a:noFill/>
        </p:spPr>
        <p:txBody>
          <a:bodyPr wrap="square" rtlCol="0">
            <a:spAutoFit/>
          </a:bodyPr>
          <a:lstStyle/>
          <a:p>
            <a:r>
              <a:rPr lang="fr-FR" sz="2800" dirty="0" smtClean="0"/>
              <a:t>C'est donc une association à buts philanthropique et social</a:t>
            </a:r>
            <a:endParaRPr lang="fr-FR" sz="2800" dirty="0"/>
          </a:p>
        </p:txBody>
      </p:sp>
    </p:spTree>
    <p:extLst>
      <p:ext uri="{BB962C8B-B14F-4D97-AF65-F5344CB8AC3E}">
        <p14:creationId xmlns:p14="http://schemas.microsoft.com/office/powerpoint/2010/main" val="4150261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cxnSp>
        <p:nvCxnSpPr>
          <p:cNvPr id="88" name="Shape 88"/>
          <p:cNvCxnSpPr/>
          <p:nvPr/>
        </p:nvCxnSpPr>
        <p:spPr>
          <a:xfrm>
            <a:off x="0" y="912033"/>
            <a:ext cx="12203600" cy="0"/>
          </a:xfrm>
          <a:prstGeom prst="straightConnector1">
            <a:avLst/>
          </a:prstGeom>
          <a:noFill/>
          <a:ln w="9525" cap="flat" cmpd="sng">
            <a:solidFill>
              <a:schemeClr val="lt2"/>
            </a:solidFill>
            <a:prstDash val="solid"/>
            <a:round/>
            <a:headEnd type="none" w="lg" len="lg"/>
            <a:tailEnd type="none" w="lg" len="lg"/>
          </a:ln>
        </p:spPr>
      </p:cxn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339" y="1220755"/>
            <a:ext cx="6096000" cy="32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Imag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72065" y="1443703"/>
            <a:ext cx="5087145" cy="2754503"/>
          </a:xfrm>
          <a:prstGeom prst="rect">
            <a:avLst/>
          </a:prstGeom>
        </p:spPr>
      </p:pic>
      <p:sp>
        <p:nvSpPr>
          <p:cNvPr id="3" name="Rectangle 2"/>
          <p:cNvSpPr/>
          <p:nvPr/>
        </p:nvSpPr>
        <p:spPr>
          <a:xfrm>
            <a:off x="791751" y="5445225"/>
            <a:ext cx="4512501" cy="523220"/>
          </a:xfrm>
          <a:prstGeom prst="rect">
            <a:avLst/>
          </a:prstGeom>
        </p:spPr>
        <p:txBody>
          <a:bodyPr wrap="square">
            <a:spAutoFit/>
          </a:bodyPr>
          <a:lstStyle/>
          <a:p>
            <a:pPr algn="ctr"/>
            <a:r>
              <a:rPr lang="fr-FR" sz="2800" dirty="0">
                <a:latin typeface="Economica" panose="020B0604020202020204" charset="0"/>
              </a:rPr>
              <a:t>zerowastefrance.org</a:t>
            </a:r>
          </a:p>
        </p:txBody>
      </p:sp>
      <p:sp>
        <p:nvSpPr>
          <p:cNvPr id="9" name="Rectangle 8"/>
          <p:cNvSpPr/>
          <p:nvPr/>
        </p:nvSpPr>
        <p:spPr>
          <a:xfrm>
            <a:off x="6541523" y="5433610"/>
            <a:ext cx="4512501" cy="523220"/>
          </a:xfrm>
          <a:prstGeom prst="rect">
            <a:avLst/>
          </a:prstGeom>
        </p:spPr>
        <p:txBody>
          <a:bodyPr wrap="square">
            <a:spAutoFit/>
          </a:bodyPr>
          <a:lstStyle/>
          <a:p>
            <a:pPr algn="ctr"/>
            <a:r>
              <a:rPr lang="fr-FR" sz="2800" dirty="0">
                <a:latin typeface="Economica" panose="020B0604020202020204" charset="0"/>
              </a:rPr>
              <a:t>zerodechettouraine.org</a:t>
            </a:r>
          </a:p>
        </p:txBody>
      </p:sp>
      <p:sp>
        <p:nvSpPr>
          <p:cNvPr id="8" name="Titre 1"/>
          <p:cNvSpPr>
            <a:spLocks noGrp="1"/>
          </p:cNvSpPr>
          <p:nvPr>
            <p:ph type="ctrTitle"/>
          </p:nvPr>
        </p:nvSpPr>
        <p:spPr>
          <a:xfrm>
            <a:off x="1524000" y="65581"/>
            <a:ext cx="9144000" cy="537472"/>
          </a:xfrm>
        </p:spPr>
        <p:txBody>
          <a:bodyPr>
            <a:noAutofit/>
          </a:bodyPr>
          <a:lstStyle/>
          <a:p>
            <a:pPr algn="ctr"/>
            <a:r>
              <a:rPr lang="fr-FR" sz="3600" dirty="0">
                <a:latin typeface="Arial" charset="0"/>
                <a:ea typeface="Arial" charset="0"/>
                <a:cs typeface="Arial" charset="0"/>
              </a:rPr>
              <a:t>Les associations zéro déchet</a:t>
            </a:r>
          </a:p>
        </p:txBody>
      </p:sp>
      <p:cxnSp>
        <p:nvCxnSpPr>
          <p:cNvPr id="10" name="Connecteur droit 9"/>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78938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cxnSp>
        <p:nvCxnSpPr>
          <p:cNvPr id="88" name="Shape 88"/>
          <p:cNvCxnSpPr/>
          <p:nvPr/>
        </p:nvCxnSpPr>
        <p:spPr>
          <a:xfrm>
            <a:off x="0" y="912033"/>
            <a:ext cx="12203600" cy="0"/>
          </a:xfrm>
          <a:prstGeom prst="straightConnector1">
            <a:avLst/>
          </a:prstGeom>
          <a:noFill/>
          <a:ln w="9525" cap="flat" cmpd="sng">
            <a:solidFill>
              <a:schemeClr val="lt2"/>
            </a:solidFill>
            <a:prstDash val="solid"/>
            <a:round/>
            <a:headEnd type="none" w="lg" len="lg"/>
            <a:tailEnd type="none" w="lg" len="lg"/>
          </a:ln>
        </p:spPr>
      </p:cxnSp>
      <p:sp>
        <p:nvSpPr>
          <p:cNvPr id="3" name="Rectangle 2"/>
          <p:cNvSpPr/>
          <p:nvPr/>
        </p:nvSpPr>
        <p:spPr>
          <a:xfrm>
            <a:off x="623393" y="5913663"/>
            <a:ext cx="10968879" cy="748988"/>
          </a:xfrm>
          <a:prstGeom prst="rect">
            <a:avLst/>
          </a:prstGeom>
        </p:spPr>
        <p:txBody>
          <a:bodyPr wrap="square">
            <a:spAutoFit/>
          </a:bodyPr>
          <a:lstStyle/>
          <a:p>
            <a:pPr algn="ctr"/>
            <a:r>
              <a:rPr lang="fr-FR" sz="4267" dirty="0">
                <a:latin typeface="Economica" panose="020B0604020202020204" charset="0"/>
              </a:rPr>
              <a:t>zerowastefrance.org/</a:t>
            </a:r>
            <a:r>
              <a:rPr lang="fr-FR" sz="4267" dirty="0" err="1">
                <a:latin typeface="Economica" panose="020B0604020202020204" charset="0"/>
              </a:rPr>
              <a:t>fr</a:t>
            </a:r>
            <a:r>
              <a:rPr lang="fr-FR" sz="4267" dirty="0">
                <a:latin typeface="Economica" panose="020B0604020202020204" charset="0"/>
              </a:rPr>
              <a:t>/agir-citoyens</a:t>
            </a:r>
          </a:p>
        </p:txBody>
      </p:sp>
      <p:pic>
        <p:nvPicPr>
          <p:cNvPr id="921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9284" b="6069"/>
          <a:stretch/>
        </p:blipFill>
        <p:spPr bwMode="auto">
          <a:xfrm>
            <a:off x="826392" y="1104055"/>
            <a:ext cx="10550195" cy="4809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re 1"/>
          <p:cNvSpPr>
            <a:spLocks noGrp="1"/>
          </p:cNvSpPr>
          <p:nvPr>
            <p:ph type="ctrTitle"/>
          </p:nvPr>
        </p:nvSpPr>
        <p:spPr>
          <a:xfrm>
            <a:off x="1535832" y="100999"/>
            <a:ext cx="9144000" cy="537472"/>
          </a:xfrm>
        </p:spPr>
        <p:txBody>
          <a:bodyPr>
            <a:noAutofit/>
          </a:bodyPr>
          <a:lstStyle/>
          <a:p>
            <a:pPr algn="ctr"/>
            <a:r>
              <a:rPr lang="fr-FR" sz="3600" dirty="0" smtClean="0">
                <a:latin typeface="Arial" charset="0"/>
                <a:ea typeface="Arial" charset="0"/>
                <a:cs typeface="Arial" charset="0"/>
              </a:rPr>
              <a:t>Le réseau </a:t>
            </a:r>
            <a:r>
              <a:rPr lang="fr-FR" sz="3600" dirty="0">
                <a:latin typeface="Arial" charset="0"/>
                <a:ea typeface="Arial" charset="0"/>
                <a:cs typeface="Arial" charset="0"/>
              </a:rPr>
              <a:t>des groupes locaux </a:t>
            </a:r>
            <a:r>
              <a:rPr lang="fr-FR" sz="3600" dirty="0" err="1">
                <a:latin typeface="Arial" charset="0"/>
                <a:ea typeface="Arial" charset="0"/>
                <a:cs typeface="Arial" charset="0"/>
              </a:rPr>
              <a:t>zero</a:t>
            </a:r>
            <a:r>
              <a:rPr lang="fr-FR" sz="3600" dirty="0">
                <a:latin typeface="Arial" charset="0"/>
                <a:ea typeface="Arial" charset="0"/>
                <a:cs typeface="Arial" charset="0"/>
              </a:rPr>
              <a:t> </a:t>
            </a:r>
            <a:r>
              <a:rPr lang="fr-FR" sz="3600" dirty="0" err="1">
                <a:latin typeface="Arial" charset="0"/>
                <a:ea typeface="Arial" charset="0"/>
                <a:cs typeface="Arial" charset="0"/>
              </a:rPr>
              <a:t>waste</a:t>
            </a:r>
            <a:endParaRPr lang="fr-FR" sz="3600" dirty="0">
              <a:latin typeface="Arial" charset="0"/>
              <a:ea typeface="Arial" charset="0"/>
              <a:cs typeface="Arial" charset="0"/>
            </a:endParaRPr>
          </a:p>
        </p:txBody>
      </p:sp>
      <p:cxnSp>
        <p:nvCxnSpPr>
          <p:cNvPr id="7" name="Connecteur droit 6"/>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75289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cxnSp>
        <p:nvCxnSpPr>
          <p:cNvPr id="88" name="Shape 88"/>
          <p:cNvCxnSpPr/>
          <p:nvPr/>
        </p:nvCxnSpPr>
        <p:spPr>
          <a:xfrm>
            <a:off x="0" y="912033"/>
            <a:ext cx="12203600" cy="0"/>
          </a:xfrm>
          <a:prstGeom prst="straightConnector1">
            <a:avLst/>
          </a:prstGeom>
          <a:noFill/>
          <a:ln w="9525" cap="flat" cmpd="sng">
            <a:solidFill>
              <a:schemeClr val="lt2"/>
            </a:solidFill>
            <a:prstDash val="solid"/>
            <a:round/>
            <a:headEnd type="none" w="lg" len="lg"/>
            <a:tailEnd type="none" w="lg" len="lg"/>
          </a:ln>
        </p:spPr>
      </p:cxn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7944" b="6689"/>
          <a:stretch/>
        </p:blipFill>
        <p:spPr bwMode="auto">
          <a:xfrm>
            <a:off x="1007435" y="1028734"/>
            <a:ext cx="10177131" cy="5754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re 1"/>
          <p:cNvSpPr>
            <a:spLocks noGrp="1"/>
          </p:cNvSpPr>
          <p:nvPr>
            <p:ph type="ctrTitle"/>
          </p:nvPr>
        </p:nvSpPr>
        <p:spPr>
          <a:xfrm>
            <a:off x="1524000" y="47475"/>
            <a:ext cx="9144000" cy="537472"/>
          </a:xfrm>
        </p:spPr>
        <p:txBody>
          <a:bodyPr>
            <a:noAutofit/>
          </a:bodyPr>
          <a:lstStyle/>
          <a:p>
            <a:pPr algn="ctr"/>
            <a:r>
              <a:rPr lang="fr-FR" sz="3600" dirty="0">
                <a:latin typeface="Arial" charset="0"/>
                <a:ea typeface="Arial" charset="0"/>
                <a:cs typeface="Arial" charset="0"/>
              </a:rPr>
              <a:t>L’équipe permanente de ZWF</a:t>
            </a:r>
          </a:p>
        </p:txBody>
      </p:sp>
      <p:cxnSp>
        <p:nvCxnSpPr>
          <p:cNvPr id="6" name="Connecteur droit 5"/>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97676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cxnSp>
        <p:nvCxnSpPr>
          <p:cNvPr id="567" name="Shape 567"/>
          <p:cNvCxnSpPr/>
          <p:nvPr/>
        </p:nvCxnSpPr>
        <p:spPr>
          <a:xfrm>
            <a:off x="0" y="912033"/>
            <a:ext cx="12203600" cy="0"/>
          </a:xfrm>
          <a:prstGeom prst="straightConnector1">
            <a:avLst/>
          </a:prstGeom>
          <a:noFill/>
          <a:ln w="9525" cap="flat" cmpd="sng">
            <a:solidFill>
              <a:schemeClr val="lt2"/>
            </a:solidFill>
            <a:prstDash val="solid"/>
            <a:round/>
            <a:headEnd type="none" w="lg" len="lg"/>
            <a:tailEnd type="none" w="lg" len="lg"/>
          </a:ln>
        </p:spPr>
      </p:cxnSp>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9349" y="2180862"/>
            <a:ext cx="2270091" cy="3549767"/>
          </a:xfrm>
          <a:prstGeom prst="rect">
            <a:avLst/>
          </a:prstGeom>
        </p:spPr>
      </p:pic>
      <p:pic>
        <p:nvPicPr>
          <p:cNvPr id="3075" name="Picture 3" descr="E:\seb\Développement durable\Zéro déchets\ZD37\groupes\tresorerie\prestations\logo_prestation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9440" y="910634"/>
            <a:ext cx="9347200" cy="5526617"/>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p:cNvSpPr txBox="1"/>
          <p:nvPr/>
        </p:nvSpPr>
        <p:spPr>
          <a:xfrm>
            <a:off x="7717280" y="4867591"/>
            <a:ext cx="4312840" cy="1569660"/>
          </a:xfrm>
          <a:prstGeom prst="rect">
            <a:avLst/>
          </a:prstGeom>
          <a:noFill/>
        </p:spPr>
        <p:txBody>
          <a:bodyPr wrap="square" rtlCol="0">
            <a:spAutoFit/>
          </a:bodyPr>
          <a:lstStyle/>
          <a:p>
            <a:r>
              <a:rPr lang="fr-FR" sz="3200" dirty="0">
                <a:latin typeface="Economica" panose="020B0604020202020204" charset="0"/>
              </a:rPr>
              <a:t>Devenez </a:t>
            </a:r>
            <a:r>
              <a:rPr lang="fr-FR" sz="3200" dirty="0">
                <a:solidFill>
                  <a:srgbClr val="0070C0"/>
                </a:solidFill>
                <a:latin typeface="Economica" panose="020B0604020202020204" charset="0"/>
              </a:rPr>
              <a:t>bénévole</a:t>
            </a:r>
            <a:r>
              <a:rPr lang="fr-FR" sz="3200" dirty="0">
                <a:latin typeface="Economica" panose="020B0604020202020204" charset="0"/>
              </a:rPr>
              <a:t> de l’un de nos 13 groupes d’action!</a:t>
            </a:r>
          </a:p>
        </p:txBody>
      </p:sp>
      <p:sp>
        <p:nvSpPr>
          <p:cNvPr id="7" name="Titre 1"/>
          <p:cNvSpPr txBox="1">
            <a:spLocks/>
          </p:cNvSpPr>
          <p:nvPr/>
        </p:nvSpPr>
        <p:spPr>
          <a:xfrm>
            <a:off x="1692965" y="227841"/>
            <a:ext cx="9144000" cy="537472"/>
          </a:xfrm>
          <a:prstGeom prst="rect">
            <a:avLst/>
          </a:prstGeom>
        </p:spPr>
        <p:txBody>
          <a:bodyPr vert="horz" lIns="91425" tIns="91425" rIns="91425" bIns="91425" rtlCol="0" anchor="b" anchorCtr="0">
            <a:noAutofit/>
          </a:bodyPr>
          <a:lstStyle>
            <a:lvl1pPr lvl="0" algn="l" defTabSz="914400" rtl="0" eaLnBrk="1" latinLnBrk="0" hangingPunct="1">
              <a:lnSpc>
                <a:spcPct val="90000"/>
              </a:lnSpc>
              <a:spcBef>
                <a:spcPts val="0"/>
              </a:spcBef>
              <a:buNone/>
              <a:defRPr sz="4400" kern="1200">
                <a:solidFill>
                  <a:schemeClr val="tx1"/>
                </a:solidFill>
                <a:latin typeface="+mj-lt"/>
                <a:ea typeface="+mj-ea"/>
                <a:cs typeface="+mj-cs"/>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r>
              <a:rPr lang="fr-FR" sz="3600" dirty="0">
                <a:latin typeface="Arial" charset="0"/>
                <a:ea typeface="Arial" charset="0"/>
                <a:cs typeface="Arial" charset="0"/>
              </a:rPr>
              <a:t>Les 3 pôles de Zéro Déchet  Touraine</a:t>
            </a:r>
          </a:p>
        </p:txBody>
      </p:sp>
      <p:cxnSp>
        <p:nvCxnSpPr>
          <p:cNvPr id="8" name="Connecteur droit 7"/>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ZoneTexte 8"/>
          <p:cNvSpPr txBox="1"/>
          <p:nvPr/>
        </p:nvSpPr>
        <p:spPr>
          <a:xfrm>
            <a:off x="624840" y="1302785"/>
            <a:ext cx="5749534" cy="369332"/>
          </a:xfrm>
          <a:prstGeom prst="rect">
            <a:avLst/>
          </a:prstGeom>
          <a:noFill/>
        </p:spPr>
        <p:txBody>
          <a:bodyPr wrap="square" rtlCol="0">
            <a:spAutoFit/>
          </a:bodyPr>
          <a:lstStyle/>
          <a:p>
            <a:r>
              <a:rPr lang="fr-FR" dirty="0" smtClean="0"/>
              <a:t>Au 22/05/2019: 111 adhérents, 586 sympathisants</a:t>
            </a:r>
            <a:endParaRPr lang="fr-FR" dirty="0"/>
          </a:p>
        </p:txBody>
      </p:sp>
    </p:spTree>
    <p:extLst>
      <p:ext uri="{BB962C8B-B14F-4D97-AF65-F5344CB8AC3E}">
        <p14:creationId xmlns:p14="http://schemas.microsoft.com/office/powerpoint/2010/main" val="13008840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4840" y="1193304"/>
            <a:ext cx="10942320" cy="5355312"/>
          </a:xfrm>
          <a:prstGeom prst="rect">
            <a:avLst/>
          </a:prstGeom>
        </p:spPr>
        <p:txBody>
          <a:bodyPr wrap="square">
            <a:spAutoFit/>
          </a:bodyPr>
          <a:lstStyle/>
          <a:p>
            <a:r>
              <a:rPr lang="fr-FR" b="1" dirty="0" smtClean="0"/>
              <a:t>Membres </a:t>
            </a:r>
            <a:r>
              <a:rPr lang="fr-FR" b="1" dirty="0"/>
              <a:t>du bureau</a:t>
            </a:r>
            <a:endParaRPr lang="fr-FR" dirty="0"/>
          </a:p>
          <a:p>
            <a:pPr>
              <a:buFont typeface="Arial" panose="020B0604020202020204" pitchFamily="34" charset="0"/>
              <a:buChar char="•"/>
            </a:pPr>
            <a:r>
              <a:rPr lang="fr-FR" b="1" dirty="0"/>
              <a:t>Président</a:t>
            </a:r>
            <a:r>
              <a:rPr lang="fr-FR" dirty="0"/>
              <a:t>: Sébastien Moreau</a:t>
            </a:r>
          </a:p>
          <a:p>
            <a:pPr>
              <a:buFont typeface="Arial" panose="020B0604020202020204" pitchFamily="34" charset="0"/>
              <a:buChar char="•"/>
            </a:pPr>
            <a:r>
              <a:rPr lang="fr-FR" b="1" dirty="0"/>
              <a:t>Trésorière</a:t>
            </a:r>
            <a:r>
              <a:rPr lang="fr-FR" dirty="0"/>
              <a:t>: Virginie </a:t>
            </a:r>
            <a:r>
              <a:rPr lang="fr-FR" dirty="0" err="1"/>
              <a:t>Gorgeart</a:t>
            </a:r>
            <a:endParaRPr lang="fr-FR" dirty="0"/>
          </a:p>
          <a:p>
            <a:pPr>
              <a:buFont typeface="Arial" panose="020B0604020202020204" pitchFamily="34" charset="0"/>
              <a:buChar char="•"/>
            </a:pPr>
            <a:r>
              <a:rPr lang="fr-FR" b="1" dirty="0"/>
              <a:t>Secrétaire</a:t>
            </a:r>
            <a:r>
              <a:rPr lang="fr-FR" dirty="0"/>
              <a:t>: Camille </a:t>
            </a:r>
            <a:r>
              <a:rPr lang="fr-FR" dirty="0" err="1"/>
              <a:t>Ratia</a:t>
            </a:r>
            <a:endParaRPr lang="fr-FR" dirty="0"/>
          </a:p>
          <a:p>
            <a:pPr>
              <a:buFont typeface="Arial" panose="020B0604020202020204" pitchFamily="34" charset="0"/>
              <a:buChar char="•"/>
            </a:pPr>
            <a:r>
              <a:rPr lang="fr-FR" b="1" dirty="0"/>
              <a:t>Vice-Secrétaire</a:t>
            </a:r>
            <a:r>
              <a:rPr lang="fr-FR" dirty="0"/>
              <a:t> : Silène </a:t>
            </a:r>
            <a:r>
              <a:rPr lang="fr-FR" dirty="0" err="1"/>
              <a:t>Parisse</a:t>
            </a:r>
            <a:endParaRPr lang="fr-FR" dirty="0"/>
          </a:p>
          <a:p>
            <a:r>
              <a:rPr lang="fr-FR" b="1" dirty="0"/>
              <a:t>Membres du Conseil d'Administration</a:t>
            </a:r>
            <a:endParaRPr lang="fr-FR" dirty="0"/>
          </a:p>
          <a:p>
            <a:pPr>
              <a:buFont typeface="Arial" panose="020B0604020202020204" pitchFamily="34" charset="0"/>
              <a:buChar char="•"/>
            </a:pPr>
            <a:r>
              <a:rPr lang="fr-FR" dirty="0"/>
              <a:t>Administratrice: Nelly Charretier</a:t>
            </a:r>
          </a:p>
          <a:p>
            <a:pPr>
              <a:buFont typeface="Arial" panose="020B0604020202020204" pitchFamily="34" charset="0"/>
              <a:buChar char="•"/>
            </a:pPr>
            <a:r>
              <a:rPr lang="fr-FR" dirty="0"/>
              <a:t>Administratrice et chargée de communication bénévole: Anastasia </a:t>
            </a:r>
            <a:r>
              <a:rPr lang="fr-FR" dirty="0" err="1" smtClean="0"/>
              <a:t>Chardenon</a:t>
            </a:r>
            <a:endParaRPr lang="fr-FR" dirty="0" smtClean="0"/>
          </a:p>
          <a:p>
            <a:pPr>
              <a:buFont typeface="Arial" panose="020B0604020202020204" pitchFamily="34" charset="0"/>
              <a:buChar char="•"/>
            </a:pPr>
            <a:endParaRPr lang="fr-FR" dirty="0"/>
          </a:p>
          <a:p>
            <a:r>
              <a:rPr lang="fr-FR" b="1" dirty="0"/>
              <a:t>Et aussi...</a:t>
            </a:r>
            <a:endParaRPr lang="fr-FR" dirty="0"/>
          </a:p>
          <a:p>
            <a:pPr>
              <a:buFont typeface="Arial" panose="020B0604020202020204" pitchFamily="34" charset="0"/>
              <a:buChar char="•"/>
            </a:pPr>
            <a:r>
              <a:rPr lang="fr-FR" dirty="0"/>
              <a:t>Animateur et guide-composteur salarié: Jonathan </a:t>
            </a:r>
            <a:r>
              <a:rPr lang="fr-FR" dirty="0" err="1"/>
              <a:t>Lecharpentier</a:t>
            </a:r>
            <a:endParaRPr lang="fr-FR" dirty="0"/>
          </a:p>
          <a:p>
            <a:pPr>
              <a:buFont typeface="Arial" panose="020B0604020202020204" pitchFamily="34" charset="0"/>
              <a:buChar char="•"/>
            </a:pPr>
            <a:r>
              <a:rPr lang="fr-FR" dirty="0"/>
              <a:t>Maître-composteur bénévole: Hugo </a:t>
            </a:r>
            <a:r>
              <a:rPr lang="fr-FR" dirty="0" err="1"/>
              <a:t>Meslard-Hayot</a:t>
            </a:r>
            <a:endParaRPr lang="fr-FR" dirty="0"/>
          </a:p>
          <a:p>
            <a:pPr>
              <a:buFont typeface="Arial" panose="020B0604020202020204" pitchFamily="34" charset="0"/>
              <a:buChar char="•"/>
            </a:pPr>
            <a:r>
              <a:rPr lang="fr-FR" dirty="0"/>
              <a:t>Administrateur systèmes bénévole: Nicolas </a:t>
            </a:r>
            <a:r>
              <a:rPr lang="fr-FR" dirty="0" err="1"/>
              <a:t>Béhier-Devigne</a:t>
            </a:r>
            <a:endParaRPr lang="fr-FR" dirty="0"/>
          </a:p>
          <a:p>
            <a:pPr>
              <a:buFont typeface="Arial" panose="020B0604020202020204" pitchFamily="34" charset="0"/>
              <a:buChar char="•"/>
            </a:pPr>
            <a:r>
              <a:rPr lang="fr-FR" dirty="0"/>
              <a:t>Attachée de presse bénévole: Nadine </a:t>
            </a:r>
            <a:r>
              <a:rPr lang="fr-FR" dirty="0" err="1"/>
              <a:t>Dumazet</a:t>
            </a:r>
            <a:endParaRPr lang="fr-FR" dirty="0"/>
          </a:p>
          <a:p>
            <a:r>
              <a:rPr lang="fr-FR" b="1" dirty="0"/>
              <a:t>Antennes locales</a:t>
            </a:r>
            <a:endParaRPr lang="fr-FR" dirty="0"/>
          </a:p>
          <a:p>
            <a:pPr>
              <a:buFont typeface="Arial" panose="020B0604020202020204" pitchFamily="34" charset="0"/>
              <a:buChar char="•"/>
            </a:pPr>
            <a:r>
              <a:rPr lang="fr-FR" b="1" dirty="0"/>
              <a:t>Amboise </a:t>
            </a:r>
            <a:r>
              <a:rPr lang="fr-FR" dirty="0"/>
              <a:t>- Responsables : Anne-Lise </a:t>
            </a:r>
            <a:r>
              <a:rPr lang="fr-FR" dirty="0" err="1"/>
              <a:t>Delalandre</a:t>
            </a:r>
            <a:r>
              <a:rPr lang="fr-FR" dirty="0"/>
              <a:t> et Mathilde </a:t>
            </a:r>
            <a:r>
              <a:rPr lang="fr-FR" dirty="0" err="1"/>
              <a:t>Moncuit</a:t>
            </a:r>
            <a:endParaRPr lang="fr-FR" dirty="0"/>
          </a:p>
          <a:p>
            <a:pPr>
              <a:buFont typeface="Arial" panose="020B0604020202020204" pitchFamily="34" charset="0"/>
              <a:buChar char="•"/>
            </a:pPr>
            <a:r>
              <a:rPr lang="fr-FR" b="1" dirty="0" err="1"/>
              <a:t>Génillé</a:t>
            </a:r>
            <a:r>
              <a:rPr lang="fr-FR" b="1" dirty="0"/>
              <a:t> </a:t>
            </a:r>
            <a:r>
              <a:rPr lang="fr-FR" dirty="0"/>
              <a:t>- responsables : Cynthia Berthon </a:t>
            </a:r>
            <a:r>
              <a:rPr lang="fr-FR" dirty="0" err="1"/>
              <a:t>Niolet</a:t>
            </a:r>
            <a:r>
              <a:rPr lang="fr-FR" dirty="0"/>
              <a:t> et Martine Robin</a:t>
            </a:r>
          </a:p>
          <a:p>
            <a:pPr>
              <a:buFont typeface="Arial" panose="020B0604020202020204" pitchFamily="34" charset="0"/>
              <a:buChar char="•"/>
            </a:pPr>
            <a:r>
              <a:rPr lang="fr-FR" b="1" dirty="0"/>
              <a:t>Val de l’Indre</a:t>
            </a:r>
            <a:r>
              <a:rPr lang="fr-FR" dirty="0"/>
              <a:t> - responsables : Marion </a:t>
            </a:r>
            <a:r>
              <a:rPr lang="fr-FR" dirty="0" err="1"/>
              <a:t>Bliot</a:t>
            </a:r>
            <a:r>
              <a:rPr lang="fr-FR" dirty="0"/>
              <a:t> et Silène </a:t>
            </a:r>
            <a:r>
              <a:rPr lang="fr-FR" dirty="0" err="1"/>
              <a:t>Parisse</a:t>
            </a:r>
            <a:endParaRPr lang="fr-FR" dirty="0"/>
          </a:p>
          <a:p>
            <a:pPr>
              <a:buFont typeface="Arial" panose="020B0604020202020204" pitchFamily="34" charset="0"/>
              <a:buChar char="•"/>
            </a:pPr>
            <a:r>
              <a:rPr lang="fr-FR" b="1" dirty="0"/>
              <a:t>Langeais </a:t>
            </a:r>
            <a:r>
              <a:rPr lang="fr-FR" dirty="0"/>
              <a:t>- responsables : Noémie </a:t>
            </a:r>
            <a:r>
              <a:rPr lang="fr-FR" dirty="0" err="1"/>
              <a:t>Villatte</a:t>
            </a:r>
            <a:r>
              <a:rPr lang="fr-FR" dirty="0"/>
              <a:t> - Christelle Van </a:t>
            </a:r>
            <a:r>
              <a:rPr lang="fr-FR" dirty="0" err="1"/>
              <a:t>Smévoorde</a:t>
            </a:r>
            <a:endParaRPr lang="fr-FR" dirty="0"/>
          </a:p>
        </p:txBody>
      </p:sp>
      <p:sp>
        <p:nvSpPr>
          <p:cNvPr id="5" name="Titre 1"/>
          <p:cNvSpPr txBox="1">
            <a:spLocks/>
          </p:cNvSpPr>
          <p:nvPr/>
        </p:nvSpPr>
        <p:spPr>
          <a:xfrm>
            <a:off x="1692965" y="227841"/>
            <a:ext cx="9144000" cy="537472"/>
          </a:xfrm>
          <a:prstGeom prst="rect">
            <a:avLst/>
          </a:prstGeom>
        </p:spPr>
        <p:txBody>
          <a:bodyPr vert="horz" lIns="91425" tIns="91425" rIns="91425" bIns="91425" rtlCol="0" anchor="b" anchorCtr="0">
            <a:noAutofit/>
          </a:bodyPr>
          <a:lstStyle>
            <a:lvl1pPr lvl="0" algn="l" defTabSz="914400" rtl="0" eaLnBrk="1" latinLnBrk="0" hangingPunct="1">
              <a:lnSpc>
                <a:spcPct val="90000"/>
              </a:lnSpc>
              <a:spcBef>
                <a:spcPts val="0"/>
              </a:spcBef>
              <a:buNone/>
              <a:defRPr sz="4400" kern="1200">
                <a:solidFill>
                  <a:schemeClr val="tx1"/>
                </a:solidFill>
                <a:latin typeface="+mj-lt"/>
                <a:ea typeface="+mj-ea"/>
                <a:cs typeface="+mj-cs"/>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pPr algn="ctr"/>
            <a:r>
              <a:rPr lang="fr-FR" sz="3600" dirty="0" smtClean="0">
                <a:latin typeface="Arial" charset="0"/>
                <a:ea typeface="Arial" charset="0"/>
                <a:cs typeface="Arial" charset="0"/>
              </a:rPr>
              <a:t>Organigramme 2019</a:t>
            </a:r>
            <a:endParaRPr lang="fr-FR" sz="3600" dirty="0">
              <a:latin typeface="Arial" charset="0"/>
              <a:ea typeface="Arial" charset="0"/>
              <a:cs typeface="Arial" charset="0"/>
            </a:endParaRPr>
          </a:p>
        </p:txBody>
      </p:sp>
      <p:cxnSp>
        <p:nvCxnSpPr>
          <p:cNvPr id="6" name="Connecteur droit 5"/>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2603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cxnSp>
        <p:nvCxnSpPr>
          <p:cNvPr id="567" name="Shape 567"/>
          <p:cNvCxnSpPr/>
          <p:nvPr/>
        </p:nvCxnSpPr>
        <p:spPr>
          <a:xfrm>
            <a:off x="0" y="912033"/>
            <a:ext cx="12203600" cy="0"/>
          </a:xfrm>
          <a:prstGeom prst="straightConnector1">
            <a:avLst/>
          </a:prstGeom>
          <a:noFill/>
          <a:ln w="9525" cap="flat" cmpd="sng">
            <a:solidFill>
              <a:schemeClr val="lt2"/>
            </a:solidFill>
            <a:prstDash val="solid"/>
            <a:round/>
            <a:headEnd type="none" w="lg" len="lg"/>
            <a:tailEnd type="none" w="lg" len="lg"/>
          </a:ln>
        </p:spPr>
      </p:cxnSp>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9349" y="2342669"/>
            <a:ext cx="1389427" cy="2172663"/>
          </a:xfrm>
          <a:prstGeom prst="rect">
            <a:avLst/>
          </a:prstGeom>
        </p:spPr>
      </p:pic>
      <p:pic>
        <p:nvPicPr>
          <p:cNvPr id="4099" name="Picture 3" descr="C:\Users\utilisateur\Documents\Mes fichiers reçus\2017-05-26 14.05.3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47595" y="1081824"/>
            <a:ext cx="2873540" cy="2155155"/>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nvSpPr>
        <p:spPr>
          <a:xfrm>
            <a:off x="4169007" y="1053142"/>
            <a:ext cx="1152128" cy="584775"/>
          </a:xfrm>
          <a:prstGeom prst="rect">
            <a:avLst/>
          </a:prstGeom>
          <a:noFill/>
        </p:spPr>
        <p:txBody>
          <a:bodyPr wrap="square" rtlCol="0">
            <a:spAutoFit/>
          </a:bodyPr>
          <a:lstStyle/>
          <a:p>
            <a:r>
              <a:rPr lang="fr-FR" sz="1600" b="1" dirty="0">
                <a:solidFill>
                  <a:schemeClr val="bg1"/>
                </a:solidFill>
                <a:latin typeface="Economica" panose="020B0604020202020204" charset="0"/>
              </a:rPr>
              <a:t>Brigade ZD</a:t>
            </a:r>
          </a:p>
        </p:txBody>
      </p:sp>
      <p:pic>
        <p:nvPicPr>
          <p:cNvPr id="9" name="Picture 2" descr="E:\seb\Développement durable\Zéro déchets\ZD37\groupes\tresorerie\prestations\illustrations catalogue\Image1.png"/>
          <p:cNvPicPr>
            <a:picLocks noChangeAspect="1" noChangeArrowheads="1"/>
          </p:cNvPicPr>
          <p:nvPr/>
        </p:nvPicPr>
        <p:blipFill rotWithShape="1">
          <a:blip r:embed="rId5">
            <a:extLst>
              <a:ext uri="{28A0092B-C50C-407E-A947-70E740481C1C}">
                <a14:useLocalDpi xmlns:a14="http://schemas.microsoft.com/office/drawing/2010/main" val="0"/>
              </a:ext>
            </a:extLst>
          </a:blip>
          <a:srcRect r="46078"/>
          <a:stretch/>
        </p:blipFill>
        <p:spPr bwMode="auto">
          <a:xfrm>
            <a:off x="5519936" y="1081824"/>
            <a:ext cx="3668027" cy="2155155"/>
          </a:xfrm>
          <a:prstGeom prst="rect">
            <a:avLst/>
          </a:prstGeom>
          <a:noFill/>
          <a:extLst>
            <a:ext uri="{909E8E84-426E-40DD-AFC4-6F175D3DCCD1}">
              <a14:hiddenFill xmlns:a14="http://schemas.microsoft.com/office/drawing/2010/main">
                <a:solidFill>
                  <a:srgbClr val="FFFFFF"/>
                </a:solidFill>
              </a14:hiddenFill>
            </a:ext>
          </a:extLst>
        </p:spPr>
      </p:pic>
      <p:sp>
        <p:nvSpPr>
          <p:cNvPr id="10" name="ZoneTexte 9"/>
          <p:cNvSpPr txBox="1"/>
          <p:nvPr/>
        </p:nvSpPr>
        <p:spPr>
          <a:xfrm>
            <a:off x="7728182" y="1106002"/>
            <a:ext cx="1632181" cy="584775"/>
          </a:xfrm>
          <a:prstGeom prst="rect">
            <a:avLst/>
          </a:prstGeom>
          <a:noFill/>
        </p:spPr>
        <p:txBody>
          <a:bodyPr wrap="square" rtlCol="0">
            <a:spAutoFit/>
          </a:bodyPr>
          <a:lstStyle/>
          <a:p>
            <a:r>
              <a:rPr lang="fr-FR" sz="1600" b="1" dirty="0">
                <a:latin typeface="Economica" panose="020B0604020202020204" charset="0"/>
              </a:rPr>
              <a:t>Cartographie ZD</a:t>
            </a:r>
          </a:p>
        </p:txBody>
      </p:sp>
      <p:pic>
        <p:nvPicPr>
          <p:cNvPr id="4100" name="Picture 4" descr="E:\seb\Développement durable\Zéro déchets\ZD37\groupes\stands\skf_170518\Images\FullSizeRender.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9574"/>
          <a:stretch/>
        </p:blipFill>
        <p:spPr bwMode="auto">
          <a:xfrm>
            <a:off x="5519936" y="3429001"/>
            <a:ext cx="3668027" cy="1971193"/>
          </a:xfrm>
          <a:prstGeom prst="rect">
            <a:avLst/>
          </a:prstGeom>
          <a:noFill/>
          <a:extLst>
            <a:ext uri="{909E8E84-426E-40DD-AFC4-6F175D3DCCD1}">
              <a14:hiddenFill xmlns:a14="http://schemas.microsoft.com/office/drawing/2010/main">
                <a:solidFill>
                  <a:srgbClr val="FFFFFF"/>
                </a:solidFill>
              </a14:hiddenFill>
            </a:ext>
          </a:extLst>
        </p:spPr>
      </p:pic>
      <p:sp>
        <p:nvSpPr>
          <p:cNvPr id="12" name="ZoneTexte 11"/>
          <p:cNvSpPr txBox="1"/>
          <p:nvPr/>
        </p:nvSpPr>
        <p:spPr>
          <a:xfrm>
            <a:off x="8010269" y="3419311"/>
            <a:ext cx="1152128" cy="584775"/>
          </a:xfrm>
          <a:prstGeom prst="rect">
            <a:avLst/>
          </a:prstGeom>
          <a:noFill/>
        </p:spPr>
        <p:txBody>
          <a:bodyPr wrap="square" rtlCol="0">
            <a:spAutoFit/>
          </a:bodyPr>
          <a:lstStyle/>
          <a:p>
            <a:r>
              <a:rPr lang="fr-FR" sz="1600" b="1" dirty="0">
                <a:solidFill>
                  <a:schemeClr val="bg1"/>
                </a:solidFill>
                <a:latin typeface="Economica" panose="020B0604020202020204" charset="0"/>
              </a:rPr>
              <a:t>Stands ZD</a:t>
            </a:r>
          </a:p>
        </p:txBody>
      </p:sp>
      <p:pic>
        <p:nvPicPr>
          <p:cNvPr id="4101" name="Picture 5"/>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9119"/>
          <a:stretch/>
        </p:blipFill>
        <p:spPr bwMode="auto">
          <a:xfrm>
            <a:off x="2447595" y="3525011"/>
            <a:ext cx="2870307" cy="17756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ZoneTexte 13"/>
          <p:cNvSpPr txBox="1"/>
          <p:nvPr/>
        </p:nvSpPr>
        <p:spPr>
          <a:xfrm>
            <a:off x="3887756" y="3498685"/>
            <a:ext cx="1435153" cy="584775"/>
          </a:xfrm>
          <a:prstGeom prst="rect">
            <a:avLst/>
          </a:prstGeom>
          <a:noFill/>
        </p:spPr>
        <p:txBody>
          <a:bodyPr wrap="square" rtlCol="0">
            <a:spAutoFit/>
          </a:bodyPr>
          <a:lstStyle/>
          <a:p>
            <a:r>
              <a:rPr lang="fr-FR" sz="1600" b="1" dirty="0">
                <a:solidFill>
                  <a:schemeClr val="bg1"/>
                </a:solidFill>
                <a:latin typeface="Economica" panose="020B0604020202020204" charset="0"/>
              </a:rPr>
              <a:t>Chroniques TV</a:t>
            </a:r>
          </a:p>
        </p:txBody>
      </p:sp>
      <p:sp>
        <p:nvSpPr>
          <p:cNvPr id="15" name="Shape 326"/>
          <p:cNvSpPr txBox="1">
            <a:spLocks noGrp="1"/>
          </p:cNvSpPr>
          <p:nvPr>
            <p:ph type="body" idx="4294967295"/>
          </p:nvPr>
        </p:nvSpPr>
        <p:spPr>
          <a:xfrm>
            <a:off x="6864086" y="5400194"/>
            <a:ext cx="5197013" cy="1195331"/>
          </a:xfrm>
          <a:prstGeom prst="rect">
            <a:avLst/>
          </a:prstGeom>
          <a:solidFill>
            <a:schemeClr val="accent2">
              <a:lumMod val="75000"/>
            </a:schemeClr>
          </a:solidFill>
        </p:spPr>
        <p:txBody>
          <a:bodyPr vert="horz" lIns="121900" tIns="121900" rIns="121900" bIns="121900" rtlCol="0" anchor="t" anchorCtr="0">
            <a:noAutofit/>
          </a:bodyPr>
          <a:lstStyle/>
          <a:p>
            <a:pPr>
              <a:spcBef>
                <a:spcPts val="0"/>
              </a:spcBef>
              <a:buNone/>
            </a:pPr>
            <a:r>
              <a:rPr lang="en-GB" sz="2400" b="1" dirty="0" err="1">
                <a:solidFill>
                  <a:srgbClr val="FFFFFF"/>
                </a:solidFill>
                <a:latin typeface="Kaushan Script"/>
                <a:ea typeface="Kaushan Script"/>
                <a:cs typeface="Kaushan Script"/>
                <a:sym typeface="Kaushan Script"/>
              </a:rPr>
              <a:t>Autres</a:t>
            </a:r>
            <a:r>
              <a:rPr lang="en-GB" sz="2400" b="1" dirty="0">
                <a:solidFill>
                  <a:srgbClr val="FFFFFF"/>
                </a:solidFill>
                <a:latin typeface="Kaushan Script"/>
                <a:ea typeface="Kaushan Script"/>
                <a:cs typeface="Kaushan Script"/>
                <a:sym typeface="Kaushan Script"/>
              </a:rPr>
              <a:t> </a:t>
            </a:r>
            <a:r>
              <a:rPr lang="en-GB" sz="2400" b="1" dirty="0" err="1">
                <a:solidFill>
                  <a:srgbClr val="FFFFFF"/>
                </a:solidFill>
                <a:latin typeface="Kaushan Script"/>
                <a:ea typeface="Kaushan Script"/>
                <a:cs typeface="Kaushan Script"/>
                <a:sym typeface="Kaushan Script"/>
              </a:rPr>
              <a:t>groupes</a:t>
            </a:r>
            <a:endParaRPr lang="en-GB" sz="2400" b="1" dirty="0">
              <a:solidFill>
                <a:srgbClr val="FFFFFF"/>
              </a:solidFill>
              <a:latin typeface="Kaushan Script"/>
              <a:ea typeface="Kaushan Script"/>
              <a:cs typeface="Kaushan Script"/>
              <a:sym typeface="Kaushan Script"/>
            </a:endParaRPr>
          </a:p>
          <a:p>
            <a:pPr>
              <a:spcBef>
                <a:spcPts val="0"/>
              </a:spcBef>
              <a:buClr>
                <a:schemeClr val="dk1"/>
              </a:buClr>
              <a:buSzPct val="78571"/>
              <a:buNone/>
            </a:pPr>
            <a:r>
              <a:rPr lang="en-GB" dirty="0" err="1" smtClean="0"/>
              <a:t>Plaidoyer</a:t>
            </a:r>
            <a:endParaRPr lang="en-GB" dirty="0"/>
          </a:p>
          <a:p>
            <a:pPr>
              <a:spcBef>
                <a:spcPts val="0"/>
              </a:spcBef>
              <a:buClr>
                <a:schemeClr val="dk1"/>
              </a:buClr>
              <a:buSzPct val="78571"/>
              <a:buNone/>
            </a:pPr>
            <a:r>
              <a:rPr lang="en-GB" dirty="0" err="1" smtClean="0"/>
              <a:t>Conférences</a:t>
            </a:r>
            <a:endParaRPr lang="en-GB" dirty="0"/>
          </a:p>
        </p:txBody>
      </p:sp>
      <p:sp>
        <p:nvSpPr>
          <p:cNvPr id="16" name="Shape 327"/>
          <p:cNvSpPr/>
          <p:nvPr/>
        </p:nvSpPr>
        <p:spPr>
          <a:xfrm>
            <a:off x="11497899" y="5554099"/>
            <a:ext cx="563200" cy="563200"/>
          </a:xfrm>
          <a:prstGeom prst="mathPlus">
            <a:avLst>
              <a:gd name="adj1" fmla="val 23520"/>
            </a:avLst>
          </a:prstGeom>
          <a:solidFill>
            <a:srgbClr val="FFFFFF"/>
          </a:solidFill>
          <a:ln>
            <a:noFill/>
          </a:ln>
        </p:spPr>
        <p:txBody>
          <a:bodyPr lIns="121900" tIns="121900" rIns="121900" bIns="121900" anchor="ctr" anchorCtr="0">
            <a:noAutofit/>
          </a:bodyPr>
          <a:lstStyle/>
          <a:p>
            <a:endParaRPr sz="2400"/>
          </a:p>
        </p:txBody>
      </p:sp>
      <p:sp>
        <p:nvSpPr>
          <p:cNvPr id="17" name="Titre 1"/>
          <p:cNvSpPr txBox="1">
            <a:spLocks/>
          </p:cNvSpPr>
          <p:nvPr/>
        </p:nvSpPr>
        <p:spPr>
          <a:xfrm>
            <a:off x="1524000" y="227638"/>
            <a:ext cx="9144000" cy="537472"/>
          </a:xfrm>
          <a:prstGeom prst="rect">
            <a:avLst/>
          </a:prstGeom>
        </p:spPr>
        <p:txBody>
          <a:bodyPr vert="horz" lIns="91425" tIns="91425" rIns="91425" bIns="91425" rtlCol="0" anchor="b" anchorCtr="0">
            <a:noAutofit/>
          </a:bodyPr>
          <a:lstStyle>
            <a:lvl1pPr lvl="0" algn="l" defTabSz="914400" rtl="0" eaLnBrk="1" latinLnBrk="0" hangingPunct="1">
              <a:lnSpc>
                <a:spcPct val="90000"/>
              </a:lnSpc>
              <a:spcBef>
                <a:spcPts val="0"/>
              </a:spcBef>
              <a:buNone/>
              <a:defRPr sz="4400" kern="1200">
                <a:solidFill>
                  <a:schemeClr val="tx1"/>
                </a:solidFill>
                <a:latin typeface="+mj-lt"/>
                <a:ea typeface="+mj-ea"/>
                <a:cs typeface="+mj-cs"/>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pPr algn="ctr"/>
            <a:r>
              <a:rPr lang="fr-FR" sz="3600" dirty="0">
                <a:latin typeface="Arial" charset="0"/>
                <a:ea typeface="Arial" charset="0"/>
                <a:cs typeface="Arial" charset="0"/>
              </a:rPr>
              <a:t>Pôle Sensibilisation</a:t>
            </a:r>
          </a:p>
        </p:txBody>
      </p:sp>
      <p:cxnSp>
        <p:nvCxnSpPr>
          <p:cNvPr id="18" name="Connecteur droit 17"/>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7845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p" animBg="1"/>
      <p:bldP spid="16" grpId="0" animBg="1"/>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TotalTime>
  <Words>1744</Words>
  <Application>Microsoft Office PowerPoint</Application>
  <PresentationFormat>Grand écran</PresentationFormat>
  <Paragraphs>305</Paragraphs>
  <Slides>27</Slides>
  <Notes>19</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27</vt:i4>
      </vt:variant>
    </vt:vector>
  </HeadingPairs>
  <TitlesOfParts>
    <vt:vector size="34" baseType="lpstr">
      <vt:lpstr>Arial</vt:lpstr>
      <vt:lpstr>Calibri</vt:lpstr>
      <vt:lpstr>Calibri Light</vt:lpstr>
      <vt:lpstr>Economica</vt:lpstr>
      <vt:lpstr>Kaushan Script</vt:lpstr>
      <vt:lpstr>Wingdings</vt:lpstr>
      <vt:lpstr>Thème Office</vt:lpstr>
      <vt:lpstr>Présentation PowerPoint</vt:lpstr>
      <vt:lpstr>Présentation PowerPoint</vt:lpstr>
      <vt:lpstr>Une précision utile</vt:lpstr>
      <vt:lpstr>Les associations zéro déchet</vt:lpstr>
      <vt:lpstr>Le réseau des groupes locaux zero waste</vt:lpstr>
      <vt:lpstr>L’équipe permanente de ZWF</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Notre slogan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Univ-Tours.fr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Sébastien Moreau</dc:creator>
  <cp:lastModifiedBy>Sébastien Moreau</cp:lastModifiedBy>
  <cp:revision>18</cp:revision>
  <dcterms:created xsi:type="dcterms:W3CDTF">2019-05-22T15:18:56Z</dcterms:created>
  <dcterms:modified xsi:type="dcterms:W3CDTF">2019-05-24T17:14:32Z</dcterms:modified>
</cp:coreProperties>
</file>