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41" userDrawn="1">
          <p15:clr>
            <a:srgbClr val="A4A3A4"/>
          </p15:clr>
        </p15:guide>
        <p15:guide id="2" pos="37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68612" autoAdjust="0"/>
  </p:normalViewPr>
  <p:slideViewPr>
    <p:cSldViewPr snapToGrid="0">
      <p:cViewPr varScale="1">
        <p:scale>
          <a:sx n="53" d="100"/>
          <a:sy n="53" d="100"/>
        </p:scale>
        <p:origin x="1718" y="29"/>
      </p:cViewPr>
      <p:guideLst>
        <p:guide orient="horz" pos="2341"/>
        <p:guide pos="37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5DEF4BA-60C3-4872-B322-63B705C379D7}" type="datetimeFigureOut">
              <a:rPr lang="fr-FR" smtClean="0"/>
              <a:t>12/05/2019</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26F5AAD-295B-4A1E-ADD2-6F717272CCF8}" type="slidenum">
              <a:rPr lang="fr-FR" smtClean="0"/>
              <a:t>‹N°›</a:t>
            </a:fld>
            <a:endParaRPr lang="fr-FR"/>
          </a:p>
        </p:txBody>
      </p:sp>
    </p:spTree>
    <p:extLst>
      <p:ext uri="{BB962C8B-B14F-4D97-AF65-F5344CB8AC3E}">
        <p14:creationId xmlns:p14="http://schemas.microsoft.com/office/powerpoint/2010/main" val="23940498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mailto:tresorier@zerodechettouraine.org" TargetMode="External"/><Relationship Id="rId2" Type="http://schemas.openxmlformats.org/officeDocument/2006/relationships/slide" Target="../slides/slide19.xml"/><Relationship Id="rId1" Type="http://schemas.openxmlformats.org/officeDocument/2006/relationships/notesMaster" Target="../notesMasters/notesMaster1.xml"/><Relationship Id="rId4" Type="http://schemas.openxmlformats.org/officeDocument/2006/relationships/hyperlink" Target="mailto:contact@zerodechettouraine.org" TargetMode="Externa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eur-lex.europa.eu/LexUriServ/LexUriServ.do?uri=OJ:L:2009:342:0059:0209:FR:PDF"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mailto:contact@zerodechettouraine.org"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www.economie.gouv.fr/dgccrf/publications/juridiques/panorama-des-textes/Produits-de-nettoyage-ou-d-entretien" TargetMode="External"/><Relationship Id="rId2" Type="http://schemas.openxmlformats.org/officeDocument/2006/relationships/slide" Target="../slides/slide22.xml"/><Relationship Id="rId1" Type="http://schemas.openxmlformats.org/officeDocument/2006/relationships/notesMaster" Target="../notesMasters/notesMaster1.xml"/><Relationship Id="rId4" Type="http://schemas.openxmlformats.org/officeDocument/2006/relationships/hyperlink" Target="https://aida.ineris.fr/consultation_document/34892" TargetMode="Externa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s://eur-lex.europa.eu/LexUriServ/LexUriServ.do?uri=OJ:L:2002:031:0001:0024:FR:PDF" TargetMode="External"/><Relationship Id="rId2" Type="http://schemas.openxmlformats.org/officeDocument/2006/relationships/slide" Target="../slides/slide24.xml"/><Relationship Id="rId1" Type="http://schemas.openxmlformats.org/officeDocument/2006/relationships/notesMaster" Target="../notesMasters/notesMaster1.xml"/><Relationship Id="rId5" Type="http://schemas.openxmlformats.org/officeDocument/2006/relationships/hyperlink" Target="https://www.economie.gouv.fr/dgccrf/Publications/Vie-pratique/Fiches-pratiques/Hygiene-alimentaire" TargetMode="External"/><Relationship Id="rId4" Type="http://schemas.openxmlformats.org/officeDocument/2006/relationships/hyperlink" Target="https://eur-lex.europa.eu/legal-content/FR/TXT/PDF/?uri=CELEX:32004R0852&amp;from=FR" TargetMode="Externa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maps.google.com/maps?z=16&amp;q=2%2Bbis%2Brue%2Bmarcel%2Bdassault%2B37520%2Bla%2Briche"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mailto:tresorier@zerodechettouraine.org"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1" dirty="0" smtClean="0"/>
              <a:t>Quels bénéfices escompter du respect de ces règles ?</a:t>
            </a:r>
          </a:p>
          <a:p>
            <a:r>
              <a:rPr lang="fr-FR" dirty="0" smtClean="0"/>
              <a:t>L’association fait la démonstration de son sérieux et de son professionnalisme ;</a:t>
            </a:r>
          </a:p>
          <a:p>
            <a:r>
              <a:rPr lang="fr-FR" dirty="0" smtClean="0"/>
              <a:t>L’intervenante monte en compétences et met en application des bonnes pratiques inspirées de pratiques professionnelles éprouvées (travail en cuisine, en laboratoire,  en entreprise artisanale ou industrielle…) ;</a:t>
            </a:r>
          </a:p>
          <a:p>
            <a:r>
              <a:rPr lang="fr-FR" dirty="0" smtClean="0"/>
              <a:t>Les participants sont sensibilisés à la prévention d’une partie des risques domestiques ;</a:t>
            </a:r>
          </a:p>
          <a:p>
            <a:r>
              <a:rPr lang="fr-FR" dirty="0" smtClean="0"/>
              <a:t>Les organisateurs sont rassurés sur la qualité de la prestation et sur l’encadrement des participants ;</a:t>
            </a:r>
          </a:p>
          <a:p>
            <a:r>
              <a:rPr lang="fr-FR" dirty="0" smtClean="0"/>
              <a:t>L’atelier a des conséquences positives, le mode de vie zéro déchet peut se propager sur des bases solides et raisonnables.</a:t>
            </a:r>
          </a:p>
          <a:p>
            <a:endParaRPr lang="fr-FR" dirty="0"/>
          </a:p>
        </p:txBody>
      </p:sp>
      <p:sp>
        <p:nvSpPr>
          <p:cNvPr id="4" name="Espace réservé du numéro de diapositive 3"/>
          <p:cNvSpPr>
            <a:spLocks noGrp="1"/>
          </p:cNvSpPr>
          <p:nvPr>
            <p:ph type="sldNum" sz="quarter" idx="10"/>
          </p:nvPr>
        </p:nvSpPr>
        <p:spPr/>
        <p:txBody>
          <a:bodyPr/>
          <a:lstStyle/>
          <a:p>
            <a:fld id="{526F5AAD-295B-4A1E-ADD2-6F717272CCF8}" type="slidenum">
              <a:rPr lang="fr-FR" smtClean="0"/>
              <a:t>2</a:t>
            </a:fld>
            <a:endParaRPr lang="fr-FR"/>
          </a:p>
        </p:txBody>
      </p:sp>
    </p:spTree>
    <p:extLst>
      <p:ext uri="{BB962C8B-B14F-4D97-AF65-F5344CB8AC3E}">
        <p14:creationId xmlns:p14="http://schemas.microsoft.com/office/powerpoint/2010/main" val="37055810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b="1" kern="1200" dirty="0" smtClean="0">
                <a:solidFill>
                  <a:schemeClr val="tx1"/>
                </a:solidFill>
                <a:effectLst/>
                <a:latin typeface="+mn-lt"/>
                <a:ea typeface="+mn-ea"/>
                <a:cs typeface="+mn-cs"/>
              </a:rPr>
              <a:t>Organiser votre atelier dans l'espace</a:t>
            </a:r>
            <a:r>
              <a:rPr lang="fr-FR" sz="1200" kern="1200" dirty="0" smtClean="0">
                <a:solidFill>
                  <a:schemeClr val="tx1"/>
                </a:solidFill>
                <a:effectLst/>
                <a:latin typeface="+mn-lt"/>
                <a:ea typeface="+mn-ea"/>
                <a:cs typeface="+mn-cs"/>
              </a:rPr>
              <a:t> pour prévenir les risques (chutes, brûlures, coupures, contamination du matériel collectif…): délimitez un espace « participants » (généralement une grande table), un espace  « ingrédients » et « ustensiles propres » (une table pour vous), un espace « ustensiles sales » et déchets (sous votre table par exemple), placez les plaques chaudes près de vous pour éviter les risques de brûlures. Evitez les fils électriques qui traînent dans les zones de passage. Si possible utilisez les multiprises fournies par les organisateurs dans les établissements recevant du public (pour des raisons de responsabilités : les multiprises empoussiérées ou défectueuses peuvent provoquer des </a:t>
            </a:r>
            <a:r>
              <a:rPr lang="fr-FR" sz="1200" kern="1200" dirty="0" err="1" smtClean="0">
                <a:solidFill>
                  <a:schemeClr val="tx1"/>
                </a:solidFill>
                <a:effectLst/>
                <a:latin typeface="+mn-lt"/>
                <a:ea typeface="+mn-ea"/>
                <a:cs typeface="+mn-cs"/>
              </a:rPr>
              <a:t>courts-circuits</a:t>
            </a:r>
            <a:r>
              <a:rPr lang="fr-FR" sz="1200" kern="1200" dirty="0" smtClean="0">
                <a:solidFill>
                  <a:schemeClr val="tx1"/>
                </a:solidFill>
                <a:effectLst/>
                <a:latin typeface="+mn-lt"/>
                <a:ea typeface="+mn-ea"/>
                <a:cs typeface="+mn-cs"/>
              </a:rPr>
              <a:t>). Mettez votre tablier.</a:t>
            </a:r>
          </a:p>
          <a:p>
            <a:pPr lvl="0"/>
            <a:endParaRPr lang="fr-FR" dirty="0"/>
          </a:p>
        </p:txBody>
      </p:sp>
      <p:sp>
        <p:nvSpPr>
          <p:cNvPr id="4" name="Espace réservé du numéro de diapositive 3"/>
          <p:cNvSpPr>
            <a:spLocks noGrp="1"/>
          </p:cNvSpPr>
          <p:nvPr>
            <p:ph type="sldNum" sz="quarter" idx="10"/>
          </p:nvPr>
        </p:nvSpPr>
        <p:spPr/>
        <p:txBody>
          <a:bodyPr/>
          <a:lstStyle/>
          <a:p>
            <a:fld id="{526F5AAD-295B-4A1E-ADD2-6F717272CCF8}" type="slidenum">
              <a:rPr lang="fr-FR" smtClean="0"/>
              <a:t>11</a:t>
            </a:fld>
            <a:endParaRPr lang="fr-FR"/>
          </a:p>
        </p:txBody>
      </p:sp>
    </p:spTree>
    <p:extLst>
      <p:ext uri="{BB962C8B-B14F-4D97-AF65-F5344CB8AC3E}">
        <p14:creationId xmlns:p14="http://schemas.microsoft.com/office/powerpoint/2010/main" val="38237075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lvl="0"/>
            <a:r>
              <a:rPr lang="fr-FR" sz="1200" b="1" kern="1200" dirty="0" smtClean="0">
                <a:solidFill>
                  <a:schemeClr val="tx1"/>
                </a:solidFill>
                <a:effectLst/>
                <a:latin typeface="+mn-lt"/>
                <a:ea typeface="+mn-ea"/>
                <a:cs typeface="+mn-cs"/>
              </a:rPr>
              <a:t>Nettoyez puis désinfectez les tables, désinfectez les ustensiles avant toute manipulation </a:t>
            </a:r>
            <a:r>
              <a:rPr lang="fr-FR" sz="1200" kern="1200" dirty="0" smtClean="0">
                <a:solidFill>
                  <a:schemeClr val="tx1"/>
                </a:solidFill>
                <a:effectLst/>
                <a:latin typeface="+mn-lt"/>
                <a:ea typeface="+mn-ea"/>
                <a:cs typeface="+mn-cs"/>
              </a:rPr>
              <a:t>:</a:t>
            </a:r>
          </a:p>
          <a:p>
            <a:r>
              <a:rPr lang="fr-FR" sz="1200" kern="1200" dirty="0" smtClean="0">
                <a:solidFill>
                  <a:schemeClr val="tx1"/>
                </a:solidFill>
                <a:effectLst/>
                <a:latin typeface="+mn-lt"/>
                <a:ea typeface="+mn-ea"/>
                <a:cs typeface="+mn-cs"/>
              </a:rPr>
              <a:t>– Nettoyage : éponge et produit vaisselle ou tissu microfibres et désinfectant alimentaire </a:t>
            </a:r>
            <a:r>
              <a:rPr lang="fr-FR" dirty="0" smtClean="0"/>
              <a:t>(rincer après usage)</a:t>
            </a:r>
            <a:r>
              <a:rPr lang="fr-FR" sz="1200" kern="1200" dirty="0" smtClean="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 Désinfection : papier absorbant et alcool à 70° ;</a:t>
            </a:r>
          </a:p>
          <a:p>
            <a:pPr lvl="0"/>
            <a:endParaRPr lang="fr-FR" dirty="0"/>
          </a:p>
        </p:txBody>
      </p:sp>
      <p:sp>
        <p:nvSpPr>
          <p:cNvPr id="4" name="Espace réservé du numéro de diapositive 3"/>
          <p:cNvSpPr>
            <a:spLocks noGrp="1"/>
          </p:cNvSpPr>
          <p:nvPr>
            <p:ph type="sldNum" sz="quarter" idx="10"/>
          </p:nvPr>
        </p:nvSpPr>
        <p:spPr/>
        <p:txBody>
          <a:bodyPr/>
          <a:lstStyle/>
          <a:p>
            <a:fld id="{526F5AAD-295B-4A1E-ADD2-6F717272CCF8}" type="slidenum">
              <a:rPr lang="fr-FR" smtClean="0"/>
              <a:t>12</a:t>
            </a:fld>
            <a:endParaRPr lang="fr-FR"/>
          </a:p>
        </p:txBody>
      </p:sp>
    </p:spTree>
    <p:extLst>
      <p:ext uri="{BB962C8B-B14F-4D97-AF65-F5344CB8AC3E}">
        <p14:creationId xmlns:p14="http://schemas.microsoft.com/office/powerpoint/2010/main" val="10884163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lvl="0"/>
            <a:r>
              <a:rPr lang="fr-FR" sz="1200" b="1" kern="1200" dirty="0" smtClean="0">
                <a:solidFill>
                  <a:schemeClr val="tx1"/>
                </a:solidFill>
                <a:effectLst/>
                <a:latin typeface="+mn-lt"/>
                <a:ea typeface="+mn-ea"/>
                <a:cs typeface="+mn-cs"/>
              </a:rPr>
              <a:t>Sortez les ustensiles et ingrédients de leurs caisses</a:t>
            </a:r>
            <a:r>
              <a:rPr lang="fr-FR" sz="1200" kern="1200" dirty="0" smtClean="0">
                <a:solidFill>
                  <a:schemeClr val="tx1"/>
                </a:solidFill>
                <a:effectLst/>
                <a:latin typeface="+mn-lt"/>
                <a:ea typeface="+mn-ea"/>
                <a:cs typeface="+mn-cs"/>
              </a:rPr>
              <a:t>. Nettoyez-vous les mains à l’eau et au savon et désinfectez-les à la solution </a:t>
            </a:r>
            <a:r>
              <a:rPr lang="fr-FR" sz="1200" kern="1200" dirty="0" err="1" smtClean="0">
                <a:solidFill>
                  <a:schemeClr val="tx1"/>
                </a:solidFill>
                <a:effectLst/>
                <a:latin typeface="+mn-lt"/>
                <a:ea typeface="+mn-ea"/>
                <a:cs typeface="+mn-cs"/>
              </a:rPr>
              <a:t>hydroalcoolique</a:t>
            </a:r>
            <a:r>
              <a:rPr lang="fr-FR" sz="1200" kern="1200" dirty="0" smtClean="0">
                <a:solidFill>
                  <a:schemeClr val="tx1"/>
                </a:solidFill>
                <a:effectLst/>
                <a:latin typeface="+mn-lt"/>
                <a:ea typeface="+mn-ea"/>
                <a:cs typeface="+mn-cs"/>
              </a:rPr>
              <a:t>. Mettez vos gants biodégradables et votre couvre-chef en cas de préparation alimentaire collective (inutiles pour une fabrication uniquement pour soi-même).</a:t>
            </a:r>
            <a:endParaRPr lang="fr-FR" dirty="0"/>
          </a:p>
        </p:txBody>
      </p:sp>
      <p:sp>
        <p:nvSpPr>
          <p:cNvPr id="4" name="Espace réservé du numéro de diapositive 3"/>
          <p:cNvSpPr>
            <a:spLocks noGrp="1"/>
          </p:cNvSpPr>
          <p:nvPr>
            <p:ph type="sldNum" sz="quarter" idx="10"/>
          </p:nvPr>
        </p:nvSpPr>
        <p:spPr/>
        <p:txBody>
          <a:bodyPr/>
          <a:lstStyle/>
          <a:p>
            <a:fld id="{526F5AAD-295B-4A1E-ADD2-6F717272CCF8}" type="slidenum">
              <a:rPr lang="fr-FR" smtClean="0"/>
              <a:t>13</a:t>
            </a:fld>
            <a:endParaRPr lang="fr-FR"/>
          </a:p>
        </p:txBody>
      </p:sp>
    </p:spTree>
    <p:extLst>
      <p:ext uri="{BB962C8B-B14F-4D97-AF65-F5344CB8AC3E}">
        <p14:creationId xmlns:p14="http://schemas.microsoft.com/office/powerpoint/2010/main" val="9553543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lvl="0"/>
            <a:r>
              <a:rPr lang="fr-FR" sz="1200" b="1" kern="1200" dirty="0" smtClean="0">
                <a:solidFill>
                  <a:schemeClr val="tx1"/>
                </a:solidFill>
                <a:effectLst/>
                <a:latin typeface="+mn-lt"/>
                <a:ea typeface="+mn-ea"/>
                <a:cs typeface="+mn-cs"/>
              </a:rPr>
              <a:t>Lancez l’atelier</a:t>
            </a:r>
            <a:r>
              <a:rPr lang="fr-FR" sz="1200" kern="1200" dirty="0" smtClean="0">
                <a:solidFill>
                  <a:schemeClr val="tx1"/>
                </a:solidFill>
                <a:effectLst/>
                <a:latin typeface="+mn-lt"/>
                <a:ea typeface="+mn-ea"/>
                <a:cs typeface="+mn-cs"/>
              </a:rPr>
              <a:t>:</a:t>
            </a:r>
          </a:p>
          <a:p>
            <a:r>
              <a:rPr lang="fr-FR" sz="1200" kern="1200" dirty="0" smtClean="0">
                <a:solidFill>
                  <a:schemeClr val="tx1"/>
                </a:solidFill>
                <a:effectLst/>
                <a:latin typeface="+mn-lt"/>
                <a:ea typeface="+mn-ea"/>
                <a:cs typeface="+mn-cs"/>
              </a:rPr>
              <a:t>- accueil des participants avec un rapide tour de table pendant lequel chacun se présente et nous dit ses attentes ;</a:t>
            </a:r>
          </a:p>
          <a:p>
            <a:r>
              <a:rPr lang="fr-FR" sz="1200" kern="1200" dirty="0" smtClean="0">
                <a:solidFill>
                  <a:schemeClr val="tx1"/>
                </a:solidFill>
                <a:effectLst/>
                <a:latin typeface="+mn-lt"/>
                <a:ea typeface="+mn-ea"/>
                <a:cs typeface="+mn-cs"/>
              </a:rPr>
              <a:t>- Présentation succincte de l'association et de l'intérêt de fabriquer ses produits soi-même ;</a:t>
            </a:r>
          </a:p>
          <a:p>
            <a:r>
              <a:rPr lang="fr-FR" sz="1200" kern="1200" dirty="0" smtClean="0">
                <a:solidFill>
                  <a:schemeClr val="tx1"/>
                </a:solidFill>
                <a:effectLst/>
                <a:latin typeface="+mn-lt"/>
                <a:ea typeface="+mn-ea"/>
                <a:cs typeface="+mn-cs"/>
              </a:rPr>
              <a:t>- Instructions aux participants: les consignes de sécurité et d'hygiène, lavage/désinfection des </a:t>
            </a:r>
            <a:r>
              <a:rPr lang="fr-FR" sz="1200" kern="1200" dirty="0" err="1" smtClean="0">
                <a:solidFill>
                  <a:schemeClr val="tx1"/>
                </a:solidFill>
                <a:effectLst/>
                <a:latin typeface="+mn-lt"/>
                <a:ea typeface="+mn-ea"/>
                <a:cs typeface="+mn-cs"/>
              </a:rPr>
              <a:t>des</a:t>
            </a:r>
            <a:r>
              <a:rPr lang="fr-FR" sz="1200" kern="1200" dirty="0" smtClean="0">
                <a:solidFill>
                  <a:schemeClr val="tx1"/>
                </a:solidFill>
                <a:effectLst/>
                <a:latin typeface="+mn-lt"/>
                <a:ea typeface="+mn-ea"/>
                <a:cs typeface="+mn-cs"/>
              </a:rPr>
              <a:t> mains, distribution de matériel (éventuellement tabliers et couvre-chefs si on en a pour les participants) ;</a:t>
            </a:r>
          </a:p>
          <a:p>
            <a:r>
              <a:rPr lang="fr-FR" sz="1200" kern="1200" dirty="0" smtClean="0">
                <a:solidFill>
                  <a:schemeClr val="tx1"/>
                </a:solidFill>
                <a:effectLst/>
                <a:latin typeface="+mn-lt"/>
                <a:ea typeface="+mn-ea"/>
                <a:cs typeface="+mn-cs"/>
              </a:rPr>
              <a:t>- En cas d’utilisation d’huiles essentielles, préciser leurs vertus, les conditions de leurs bonnes utilisations et les cas où leur usage est déconseillé ;</a:t>
            </a:r>
          </a:p>
          <a:p>
            <a:pPr lvl="0"/>
            <a:endParaRPr lang="fr-FR" dirty="0"/>
          </a:p>
        </p:txBody>
      </p:sp>
      <p:sp>
        <p:nvSpPr>
          <p:cNvPr id="4" name="Espace réservé du numéro de diapositive 3"/>
          <p:cNvSpPr>
            <a:spLocks noGrp="1"/>
          </p:cNvSpPr>
          <p:nvPr>
            <p:ph type="sldNum" sz="quarter" idx="10"/>
          </p:nvPr>
        </p:nvSpPr>
        <p:spPr/>
        <p:txBody>
          <a:bodyPr/>
          <a:lstStyle/>
          <a:p>
            <a:fld id="{526F5AAD-295B-4A1E-ADD2-6F717272CCF8}" type="slidenum">
              <a:rPr lang="fr-FR" smtClean="0"/>
              <a:t>14</a:t>
            </a:fld>
            <a:endParaRPr lang="fr-FR"/>
          </a:p>
        </p:txBody>
      </p:sp>
    </p:spTree>
    <p:extLst>
      <p:ext uri="{BB962C8B-B14F-4D97-AF65-F5344CB8AC3E}">
        <p14:creationId xmlns:p14="http://schemas.microsoft.com/office/powerpoint/2010/main" val="2514800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effectLst/>
                <a:latin typeface="+mn-lt"/>
                <a:ea typeface="+mn-ea"/>
                <a:cs typeface="+mn-cs"/>
              </a:rPr>
              <a:t>- Atteindre quelques objectifs pédagogiques: savoir s'écouter les uns les autres, apprendre à collaborer, à s'organiser collectivement de façon efficace, échanger sur l'origine et la qualité des produits, amener les participants à s'exprimer sur les recettes DIY qu'ils ont déjà faites/réussies/ratées et expliquer pourquoi. Donner quelques exemples concrets de coûts écologiques et économiques de certains produits industriels (par exemple présence de nanoparticules de plastique dans des gommages, surdosage en fluor dans les doses de dentifrices montrées dans les pubs, détergents et odeurs agressifs des lessives industrielles, les conservateurs et les colorants...) et parler des avantages des alternatives (et aussi de leurs inconvénients ou limites pour être tout à fait honnête) ;</a:t>
            </a:r>
          </a:p>
          <a:p>
            <a:pPr lvl="0"/>
            <a:endParaRPr lang="fr-FR" dirty="0"/>
          </a:p>
        </p:txBody>
      </p:sp>
      <p:sp>
        <p:nvSpPr>
          <p:cNvPr id="4" name="Espace réservé du numéro de diapositive 3"/>
          <p:cNvSpPr>
            <a:spLocks noGrp="1"/>
          </p:cNvSpPr>
          <p:nvPr>
            <p:ph type="sldNum" sz="quarter" idx="10"/>
          </p:nvPr>
        </p:nvSpPr>
        <p:spPr/>
        <p:txBody>
          <a:bodyPr/>
          <a:lstStyle/>
          <a:p>
            <a:fld id="{526F5AAD-295B-4A1E-ADD2-6F717272CCF8}" type="slidenum">
              <a:rPr lang="fr-FR" smtClean="0"/>
              <a:t>15</a:t>
            </a:fld>
            <a:endParaRPr lang="fr-FR"/>
          </a:p>
        </p:txBody>
      </p:sp>
    </p:spTree>
    <p:extLst>
      <p:ext uri="{BB962C8B-B14F-4D97-AF65-F5344CB8AC3E}">
        <p14:creationId xmlns:p14="http://schemas.microsoft.com/office/powerpoint/2010/main" val="8451252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200" kern="1200" dirty="0" smtClean="0">
                <a:solidFill>
                  <a:schemeClr val="tx1"/>
                </a:solidFill>
                <a:effectLst/>
                <a:latin typeface="+mn-lt"/>
                <a:ea typeface="+mn-ea"/>
                <a:cs typeface="+mn-cs"/>
              </a:rPr>
              <a:t>- Faire participer chacun en divisant le travail (pesée, mélanges d’ingrédients notamment) en respectant les consignes d’hygiène spécifiques (voir plus bas) ;</a:t>
            </a:r>
          </a:p>
          <a:p>
            <a:r>
              <a:rPr lang="fr-FR" sz="1200" kern="1200" dirty="0" smtClean="0">
                <a:solidFill>
                  <a:schemeClr val="tx1"/>
                </a:solidFill>
                <a:effectLst/>
                <a:latin typeface="+mn-lt"/>
                <a:ea typeface="+mn-ea"/>
                <a:cs typeface="+mn-cs"/>
              </a:rPr>
              <a:t>- Réaliser quelques recettes en intercalant quelques trucs faciles pendant les temps de pose ou de chauffage (par exemple, je mets mon eau à chauffer pour la lessive et pendant ce temps, je montre la fabrication de la poudre pour lave-vaisselle) ;</a:t>
            </a:r>
          </a:p>
          <a:p>
            <a:r>
              <a:rPr lang="fr-FR" sz="1200" kern="1200" dirty="0" smtClean="0">
                <a:solidFill>
                  <a:schemeClr val="tx1"/>
                </a:solidFill>
                <a:effectLst/>
                <a:latin typeface="+mn-lt"/>
                <a:ea typeface="+mn-ea"/>
                <a:cs typeface="+mn-cs"/>
              </a:rPr>
              <a:t>- Faire étiqueter les contenants pour distribuer des échantillons (si possible dans les contenants personnels des participants, ce qui simplifie la logistique pour nous et réduit notre responsabilité) : </a:t>
            </a:r>
            <a:r>
              <a:rPr lang="fr-FR" sz="1200" b="1" kern="1200" dirty="0" smtClean="0">
                <a:solidFill>
                  <a:schemeClr val="tx1"/>
                </a:solidFill>
                <a:effectLst/>
                <a:latin typeface="+mn-lt"/>
                <a:ea typeface="+mn-ea"/>
                <a:cs typeface="+mn-cs"/>
              </a:rPr>
              <a:t>composition et éventuellement pictogrammes de sécurité</a:t>
            </a:r>
            <a:r>
              <a:rPr lang="fr-FR" sz="1200" kern="1200" dirty="0" smtClean="0">
                <a:solidFill>
                  <a:schemeClr val="tx1"/>
                </a:solidFill>
                <a:effectLst/>
                <a:latin typeface="+mn-lt"/>
                <a:ea typeface="+mn-ea"/>
                <a:cs typeface="+mn-cs"/>
              </a:rPr>
              <a:t> en cas de présence d’ingrédients irritants (cristaux de soude, acide citrique …) ;</a:t>
            </a:r>
          </a:p>
          <a:p>
            <a:pPr lvl="0"/>
            <a:endParaRPr lang="fr-FR" dirty="0"/>
          </a:p>
        </p:txBody>
      </p:sp>
      <p:sp>
        <p:nvSpPr>
          <p:cNvPr id="4" name="Espace réservé du numéro de diapositive 3"/>
          <p:cNvSpPr>
            <a:spLocks noGrp="1"/>
          </p:cNvSpPr>
          <p:nvPr>
            <p:ph type="sldNum" sz="quarter" idx="10"/>
          </p:nvPr>
        </p:nvSpPr>
        <p:spPr/>
        <p:txBody>
          <a:bodyPr/>
          <a:lstStyle/>
          <a:p>
            <a:fld id="{526F5AAD-295B-4A1E-ADD2-6F717272CCF8}" type="slidenum">
              <a:rPr lang="fr-FR" smtClean="0"/>
              <a:t>16</a:t>
            </a:fld>
            <a:endParaRPr lang="fr-FR"/>
          </a:p>
        </p:txBody>
      </p:sp>
    </p:spTree>
    <p:extLst>
      <p:ext uri="{BB962C8B-B14F-4D97-AF65-F5344CB8AC3E}">
        <p14:creationId xmlns:p14="http://schemas.microsoft.com/office/powerpoint/2010/main" val="6963420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FR" sz="1200" kern="1200" dirty="0" smtClean="0">
                <a:solidFill>
                  <a:schemeClr val="tx1"/>
                </a:solidFill>
                <a:effectLst/>
                <a:latin typeface="+mn-lt"/>
                <a:ea typeface="+mn-ea"/>
                <a:cs typeface="+mn-cs"/>
              </a:rPr>
              <a:t>Répondre aux questions en reformulant systématiquement (pour être sûr qu'on a bien compris la question et que tout le monde l'a entendue),</a:t>
            </a: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fr-FR" sz="1200" kern="1200" dirty="0" smtClean="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FR" sz="1200" kern="1200" dirty="0" smtClean="0">
                <a:solidFill>
                  <a:schemeClr val="tx1"/>
                </a:solidFill>
                <a:effectLst/>
                <a:latin typeface="+mn-lt"/>
                <a:ea typeface="+mn-ea"/>
                <a:cs typeface="+mn-cs"/>
              </a:rPr>
              <a:t>être dans une attitude bienveillante (pas de jugement, tolérance vis-à-vis des pratiques et des variantes) pour donner à chacun l'envie de s'exprimer ;</a:t>
            </a:r>
          </a:p>
          <a:p>
            <a:pPr lvl="0"/>
            <a:endParaRPr lang="fr-FR" dirty="0"/>
          </a:p>
        </p:txBody>
      </p:sp>
      <p:sp>
        <p:nvSpPr>
          <p:cNvPr id="4" name="Espace réservé du numéro de diapositive 3"/>
          <p:cNvSpPr>
            <a:spLocks noGrp="1"/>
          </p:cNvSpPr>
          <p:nvPr>
            <p:ph type="sldNum" sz="quarter" idx="10"/>
          </p:nvPr>
        </p:nvSpPr>
        <p:spPr/>
        <p:txBody>
          <a:bodyPr/>
          <a:lstStyle/>
          <a:p>
            <a:fld id="{526F5AAD-295B-4A1E-ADD2-6F717272CCF8}" type="slidenum">
              <a:rPr lang="fr-FR" smtClean="0"/>
              <a:t>17</a:t>
            </a:fld>
            <a:endParaRPr lang="fr-FR"/>
          </a:p>
        </p:txBody>
      </p:sp>
    </p:spTree>
    <p:extLst>
      <p:ext uri="{BB962C8B-B14F-4D97-AF65-F5344CB8AC3E}">
        <p14:creationId xmlns:p14="http://schemas.microsoft.com/office/powerpoint/2010/main" val="4841244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200" kern="1200" dirty="0" smtClean="0">
                <a:solidFill>
                  <a:schemeClr val="tx1"/>
                </a:solidFill>
                <a:effectLst/>
                <a:latin typeface="+mn-lt"/>
                <a:ea typeface="+mn-ea"/>
                <a:cs typeface="+mn-cs"/>
              </a:rPr>
              <a:t>- En fin d’atelier, donner l'adresse du site web de l'association où retrouver les recettes préparées ensemble ;</a:t>
            </a:r>
          </a:p>
          <a:p>
            <a:r>
              <a:rPr lang="fr-FR" sz="1200" kern="1200" dirty="0" smtClean="0">
                <a:solidFill>
                  <a:schemeClr val="tx1"/>
                </a:solidFill>
                <a:effectLst/>
                <a:latin typeface="+mn-lt"/>
                <a:ea typeface="+mn-ea"/>
                <a:cs typeface="+mn-cs"/>
              </a:rPr>
              <a:t>- Conseiller quelques livres à la vente et des blogs utiles (</a:t>
            </a:r>
            <a:r>
              <a:rPr lang="fr-FR" sz="1200" b="1" kern="1200" dirty="0" smtClean="0">
                <a:solidFill>
                  <a:schemeClr val="tx1"/>
                </a:solidFill>
                <a:effectLst/>
                <a:latin typeface="+mn-lt"/>
                <a:ea typeface="+mn-ea"/>
                <a:cs typeface="+mn-cs"/>
              </a:rPr>
              <a:t>en cas de vente, demander des chèques à l’ordre de « Zéro Déchet Touraine » et noter les titres et nombres d’exemplaires vendus) </a:t>
            </a:r>
            <a:r>
              <a:rPr lang="fr-FR" sz="1200" kern="1200" dirty="0" smtClean="0">
                <a:solidFill>
                  <a:schemeClr val="tx1"/>
                </a:solidFill>
                <a:effectLst/>
                <a:latin typeface="+mn-lt"/>
                <a:ea typeface="+mn-ea"/>
                <a:cs typeface="+mn-cs"/>
              </a:rPr>
              <a:t>;</a:t>
            </a:r>
          </a:p>
          <a:p>
            <a:r>
              <a:rPr lang="fr-FR" sz="1200" kern="1200" dirty="0" smtClean="0">
                <a:solidFill>
                  <a:schemeClr val="tx1"/>
                </a:solidFill>
                <a:effectLst/>
                <a:latin typeface="+mn-lt"/>
                <a:ea typeface="+mn-ea"/>
                <a:cs typeface="+mn-cs"/>
              </a:rPr>
              <a:t>- Parler de l'adhésion en ligne et de nos besoins en bénévoles ;</a:t>
            </a:r>
          </a:p>
          <a:p>
            <a:r>
              <a:rPr lang="fr-FR" sz="1200" kern="1200" dirty="0" smtClean="0">
                <a:solidFill>
                  <a:schemeClr val="tx1"/>
                </a:solidFill>
                <a:effectLst/>
                <a:latin typeface="+mn-lt"/>
                <a:ea typeface="+mn-ea"/>
                <a:cs typeface="+mn-cs"/>
              </a:rPr>
              <a:t>- Donner les dates des prochains événements organisés par l'association ;</a:t>
            </a:r>
          </a:p>
          <a:p>
            <a:r>
              <a:rPr lang="fr-FR" sz="1200" kern="1200" dirty="0" smtClean="0">
                <a:solidFill>
                  <a:schemeClr val="tx1"/>
                </a:solidFill>
                <a:effectLst/>
                <a:latin typeface="+mn-lt"/>
                <a:ea typeface="+mn-ea"/>
                <a:cs typeface="+mn-cs"/>
              </a:rPr>
              <a:t>- Remercier chacun et récupérer le matériel prêté ;</a:t>
            </a:r>
          </a:p>
          <a:p>
            <a:r>
              <a:rPr lang="fr-FR" sz="1200" kern="1200" dirty="0" smtClean="0">
                <a:solidFill>
                  <a:schemeClr val="tx1"/>
                </a:solidFill>
                <a:effectLst/>
                <a:latin typeface="+mn-lt"/>
                <a:ea typeface="+mn-ea"/>
                <a:cs typeface="+mn-cs"/>
              </a:rPr>
              <a:t>- Eventuellement fournir aux participants un questionnaire de satisfaction ;</a:t>
            </a:r>
          </a:p>
          <a:p>
            <a:pPr lvl="0"/>
            <a:endParaRPr lang="fr-FR" dirty="0"/>
          </a:p>
        </p:txBody>
      </p:sp>
      <p:sp>
        <p:nvSpPr>
          <p:cNvPr id="4" name="Espace réservé du numéro de diapositive 3"/>
          <p:cNvSpPr>
            <a:spLocks noGrp="1"/>
          </p:cNvSpPr>
          <p:nvPr>
            <p:ph type="sldNum" sz="quarter" idx="10"/>
          </p:nvPr>
        </p:nvSpPr>
        <p:spPr/>
        <p:txBody>
          <a:bodyPr/>
          <a:lstStyle/>
          <a:p>
            <a:fld id="{526F5AAD-295B-4A1E-ADD2-6F717272CCF8}" type="slidenum">
              <a:rPr lang="fr-FR" smtClean="0"/>
              <a:t>18</a:t>
            </a:fld>
            <a:endParaRPr lang="fr-FR"/>
          </a:p>
        </p:txBody>
      </p:sp>
    </p:spTree>
    <p:extLst>
      <p:ext uri="{BB962C8B-B14F-4D97-AF65-F5344CB8AC3E}">
        <p14:creationId xmlns:p14="http://schemas.microsoft.com/office/powerpoint/2010/main" val="13936423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lvl="0"/>
            <a:r>
              <a:rPr lang="fr-FR" sz="1200" b="1" kern="1200" dirty="0" smtClean="0">
                <a:solidFill>
                  <a:schemeClr val="tx1"/>
                </a:solidFill>
                <a:effectLst/>
                <a:latin typeface="+mn-lt"/>
                <a:ea typeface="+mn-ea"/>
                <a:cs typeface="+mn-cs"/>
              </a:rPr>
              <a:t>Ramenez le matériel et les restes d’ingrédients au local de l’association</a:t>
            </a:r>
            <a:r>
              <a:rPr lang="fr-FR" sz="1200" kern="1200" dirty="0" smtClean="0">
                <a:solidFill>
                  <a:schemeClr val="tx1"/>
                </a:solidFill>
                <a:effectLst/>
                <a:latin typeface="+mn-lt"/>
                <a:ea typeface="+mn-ea"/>
                <a:cs typeface="+mn-cs"/>
              </a:rPr>
              <a:t> dans les délais convenus. Une autre bénévole aura peut-être besoin de ceux-ci très prochainement.</a:t>
            </a:r>
          </a:p>
          <a:p>
            <a:pPr lvl="0"/>
            <a:r>
              <a:rPr lang="fr-FR" sz="1200" b="1" kern="1200" dirty="0" smtClean="0">
                <a:solidFill>
                  <a:schemeClr val="tx1"/>
                </a:solidFill>
                <a:effectLst/>
                <a:latin typeface="+mn-lt"/>
                <a:ea typeface="+mn-ea"/>
                <a:cs typeface="+mn-cs"/>
              </a:rPr>
              <a:t>Nettoyez le matériel comme indiqué ci-dessous </a:t>
            </a:r>
            <a:r>
              <a:rPr lang="fr-FR" sz="1200" kern="1200" dirty="0" smtClean="0">
                <a:solidFill>
                  <a:schemeClr val="tx1"/>
                </a:solidFill>
                <a:effectLst/>
                <a:latin typeface="+mn-lt"/>
                <a:ea typeface="+mn-ea"/>
                <a:cs typeface="+mn-cs"/>
              </a:rPr>
              <a:t>(possibilité d’utiliser la cuisine à côté du local). Rangez le matériel propre et les ingrédients aux endroits prévus. Triez les quelques déchets issus de l’atelier. Vous pouvez conserver vos masques à poussières en vue de futurs ateliers.</a:t>
            </a:r>
          </a:p>
          <a:p>
            <a:pPr lvl="0"/>
            <a:r>
              <a:rPr lang="fr-FR" sz="1200" b="1" kern="1200" dirty="0" smtClean="0">
                <a:solidFill>
                  <a:schemeClr val="tx1"/>
                </a:solidFill>
                <a:effectLst/>
                <a:latin typeface="+mn-lt"/>
                <a:ea typeface="+mn-ea"/>
                <a:cs typeface="+mn-cs"/>
              </a:rPr>
              <a:t>Déposez les chèques reçus dans une enveloppe dans la caisse « stand » et informez la trésorière des ventes de livres effectuées : </a:t>
            </a:r>
            <a:r>
              <a:rPr lang="fr-FR" sz="1200" u="sng" kern="1200" dirty="0" smtClean="0">
                <a:solidFill>
                  <a:schemeClr val="tx1"/>
                </a:solidFill>
                <a:effectLst/>
                <a:latin typeface="+mn-lt"/>
                <a:ea typeface="+mn-ea"/>
                <a:cs typeface="+mn-cs"/>
                <a:hlinkClick r:id="rId3"/>
              </a:rPr>
              <a:t>tresorier@zerodechettouraine.org</a:t>
            </a:r>
            <a:endParaRPr lang="fr-FR" sz="1200" kern="1200" dirty="0" smtClean="0">
              <a:solidFill>
                <a:schemeClr val="tx1"/>
              </a:solidFill>
              <a:effectLst/>
              <a:latin typeface="+mn-lt"/>
              <a:ea typeface="+mn-ea"/>
              <a:cs typeface="+mn-cs"/>
            </a:endParaRPr>
          </a:p>
          <a:p>
            <a:r>
              <a:rPr lang="fr-FR" sz="1200" kern="1200" dirty="0" smtClean="0">
                <a:solidFill>
                  <a:schemeClr val="tx1"/>
                </a:solidFill>
                <a:effectLst/>
                <a:latin typeface="+mn-lt"/>
                <a:ea typeface="+mn-ea"/>
                <a:cs typeface="+mn-cs"/>
              </a:rPr>
              <a:t>Envoyez-nous vos éventuels suggestions et commentaire à </a:t>
            </a:r>
            <a:r>
              <a:rPr lang="fr-FR" sz="1200" u="sng" kern="1200" dirty="0" smtClean="0">
                <a:solidFill>
                  <a:schemeClr val="tx1"/>
                </a:solidFill>
                <a:effectLst/>
                <a:latin typeface="+mn-lt"/>
                <a:ea typeface="+mn-ea"/>
                <a:cs typeface="+mn-cs"/>
                <a:hlinkClick r:id="rId4"/>
              </a:rPr>
              <a:t>contact@zerodechettouraine.org</a:t>
            </a:r>
            <a:r>
              <a:rPr lang="fr-FR" sz="1200" kern="1200" dirty="0" smtClean="0">
                <a:solidFill>
                  <a:schemeClr val="tx1"/>
                </a:solidFill>
                <a:effectLst/>
                <a:latin typeface="+mn-lt"/>
                <a:ea typeface="+mn-ea"/>
                <a:cs typeface="+mn-cs"/>
              </a:rPr>
              <a:t>. En particulier, </a:t>
            </a:r>
            <a:r>
              <a:rPr lang="fr-FR" sz="1200" b="1" kern="1200" dirty="0" smtClean="0">
                <a:solidFill>
                  <a:schemeClr val="tx1"/>
                </a:solidFill>
                <a:effectLst/>
                <a:latin typeface="+mn-lt"/>
                <a:ea typeface="+mn-ea"/>
                <a:cs typeface="+mn-cs"/>
              </a:rPr>
              <a:t>si vous terminez un lot d’ingrédients</a:t>
            </a:r>
            <a:r>
              <a:rPr lang="fr-FR" sz="1200" kern="1200" dirty="0" smtClean="0">
                <a:solidFill>
                  <a:schemeClr val="tx1"/>
                </a:solidFill>
                <a:effectLst/>
                <a:latin typeface="+mn-lt"/>
                <a:ea typeface="+mn-ea"/>
                <a:cs typeface="+mn-cs"/>
              </a:rPr>
              <a:t> pendant votre atelier et qu’il n’en reste plus (ou pas assez) en réserve au local, </a:t>
            </a:r>
            <a:r>
              <a:rPr lang="fr-FR" sz="1200" b="1" kern="1200" dirty="0" smtClean="0">
                <a:solidFill>
                  <a:schemeClr val="tx1"/>
                </a:solidFill>
                <a:effectLst/>
                <a:latin typeface="+mn-lt"/>
                <a:ea typeface="+mn-ea"/>
                <a:cs typeface="+mn-cs"/>
              </a:rPr>
              <a:t>merci de nous le préciser afin que nous puissions racheter cet ingrédient</a:t>
            </a:r>
            <a:r>
              <a:rPr lang="fr-FR" sz="1200" kern="1200" dirty="0" smtClean="0">
                <a:solidFill>
                  <a:schemeClr val="tx1"/>
                </a:solidFill>
                <a:effectLst/>
                <a:latin typeface="+mn-lt"/>
                <a:ea typeface="+mn-ea"/>
                <a:cs typeface="+mn-cs"/>
              </a:rPr>
              <a:t> avant le prochain atelier. </a:t>
            </a:r>
            <a:r>
              <a:rPr lang="fr-FR" sz="1200" b="1" kern="1200" dirty="0" smtClean="0">
                <a:solidFill>
                  <a:schemeClr val="tx1"/>
                </a:solidFill>
                <a:effectLst/>
                <a:latin typeface="+mn-lt"/>
                <a:ea typeface="+mn-ea"/>
                <a:cs typeface="+mn-cs"/>
              </a:rPr>
              <a:t>Un ustensile a été endommagé ou perdu ?</a:t>
            </a:r>
            <a:r>
              <a:rPr lang="fr-FR" sz="1200" kern="1200" dirty="0" smtClean="0">
                <a:solidFill>
                  <a:schemeClr val="tx1"/>
                </a:solidFill>
                <a:effectLst/>
                <a:latin typeface="+mn-lt"/>
                <a:ea typeface="+mn-ea"/>
                <a:cs typeface="+mn-cs"/>
              </a:rPr>
              <a:t> Pas très grave, il vaut mieux nous le faire savoir dès que possible …</a:t>
            </a:r>
            <a:endParaRPr lang="fr-FR" dirty="0"/>
          </a:p>
        </p:txBody>
      </p:sp>
      <p:sp>
        <p:nvSpPr>
          <p:cNvPr id="4" name="Espace réservé du numéro de diapositive 3"/>
          <p:cNvSpPr>
            <a:spLocks noGrp="1"/>
          </p:cNvSpPr>
          <p:nvPr>
            <p:ph type="sldNum" sz="quarter" idx="10"/>
          </p:nvPr>
        </p:nvSpPr>
        <p:spPr/>
        <p:txBody>
          <a:bodyPr/>
          <a:lstStyle/>
          <a:p>
            <a:fld id="{526F5AAD-295B-4A1E-ADD2-6F717272CCF8}" type="slidenum">
              <a:rPr lang="fr-FR" smtClean="0"/>
              <a:t>19</a:t>
            </a:fld>
            <a:endParaRPr lang="fr-FR"/>
          </a:p>
        </p:txBody>
      </p:sp>
    </p:spTree>
    <p:extLst>
      <p:ext uri="{BB962C8B-B14F-4D97-AF65-F5344CB8AC3E}">
        <p14:creationId xmlns:p14="http://schemas.microsoft.com/office/powerpoint/2010/main" val="13824136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200" kern="1200" dirty="0" smtClean="0">
                <a:solidFill>
                  <a:schemeClr val="tx1"/>
                </a:solidFill>
                <a:effectLst/>
                <a:latin typeface="+mn-lt"/>
                <a:ea typeface="+mn-ea"/>
                <a:cs typeface="+mn-cs"/>
              </a:rPr>
              <a:t>Avant l’atelier :</a:t>
            </a:r>
          </a:p>
          <a:p>
            <a:pPr lvl="0"/>
            <a:r>
              <a:rPr lang="fr-FR" sz="1200" kern="1200" dirty="0" smtClean="0">
                <a:solidFill>
                  <a:schemeClr val="tx1"/>
                </a:solidFill>
                <a:effectLst/>
                <a:latin typeface="+mn-lt"/>
                <a:ea typeface="+mn-ea"/>
                <a:cs typeface="+mn-cs"/>
              </a:rPr>
              <a:t>Il est possible de récupérer une quantité suffisante de marc de café, la veille de l'atelier auprès du </a:t>
            </a:r>
            <a:r>
              <a:rPr lang="fr-FR" sz="1200" kern="1200" dirty="0" err="1" smtClean="0">
                <a:solidFill>
                  <a:schemeClr val="tx1"/>
                </a:solidFill>
                <a:effectLst/>
                <a:latin typeface="+mn-lt"/>
                <a:ea typeface="+mn-ea"/>
                <a:cs typeface="+mn-cs"/>
              </a:rPr>
              <a:t>Cafécito</a:t>
            </a:r>
            <a:r>
              <a:rPr lang="fr-FR" sz="1200" kern="1200" dirty="0" smtClean="0">
                <a:solidFill>
                  <a:schemeClr val="tx1"/>
                </a:solidFill>
                <a:effectLst/>
                <a:latin typeface="+mn-lt"/>
                <a:ea typeface="+mn-ea"/>
                <a:cs typeface="+mn-cs"/>
              </a:rPr>
              <a:t>, 43 rue du grand marché à Tours. Pensez simplement à prévenir l'équipe du </a:t>
            </a:r>
            <a:r>
              <a:rPr lang="fr-FR" sz="1200" kern="1200" dirty="0" err="1" smtClean="0">
                <a:solidFill>
                  <a:schemeClr val="tx1"/>
                </a:solidFill>
                <a:effectLst/>
                <a:latin typeface="+mn-lt"/>
                <a:ea typeface="+mn-ea"/>
                <a:cs typeface="+mn-cs"/>
              </a:rPr>
              <a:t>Cafécito</a:t>
            </a:r>
            <a:r>
              <a:rPr lang="fr-FR" sz="1200" kern="1200" dirty="0" smtClean="0">
                <a:solidFill>
                  <a:schemeClr val="tx1"/>
                </a:solidFill>
                <a:effectLst/>
                <a:latin typeface="+mn-lt"/>
                <a:ea typeface="+mn-ea"/>
                <a:cs typeface="+mn-cs"/>
              </a:rPr>
              <a:t> et idéalement à leur déposer un contenant à l'avance afin qu'ils puissent vous le rendre plein.</a:t>
            </a:r>
          </a:p>
          <a:p>
            <a:pPr lvl="0"/>
            <a:r>
              <a:rPr lang="fr-FR" sz="1200" kern="1200" dirty="0" smtClean="0">
                <a:solidFill>
                  <a:schemeClr val="tx1"/>
                </a:solidFill>
                <a:effectLst/>
                <a:latin typeface="+mn-lt"/>
                <a:ea typeface="+mn-ea"/>
                <a:cs typeface="+mn-cs"/>
              </a:rPr>
              <a:t>Pour tout le monde : Se laver les mains à l’eau et au savon et/ou avec une solution </a:t>
            </a:r>
            <a:r>
              <a:rPr lang="fr-FR" sz="1200" kern="1200" dirty="0" err="1" smtClean="0">
                <a:solidFill>
                  <a:schemeClr val="tx1"/>
                </a:solidFill>
                <a:effectLst/>
                <a:latin typeface="+mn-lt"/>
                <a:ea typeface="+mn-ea"/>
                <a:cs typeface="+mn-cs"/>
              </a:rPr>
              <a:t>hydroalcoolique</a:t>
            </a:r>
            <a:r>
              <a:rPr lang="fr-FR" sz="1200" kern="1200" dirty="0" smtClean="0">
                <a:solidFill>
                  <a:schemeClr val="tx1"/>
                </a:solidFill>
                <a:effectLst/>
                <a:latin typeface="+mn-lt"/>
                <a:ea typeface="+mn-ea"/>
                <a:cs typeface="+mn-cs"/>
              </a:rPr>
              <a:t> (ne pas fumer après car risque d’inflammation de la solution </a:t>
            </a:r>
            <a:r>
              <a:rPr lang="fr-FR" sz="1200" kern="1200" dirty="0" err="1" smtClean="0">
                <a:solidFill>
                  <a:schemeClr val="tx1"/>
                </a:solidFill>
                <a:effectLst/>
                <a:latin typeface="+mn-lt"/>
                <a:ea typeface="+mn-ea"/>
                <a:cs typeface="+mn-cs"/>
              </a:rPr>
              <a:t>hydroalcoolique</a:t>
            </a:r>
            <a:r>
              <a:rPr lang="fr-FR" sz="1200" kern="1200" dirty="0" smtClean="0">
                <a:solidFill>
                  <a:schemeClr val="tx1"/>
                </a:solidFill>
                <a:effectLst/>
                <a:latin typeface="+mn-lt"/>
                <a:ea typeface="+mn-ea"/>
                <a:cs typeface="+mn-cs"/>
              </a:rPr>
              <a:t>).</a:t>
            </a:r>
          </a:p>
          <a:p>
            <a:r>
              <a:rPr lang="fr-FR" sz="1200" kern="1200" dirty="0" smtClean="0">
                <a:solidFill>
                  <a:schemeClr val="tx1"/>
                </a:solidFill>
                <a:effectLst/>
                <a:latin typeface="+mn-lt"/>
                <a:ea typeface="+mn-ea"/>
                <a:cs typeface="+mn-cs"/>
              </a:rPr>
              <a:t>Pendant l’atelier :</a:t>
            </a:r>
          </a:p>
          <a:p>
            <a:pPr lvl="0"/>
            <a:r>
              <a:rPr lang="fr-FR" sz="1200" b="1" kern="1200" dirty="0" smtClean="0">
                <a:solidFill>
                  <a:schemeClr val="tx1"/>
                </a:solidFill>
                <a:effectLst/>
                <a:latin typeface="+mn-lt"/>
                <a:ea typeface="+mn-ea"/>
                <a:cs typeface="+mn-cs"/>
              </a:rPr>
              <a:t>Pas de préparation collective</a:t>
            </a:r>
            <a:r>
              <a:rPr lang="fr-FR" sz="1200" kern="1200" dirty="0" smtClean="0">
                <a:solidFill>
                  <a:schemeClr val="tx1"/>
                </a:solidFill>
                <a:effectLst/>
                <a:latin typeface="+mn-lt"/>
                <a:ea typeface="+mn-ea"/>
                <a:cs typeface="+mn-cs"/>
              </a:rPr>
              <a:t> (= chacun fabrique pour lui-même), afin d’éviter d’être assimilés à des metteurs sur le marché de produits cosmétiques (législation contraignante, </a:t>
            </a:r>
            <a:r>
              <a:rPr lang="fr-FR" sz="1200" kern="1200" dirty="0" err="1" smtClean="0">
                <a:solidFill>
                  <a:schemeClr val="tx1"/>
                </a:solidFill>
                <a:effectLst/>
                <a:latin typeface="+mn-lt"/>
                <a:ea typeface="+mn-ea"/>
                <a:cs typeface="+mn-cs"/>
              </a:rPr>
              <a:t>cf</a:t>
            </a:r>
            <a:r>
              <a:rPr lang="fr-FR" sz="1200" kern="1200" dirty="0" smtClean="0">
                <a:solidFill>
                  <a:schemeClr val="tx1"/>
                </a:solidFill>
                <a:effectLst/>
                <a:latin typeface="+mn-lt"/>
                <a:ea typeface="+mn-ea"/>
                <a:cs typeface="+mn-cs"/>
              </a:rPr>
              <a:t> </a:t>
            </a:r>
            <a:r>
              <a:rPr lang="fr-FR" sz="1200" u="sng" kern="1200" dirty="0" smtClean="0">
                <a:solidFill>
                  <a:schemeClr val="tx1"/>
                </a:solidFill>
                <a:effectLst/>
                <a:latin typeface="+mn-lt"/>
                <a:ea typeface="+mn-ea"/>
                <a:cs typeface="+mn-cs"/>
                <a:hlinkClick r:id="rId3"/>
              </a:rPr>
              <a:t>règlement européen 1223/2009 du 30/11/2009</a:t>
            </a:r>
            <a:r>
              <a:rPr lang="fr-FR" sz="1200" kern="1200" dirty="0" smtClean="0">
                <a:solidFill>
                  <a:schemeClr val="tx1"/>
                </a:solidFill>
                <a:effectLst/>
                <a:latin typeface="+mn-lt"/>
                <a:ea typeface="+mn-ea"/>
                <a:cs typeface="+mn-cs"/>
              </a:rPr>
              <a:t>).</a:t>
            </a:r>
          </a:p>
          <a:p>
            <a:r>
              <a:rPr lang="fr-FR" sz="1200" kern="1200" dirty="0" smtClean="0">
                <a:solidFill>
                  <a:schemeClr val="tx1"/>
                </a:solidFill>
                <a:effectLst/>
                <a:latin typeface="+mn-lt"/>
                <a:ea typeface="+mn-ea"/>
                <a:cs typeface="+mn-cs"/>
              </a:rPr>
              <a:t>Inviter les participants à fabriquer leur propre recette et à utiliser leur contenant personnel.</a:t>
            </a:r>
            <a:endParaRPr lang="fr-FR" dirty="0"/>
          </a:p>
        </p:txBody>
      </p:sp>
      <p:sp>
        <p:nvSpPr>
          <p:cNvPr id="4" name="Espace réservé du numéro de diapositive 3"/>
          <p:cNvSpPr>
            <a:spLocks noGrp="1"/>
          </p:cNvSpPr>
          <p:nvPr>
            <p:ph type="sldNum" sz="quarter" idx="10"/>
          </p:nvPr>
        </p:nvSpPr>
        <p:spPr/>
        <p:txBody>
          <a:bodyPr/>
          <a:lstStyle/>
          <a:p>
            <a:fld id="{526F5AAD-295B-4A1E-ADD2-6F717272CCF8}" type="slidenum">
              <a:rPr lang="fr-FR" smtClean="0"/>
              <a:t>20</a:t>
            </a:fld>
            <a:endParaRPr lang="fr-FR"/>
          </a:p>
        </p:txBody>
      </p:sp>
    </p:spTree>
    <p:extLst>
      <p:ext uri="{BB962C8B-B14F-4D97-AF65-F5344CB8AC3E}">
        <p14:creationId xmlns:p14="http://schemas.microsoft.com/office/powerpoint/2010/main" val="22434183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b="1" kern="1200" dirty="0" smtClean="0">
                <a:solidFill>
                  <a:schemeClr val="tx1"/>
                </a:solidFill>
                <a:effectLst/>
                <a:latin typeface="+mn-lt"/>
                <a:ea typeface="+mn-ea"/>
                <a:cs typeface="+mn-cs"/>
              </a:rPr>
              <a:t>Après vous être portée volontaire</a:t>
            </a:r>
            <a:r>
              <a:rPr lang="fr-FR" sz="1200" kern="1200" dirty="0" smtClean="0">
                <a:solidFill>
                  <a:schemeClr val="tx1"/>
                </a:solidFill>
                <a:effectLst/>
                <a:latin typeface="+mn-lt"/>
                <a:ea typeface="+mn-ea"/>
                <a:cs typeface="+mn-cs"/>
              </a:rPr>
              <a:t> pour animer un atelier DIY prévu à une certaine date (sur simple mail  à </a:t>
            </a:r>
            <a:r>
              <a:rPr lang="fr-FR" sz="1200" u="sng" kern="1200" dirty="0" smtClean="0">
                <a:solidFill>
                  <a:schemeClr val="tx1"/>
                </a:solidFill>
                <a:effectLst/>
                <a:latin typeface="+mn-lt"/>
                <a:ea typeface="+mn-ea"/>
                <a:cs typeface="+mn-cs"/>
                <a:hlinkClick r:id="rId3"/>
              </a:rPr>
              <a:t>contact@zerodechettouraine.org</a:t>
            </a:r>
            <a:r>
              <a:rPr lang="fr-FR" sz="1200" kern="1200" dirty="0" smtClean="0">
                <a:solidFill>
                  <a:schemeClr val="tx1"/>
                </a:solidFill>
                <a:effectLst/>
                <a:latin typeface="+mn-lt"/>
                <a:ea typeface="+mn-ea"/>
                <a:cs typeface="+mn-cs"/>
              </a:rPr>
              <a:t>), nous vous indiquerons quand passer à la </a:t>
            </a:r>
            <a:r>
              <a:rPr lang="fr-FR" sz="1200" kern="1200" dirty="0" err="1" smtClean="0">
                <a:solidFill>
                  <a:schemeClr val="tx1"/>
                </a:solidFill>
                <a:effectLst/>
                <a:latin typeface="+mn-lt"/>
                <a:ea typeface="+mn-ea"/>
                <a:cs typeface="+mn-cs"/>
              </a:rPr>
              <a:t>ressourcerie</a:t>
            </a:r>
            <a:r>
              <a:rPr lang="fr-FR" sz="1200" kern="1200" dirty="0" smtClean="0">
                <a:solidFill>
                  <a:schemeClr val="tx1"/>
                </a:solidFill>
                <a:effectLst/>
                <a:latin typeface="+mn-lt"/>
                <a:ea typeface="+mn-ea"/>
                <a:cs typeface="+mn-cs"/>
              </a:rPr>
              <a:t> pour récupérer le matériel et les ingrédients nécessaires et quand le ramener. Cela dépendra des autres ateliers DIY prévus avant et après le vôtre. Merci de respecter ce planning pour la bonne organisation de l’association.</a:t>
            </a:r>
          </a:p>
          <a:p>
            <a:endParaRPr lang="fr-FR" dirty="0"/>
          </a:p>
        </p:txBody>
      </p:sp>
      <p:sp>
        <p:nvSpPr>
          <p:cNvPr id="4" name="Espace réservé du numéro de diapositive 3"/>
          <p:cNvSpPr>
            <a:spLocks noGrp="1"/>
          </p:cNvSpPr>
          <p:nvPr>
            <p:ph type="sldNum" sz="quarter" idx="10"/>
          </p:nvPr>
        </p:nvSpPr>
        <p:spPr/>
        <p:txBody>
          <a:bodyPr/>
          <a:lstStyle/>
          <a:p>
            <a:fld id="{526F5AAD-295B-4A1E-ADD2-6F717272CCF8}" type="slidenum">
              <a:rPr lang="fr-FR" smtClean="0"/>
              <a:t>3</a:t>
            </a:fld>
            <a:endParaRPr lang="fr-FR"/>
          </a:p>
        </p:txBody>
      </p:sp>
    </p:spTree>
    <p:extLst>
      <p:ext uri="{BB962C8B-B14F-4D97-AF65-F5344CB8AC3E}">
        <p14:creationId xmlns:p14="http://schemas.microsoft.com/office/powerpoint/2010/main" val="24078480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200" kern="1200" dirty="0" smtClean="0">
                <a:solidFill>
                  <a:schemeClr val="tx1"/>
                </a:solidFill>
                <a:effectLst/>
                <a:latin typeface="+mn-lt"/>
                <a:ea typeface="+mn-ea"/>
                <a:cs typeface="+mn-cs"/>
              </a:rPr>
              <a:t>Après l’atelier :</a:t>
            </a:r>
          </a:p>
          <a:p>
            <a:pPr lvl="0"/>
            <a:r>
              <a:rPr lang="fr-FR" sz="1200" kern="1200" dirty="0" smtClean="0">
                <a:solidFill>
                  <a:schemeClr val="tx1"/>
                </a:solidFill>
                <a:effectLst/>
                <a:latin typeface="+mn-lt"/>
                <a:ea typeface="+mn-ea"/>
                <a:cs typeface="+mn-cs"/>
              </a:rPr>
              <a:t>Nettoyer le matériel à l’eau et au savon ; </a:t>
            </a:r>
          </a:p>
          <a:p>
            <a:pPr lvl="0"/>
            <a:r>
              <a:rPr lang="fr-FR" sz="1200" kern="1200" dirty="0" smtClean="0">
                <a:solidFill>
                  <a:schemeClr val="tx1"/>
                </a:solidFill>
                <a:effectLst/>
                <a:latin typeface="+mn-lt"/>
                <a:ea typeface="+mn-ea"/>
                <a:cs typeface="+mn-cs"/>
              </a:rPr>
              <a:t>Désinfecter le matériel :</a:t>
            </a:r>
          </a:p>
          <a:p>
            <a:pPr lvl="0"/>
            <a:r>
              <a:rPr lang="fr-FR" sz="1200" kern="1200" dirty="0" smtClean="0">
                <a:solidFill>
                  <a:schemeClr val="tx1"/>
                </a:solidFill>
                <a:effectLst/>
                <a:latin typeface="+mn-lt"/>
                <a:ea typeface="+mn-ea"/>
                <a:cs typeface="+mn-cs"/>
              </a:rPr>
              <a:t>Pour le plastique et le silicone : désinfection à l’alcool à 70° de tous les ustensiles avec du papier absorbant (à jeter avec les déchets </a:t>
            </a:r>
            <a:r>
              <a:rPr lang="fr-FR" sz="1200" kern="1200" dirty="0" err="1" smtClean="0">
                <a:solidFill>
                  <a:schemeClr val="tx1"/>
                </a:solidFill>
                <a:effectLst/>
                <a:latin typeface="+mn-lt"/>
                <a:ea typeface="+mn-ea"/>
                <a:cs typeface="+mn-cs"/>
              </a:rPr>
              <a:t>compostables</a:t>
            </a:r>
            <a:r>
              <a:rPr lang="fr-FR" sz="1200" kern="1200" dirty="0" smtClean="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Pour l’inox et le verre : stérilisation dans l’eau bouillante 10 minutes, prélever à l’aide de pinces (pour ne pas toucher avec les doigts), faire sécher sur papier absorbant, recouvrir d’une cloche anti-poussières (ou d’un torchon propre).</a:t>
            </a:r>
            <a:endParaRPr lang="fr-FR" dirty="0"/>
          </a:p>
        </p:txBody>
      </p:sp>
      <p:sp>
        <p:nvSpPr>
          <p:cNvPr id="4" name="Espace réservé du numéro de diapositive 3"/>
          <p:cNvSpPr>
            <a:spLocks noGrp="1"/>
          </p:cNvSpPr>
          <p:nvPr>
            <p:ph type="sldNum" sz="quarter" idx="10"/>
          </p:nvPr>
        </p:nvSpPr>
        <p:spPr/>
        <p:txBody>
          <a:bodyPr/>
          <a:lstStyle/>
          <a:p>
            <a:fld id="{526F5AAD-295B-4A1E-ADD2-6F717272CCF8}" type="slidenum">
              <a:rPr lang="fr-FR" smtClean="0"/>
              <a:t>21</a:t>
            </a:fld>
            <a:endParaRPr lang="fr-FR"/>
          </a:p>
        </p:txBody>
      </p:sp>
    </p:spTree>
    <p:extLst>
      <p:ext uri="{BB962C8B-B14F-4D97-AF65-F5344CB8AC3E}">
        <p14:creationId xmlns:p14="http://schemas.microsoft.com/office/powerpoint/2010/main" val="6906172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200" b="1" kern="1200" dirty="0" smtClean="0">
                <a:solidFill>
                  <a:schemeClr val="tx1"/>
                </a:solidFill>
                <a:effectLst/>
                <a:latin typeface="+mn-lt"/>
                <a:ea typeface="+mn-ea"/>
                <a:cs typeface="+mn-cs"/>
              </a:rPr>
              <a:t>Les recettes de produits ménagers</a:t>
            </a:r>
          </a:p>
          <a:p>
            <a:pPr lvl="0"/>
            <a:r>
              <a:rPr lang="fr-FR" sz="1200" kern="1200" dirty="0" smtClean="0">
                <a:solidFill>
                  <a:schemeClr val="tx1"/>
                </a:solidFill>
                <a:effectLst/>
                <a:latin typeface="+mn-lt"/>
                <a:ea typeface="+mn-ea"/>
                <a:cs typeface="+mn-cs"/>
              </a:rPr>
              <a:t>Lessive</a:t>
            </a:r>
          </a:p>
          <a:p>
            <a:pPr lvl="0"/>
            <a:r>
              <a:rPr lang="fr-FR" sz="1200" kern="1200" dirty="0" smtClean="0">
                <a:solidFill>
                  <a:schemeClr val="tx1"/>
                </a:solidFill>
                <a:effectLst/>
                <a:latin typeface="+mn-lt"/>
                <a:ea typeface="+mn-ea"/>
                <a:cs typeface="+mn-cs"/>
              </a:rPr>
              <a:t>Pastilles lave-vaisselle</a:t>
            </a:r>
          </a:p>
          <a:p>
            <a:pPr lvl="0"/>
            <a:r>
              <a:rPr lang="fr-FR" sz="1200" kern="1200" dirty="0" smtClean="0">
                <a:solidFill>
                  <a:schemeClr val="tx1"/>
                </a:solidFill>
                <a:effectLst/>
                <a:latin typeface="+mn-lt"/>
                <a:ea typeface="+mn-ea"/>
                <a:cs typeface="+mn-cs"/>
              </a:rPr>
              <a:t>Pastilles WC</a:t>
            </a:r>
          </a:p>
          <a:p>
            <a:pPr lvl="0"/>
            <a:r>
              <a:rPr lang="fr-FR" sz="1200" kern="1200" dirty="0" smtClean="0">
                <a:solidFill>
                  <a:schemeClr val="tx1"/>
                </a:solidFill>
                <a:effectLst/>
                <a:latin typeface="+mn-lt"/>
                <a:ea typeface="+mn-ea"/>
                <a:cs typeface="+mn-cs"/>
              </a:rPr>
              <a:t>Pierre d’argile</a:t>
            </a:r>
          </a:p>
          <a:p>
            <a:r>
              <a:rPr lang="fr-FR" sz="1200" kern="1200" dirty="0" smtClean="0">
                <a:solidFill>
                  <a:schemeClr val="tx1"/>
                </a:solidFill>
                <a:effectLst/>
                <a:latin typeface="+mn-lt"/>
                <a:ea typeface="+mn-ea"/>
                <a:cs typeface="+mn-cs"/>
              </a:rPr>
              <a:t>Quelques recommandations ci-dessous :</a:t>
            </a:r>
          </a:p>
          <a:p>
            <a:r>
              <a:rPr lang="fr-FR" sz="1200" kern="1200" dirty="0" smtClean="0">
                <a:solidFill>
                  <a:schemeClr val="tx1"/>
                </a:solidFill>
                <a:effectLst/>
                <a:latin typeface="+mn-lt"/>
                <a:ea typeface="+mn-ea"/>
                <a:cs typeface="+mn-cs"/>
              </a:rPr>
              <a:t>Plus d’infos:</a:t>
            </a:r>
          </a:p>
          <a:p>
            <a:r>
              <a:rPr lang="fr-FR" sz="1200" u="sng" kern="1200" dirty="0" smtClean="0">
                <a:solidFill>
                  <a:schemeClr val="tx1"/>
                </a:solidFill>
                <a:effectLst/>
                <a:latin typeface="+mn-lt"/>
                <a:ea typeface="+mn-ea"/>
                <a:cs typeface="+mn-cs"/>
                <a:hlinkClick r:id="rId3"/>
              </a:rPr>
              <a:t>https://www.economie.gouv.fr/dgccrf/publications/juridiques/panorama-des-textes/Produits-de-nettoyage-ou-d-entretien</a:t>
            </a:r>
            <a:r>
              <a:rPr lang="fr-FR" sz="1200" kern="1200" dirty="0" smtClean="0">
                <a:solidFill>
                  <a:schemeClr val="tx1"/>
                </a:solidFill>
                <a:effectLst/>
                <a:latin typeface="+mn-lt"/>
                <a:ea typeface="+mn-ea"/>
                <a:cs typeface="+mn-cs"/>
              </a:rPr>
              <a:t> </a:t>
            </a:r>
          </a:p>
          <a:p>
            <a:pPr lvl="0"/>
            <a:r>
              <a:rPr lang="fr-FR" sz="1200" b="1" kern="1200" dirty="0" smtClean="0">
                <a:solidFill>
                  <a:schemeClr val="tx1"/>
                </a:solidFill>
                <a:effectLst/>
                <a:latin typeface="+mn-lt"/>
                <a:ea typeface="+mn-ea"/>
                <a:cs typeface="+mn-cs"/>
              </a:rPr>
              <a:t>Pas de préparation collective</a:t>
            </a:r>
            <a:r>
              <a:rPr lang="fr-FR" sz="1200" kern="1200" dirty="0" smtClean="0">
                <a:solidFill>
                  <a:schemeClr val="tx1"/>
                </a:solidFill>
                <a:effectLst/>
                <a:latin typeface="+mn-lt"/>
                <a:ea typeface="+mn-ea"/>
                <a:cs typeface="+mn-cs"/>
              </a:rPr>
              <a:t> (= chacun fabrique pour lui-même), afin d’éviter d’être assimilés à des fabricants de détergents (législation contraignante, </a:t>
            </a:r>
            <a:r>
              <a:rPr lang="fr-FR" sz="1200" kern="1200" dirty="0" err="1" smtClean="0">
                <a:solidFill>
                  <a:schemeClr val="tx1"/>
                </a:solidFill>
                <a:effectLst/>
                <a:latin typeface="+mn-lt"/>
                <a:ea typeface="+mn-ea"/>
                <a:cs typeface="+mn-cs"/>
              </a:rPr>
              <a:t>cf</a:t>
            </a:r>
            <a:r>
              <a:rPr lang="fr-FR" sz="1200" kern="1200" dirty="0" smtClean="0">
                <a:solidFill>
                  <a:schemeClr val="tx1"/>
                </a:solidFill>
                <a:effectLst/>
                <a:latin typeface="+mn-lt"/>
                <a:ea typeface="+mn-ea"/>
                <a:cs typeface="+mn-cs"/>
              </a:rPr>
              <a:t> </a:t>
            </a:r>
            <a:r>
              <a:rPr lang="fr-FR" sz="1200" u="sng" kern="1200" dirty="0" smtClean="0">
                <a:solidFill>
                  <a:schemeClr val="tx1"/>
                </a:solidFill>
                <a:effectLst/>
                <a:latin typeface="+mn-lt"/>
                <a:ea typeface="+mn-ea"/>
                <a:cs typeface="+mn-cs"/>
                <a:hlinkClick r:id="rId4"/>
              </a:rPr>
              <a:t>règlement européen 648/2004 du 31/03/04</a:t>
            </a:r>
            <a:r>
              <a:rPr lang="fr-FR" sz="1200" kern="1200" dirty="0" smtClean="0">
                <a:solidFill>
                  <a:schemeClr val="tx1"/>
                </a:solidFill>
                <a:effectLst/>
                <a:latin typeface="+mn-lt"/>
                <a:ea typeface="+mn-ea"/>
                <a:cs typeface="+mn-cs"/>
              </a:rPr>
              <a:t>).</a:t>
            </a:r>
          </a:p>
          <a:p>
            <a:pPr lvl="0"/>
            <a:r>
              <a:rPr lang="fr-FR" sz="1200" b="1" kern="1200" dirty="0" smtClean="0">
                <a:solidFill>
                  <a:schemeClr val="tx1"/>
                </a:solidFill>
                <a:effectLst/>
                <a:latin typeface="+mn-lt"/>
                <a:ea typeface="+mn-ea"/>
                <a:cs typeface="+mn-cs"/>
              </a:rPr>
              <a:t>Pour la lessive : soit démonstration</a:t>
            </a:r>
            <a:r>
              <a:rPr lang="fr-FR" sz="1200" kern="1200" dirty="0" smtClean="0">
                <a:solidFill>
                  <a:schemeClr val="tx1"/>
                </a:solidFill>
                <a:effectLst/>
                <a:latin typeface="+mn-lt"/>
                <a:ea typeface="+mn-ea"/>
                <a:cs typeface="+mn-cs"/>
              </a:rPr>
              <a:t>, soit </a:t>
            </a:r>
            <a:r>
              <a:rPr lang="fr-FR" sz="1200" b="1" kern="1200" dirty="0" err="1" smtClean="0">
                <a:solidFill>
                  <a:schemeClr val="tx1"/>
                </a:solidFill>
                <a:effectLst/>
                <a:latin typeface="+mn-lt"/>
                <a:ea typeface="+mn-ea"/>
                <a:cs typeface="+mn-cs"/>
              </a:rPr>
              <a:t>autofabrication</a:t>
            </a:r>
            <a:r>
              <a:rPr lang="fr-FR" sz="1200" b="1" kern="1200" dirty="0" smtClean="0">
                <a:solidFill>
                  <a:schemeClr val="tx1"/>
                </a:solidFill>
                <a:effectLst/>
                <a:latin typeface="+mn-lt"/>
                <a:ea typeface="+mn-ea"/>
                <a:cs typeface="+mn-cs"/>
              </a:rPr>
              <a:t> par les participants</a:t>
            </a:r>
            <a:r>
              <a:rPr lang="fr-FR" sz="1200" kern="1200" dirty="0" smtClean="0">
                <a:solidFill>
                  <a:schemeClr val="tx1"/>
                </a:solidFill>
                <a:effectLst/>
                <a:latin typeface="+mn-lt"/>
                <a:ea typeface="+mn-ea"/>
                <a:cs typeface="+mn-cs"/>
              </a:rPr>
              <a:t> en petites quantités (par exemple 25 cl par participant, adapter la recette et ne distribuer que de l’eau chaude dans les contenants personnels)</a:t>
            </a:r>
          </a:p>
          <a:p>
            <a:pPr lvl="0"/>
            <a:r>
              <a:rPr lang="fr-FR" sz="1200" kern="1200" dirty="0" smtClean="0">
                <a:solidFill>
                  <a:schemeClr val="tx1"/>
                </a:solidFill>
                <a:effectLst/>
                <a:latin typeface="+mn-lt"/>
                <a:ea typeface="+mn-ea"/>
                <a:cs typeface="+mn-cs"/>
              </a:rPr>
              <a:t>Etiqueter le produit fabriqué avec la composition et les pictogrammes nécessaires ;</a:t>
            </a:r>
          </a:p>
          <a:p>
            <a:pPr lvl="0"/>
            <a:r>
              <a:rPr lang="fr-FR" sz="1200" kern="1200" dirty="0" smtClean="0">
                <a:solidFill>
                  <a:schemeClr val="tx1"/>
                </a:solidFill>
                <a:effectLst/>
                <a:latin typeface="+mn-lt"/>
                <a:ea typeface="+mn-ea"/>
                <a:cs typeface="+mn-cs"/>
              </a:rPr>
              <a:t>Porter des EPI (Equipements de Protection Individuelle) en cas de pesée de produits pulvérulents et irritants: gants, masque, lunettes de protection, vêtement de protection (tablier) ;</a:t>
            </a:r>
          </a:p>
          <a:p>
            <a:r>
              <a:rPr lang="fr-FR" sz="1200" kern="1200" dirty="0" smtClean="0">
                <a:solidFill>
                  <a:schemeClr val="tx1"/>
                </a:solidFill>
                <a:effectLst/>
                <a:latin typeface="+mn-lt"/>
                <a:ea typeface="+mn-ea"/>
                <a:cs typeface="+mn-cs"/>
              </a:rPr>
              <a:t>Après l’atelier : désinfecter le matériel comme pour les cosmétiques.</a:t>
            </a:r>
            <a:endParaRPr lang="fr-FR" dirty="0"/>
          </a:p>
        </p:txBody>
      </p:sp>
      <p:sp>
        <p:nvSpPr>
          <p:cNvPr id="4" name="Espace réservé du numéro de diapositive 3"/>
          <p:cNvSpPr>
            <a:spLocks noGrp="1"/>
          </p:cNvSpPr>
          <p:nvPr>
            <p:ph type="sldNum" sz="quarter" idx="10"/>
          </p:nvPr>
        </p:nvSpPr>
        <p:spPr/>
        <p:txBody>
          <a:bodyPr/>
          <a:lstStyle/>
          <a:p>
            <a:fld id="{526F5AAD-295B-4A1E-ADD2-6F717272CCF8}" type="slidenum">
              <a:rPr lang="fr-FR" smtClean="0"/>
              <a:t>22</a:t>
            </a:fld>
            <a:endParaRPr lang="fr-FR"/>
          </a:p>
        </p:txBody>
      </p:sp>
    </p:spTree>
    <p:extLst>
      <p:ext uri="{BB962C8B-B14F-4D97-AF65-F5344CB8AC3E}">
        <p14:creationId xmlns:p14="http://schemas.microsoft.com/office/powerpoint/2010/main" val="423844230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lvl="0"/>
            <a:r>
              <a:rPr lang="fr-FR" sz="1200" kern="1200" dirty="0" smtClean="0">
                <a:solidFill>
                  <a:schemeClr val="tx1"/>
                </a:solidFill>
                <a:effectLst/>
                <a:latin typeface="+mn-lt"/>
                <a:ea typeface="+mn-ea"/>
                <a:cs typeface="+mn-cs"/>
              </a:rPr>
              <a:t>Pâte à tartiner maison</a:t>
            </a:r>
          </a:p>
          <a:p>
            <a:pPr lvl="0"/>
            <a:r>
              <a:rPr lang="fr-FR" sz="1200" kern="1200" dirty="0" smtClean="0">
                <a:solidFill>
                  <a:schemeClr val="tx1"/>
                </a:solidFill>
                <a:effectLst/>
                <a:latin typeface="+mn-lt"/>
                <a:ea typeface="+mn-ea"/>
                <a:cs typeface="+mn-cs"/>
              </a:rPr>
              <a:t>Pesto aux fanes de radis</a:t>
            </a:r>
          </a:p>
          <a:p>
            <a:pPr lvl="0"/>
            <a:r>
              <a:rPr lang="fr-FR" sz="1200" kern="1200" dirty="0" smtClean="0">
                <a:solidFill>
                  <a:schemeClr val="tx1"/>
                </a:solidFill>
                <a:effectLst/>
                <a:latin typeface="+mn-lt"/>
                <a:ea typeface="+mn-ea"/>
                <a:cs typeface="+mn-cs"/>
              </a:rPr>
              <a:t>Barres énergétiques</a:t>
            </a:r>
          </a:p>
          <a:p>
            <a:pPr lvl="0"/>
            <a:r>
              <a:rPr lang="fr-FR" sz="1200" kern="1200" dirty="0" smtClean="0">
                <a:solidFill>
                  <a:schemeClr val="tx1"/>
                </a:solidFill>
                <a:effectLst/>
                <a:latin typeface="+mn-lt"/>
                <a:ea typeface="+mn-ea"/>
                <a:cs typeface="+mn-cs"/>
              </a:rPr>
              <a:t>Compotes</a:t>
            </a:r>
          </a:p>
          <a:p>
            <a:pPr lvl="0"/>
            <a:r>
              <a:rPr lang="fr-FR" sz="1200" kern="1200" dirty="0" smtClean="0">
                <a:solidFill>
                  <a:schemeClr val="tx1"/>
                </a:solidFill>
                <a:effectLst/>
                <a:latin typeface="+mn-lt"/>
                <a:ea typeface="+mn-ea"/>
                <a:cs typeface="+mn-cs"/>
              </a:rPr>
              <a:t>Kit à cookies</a:t>
            </a:r>
          </a:p>
          <a:p>
            <a:pPr lvl="0"/>
            <a:r>
              <a:rPr lang="fr-FR" sz="1200" kern="1200" dirty="0" smtClean="0">
                <a:solidFill>
                  <a:schemeClr val="tx1"/>
                </a:solidFill>
                <a:effectLst/>
                <a:latin typeface="+mn-lt"/>
                <a:ea typeface="+mn-ea"/>
                <a:cs typeface="+mn-cs"/>
              </a:rPr>
              <a:t>Pâtes fraîches</a:t>
            </a:r>
          </a:p>
          <a:p>
            <a:pPr lvl="0"/>
            <a:r>
              <a:rPr lang="fr-FR" sz="1200" kern="1200" dirty="0" smtClean="0">
                <a:solidFill>
                  <a:schemeClr val="tx1"/>
                </a:solidFill>
                <a:effectLst/>
                <a:latin typeface="+mn-lt"/>
                <a:ea typeface="+mn-ea"/>
                <a:cs typeface="+mn-cs"/>
              </a:rPr>
              <a:t>chocolats et mendiants</a:t>
            </a:r>
          </a:p>
          <a:p>
            <a:pPr lvl="0"/>
            <a:r>
              <a:rPr lang="fr-FR" sz="1200" kern="1200" dirty="0" smtClean="0">
                <a:solidFill>
                  <a:schemeClr val="tx1"/>
                </a:solidFill>
                <a:effectLst/>
                <a:latin typeface="+mn-lt"/>
                <a:ea typeface="+mn-ea"/>
                <a:cs typeface="+mn-cs"/>
              </a:rPr>
              <a:t>pâte à pain</a:t>
            </a:r>
          </a:p>
        </p:txBody>
      </p:sp>
      <p:sp>
        <p:nvSpPr>
          <p:cNvPr id="4" name="Espace réservé du numéro de diapositive 3"/>
          <p:cNvSpPr>
            <a:spLocks noGrp="1"/>
          </p:cNvSpPr>
          <p:nvPr>
            <p:ph type="sldNum" sz="quarter" idx="10"/>
          </p:nvPr>
        </p:nvSpPr>
        <p:spPr/>
        <p:txBody>
          <a:bodyPr/>
          <a:lstStyle/>
          <a:p>
            <a:fld id="{526F5AAD-295B-4A1E-ADD2-6F717272CCF8}" type="slidenum">
              <a:rPr lang="fr-FR" smtClean="0"/>
              <a:t>23</a:t>
            </a:fld>
            <a:endParaRPr lang="fr-FR"/>
          </a:p>
        </p:txBody>
      </p:sp>
    </p:spTree>
    <p:extLst>
      <p:ext uri="{BB962C8B-B14F-4D97-AF65-F5344CB8AC3E}">
        <p14:creationId xmlns:p14="http://schemas.microsoft.com/office/powerpoint/2010/main" val="132827757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200" kern="1200" dirty="0" smtClean="0">
                <a:solidFill>
                  <a:schemeClr val="tx1"/>
                </a:solidFill>
                <a:effectLst/>
                <a:latin typeface="+mn-lt"/>
                <a:ea typeface="+mn-ea"/>
                <a:cs typeface="+mn-cs"/>
              </a:rPr>
              <a:t>Recommandations incontournables inspirées des règles générales relatives à la sécurité des denrées alimentaires et à l’hygiène alimentaire (</a:t>
            </a:r>
            <a:r>
              <a:rPr lang="fr-FR" sz="1200" u="sng" kern="1200" dirty="0" smtClean="0">
                <a:solidFill>
                  <a:schemeClr val="tx1"/>
                </a:solidFill>
                <a:effectLst/>
                <a:latin typeface="+mn-lt"/>
                <a:ea typeface="+mn-ea"/>
                <a:cs typeface="+mn-cs"/>
                <a:hlinkClick r:id="rId3"/>
              </a:rPr>
              <a:t>Règlement (CE) n°178/2002du 28/01/2002</a:t>
            </a:r>
            <a:r>
              <a:rPr lang="fr-FR" sz="1200" kern="1200" dirty="0" smtClean="0">
                <a:solidFill>
                  <a:schemeClr val="tx1"/>
                </a:solidFill>
                <a:effectLst/>
                <a:latin typeface="+mn-lt"/>
                <a:ea typeface="+mn-ea"/>
                <a:cs typeface="+mn-cs"/>
              </a:rPr>
              <a:t> et </a:t>
            </a:r>
            <a:r>
              <a:rPr lang="fr-FR" sz="1200" u="sng" kern="1200" dirty="0" smtClean="0">
                <a:solidFill>
                  <a:schemeClr val="tx1"/>
                </a:solidFill>
                <a:effectLst/>
                <a:latin typeface="+mn-lt"/>
                <a:ea typeface="+mn-ea"/>
                <a:cs typeface="+mn-cs"/>
                <a:hlinkClick r:id="rId4"/>
              </a:rPr>
              <a:t>Règlement (CE) n° 852/200 du 29/04/2004</a:t>
            </a:r>
            <a:r>
              <a:rPr lang="fr-FR" sz="1200" kern="1200" dirty="0" smtClean="0">
                <a:solidFill>
                  <a:schemeClr val="tx1"/>
                </a:solidFill>
                <a:effectLst/>
                <a:latin typeface="+mn-lt"/>
                <a:ea typeface="+mn-ea"/>
                <a:cs typeface="+mn-cs"/>
              </a:rPr>
              <a:t>). Plus d’infos:</a:t>
            </a:r>
          </a:p>
          <a:p>
            <a:r>
              <a:rPr lang="fr-FR" sz="1200" u="sng" kern="1200" dirty="0" smtClean="0">
                <a:solidFill>
                  <a:schemeClr val="tx1"/>
                </a:solidFill>
                <a:effectLst/>
                <a:latin typeface="+mn-lt"/>
                <a:ea typeface="+mn-ea"/>
                <a:cs typeface="+mn-cs"/>
                <a:hlinkClick r:id="rId5"/>
              </a:rPr>
              <a:t>https://www.economie.gouv.fr/dgccrf/Publications/Vie-pratique/Fiches-pratiques/Hygiene-alimentaire</a:t>
            </a:r>
            <a:endParaRPr lang="fr-FR" sz="1200" kern="1200" dirty="0" smtClean="0">
              <a:solidFill>
                <a:schemeClr val="tx1"/>
              </a:solidFill>
              <a:effectLst/>
              <a:latin typeface="+mn-lt"/>
              <a:ea typeface="+mn-ea"/>
              <a:cs typeface="+mn-cs"/>
            </a:endParaRPr>
          </a:p>
          <a:p>
            <a:r>
              <a:rPr lang="fr-FR" sz="1200" kern="1200" dirty="0" smtClean="0">
                <a:solidFill>
                  <a:schemeClr val="tx1"/>
                </a:solidFill>
                <a:effectLst/>
                <a:latin typeface="+mn-lt"/>
                <a:ea typeface="+mn-ea"/>
                <a:cs typeface="+mn-cs"/>
              </a:rPr>
              <a:t>Pour toute personne participant à une </a:t>
            </a:r>
            <a:r>
              <a:rPr lang="fr-FR" sz="1200" b="1" kern="1200" dirty="0" smtClean="0">
                <a:solidFill>
                  <a:schemeClr val="tx1"/>
                </a:solidFill>
                <a:effectLst/>
                <a:latin typeface="+mn-lt"/>
                <a:ea typeface="+mn-ea"/>
                <a:cs typeface="+mn-cs"/>
              </a:rPr>
              <a:t>préparation collective :</a:t>
            </a:r>
            <a:endParaRPr lang="fr-FR" sz="1200" kern="1200" dirty="0" smtClean="0">
              <a:solidFill>
                <a:schemeClr val="tx1"/>
              </a:solidFill>
              <a:effectLst/>
              <a:latin typeface="+mn-lt"/>
              <a:ea typeface="+mn-ea"/>
              <a:cs typeface="+mn-cs"/>
            </a:endParaRPr>
          </a:p>
          <a:p>
            <a:pPr lvl="0"/>
            <a:r>
              <a:rPr lang="fr-FR" sz="1200" kern="1200" dirty="0" smtClean="0">
                <a:solidFill>
                  <a:schemeClr val="tx1"/>
                </a:solidFill>
                <a:effectLst/>
                <a:latin typeface="+mn-lt"/>
                <a:ea typeface="+mn-ea"/>
                <a:cs typeface="+mn-cs"/>
              </a:rPr>
              <a:t>Ongles coupés courts ;</a:t>
            </a:r>
          </a:p>
          <a:p>
            <a:pPr lvl="0"/>
            <a:r>
              <a:rPr lang="fr-FR" sz="1200" kern="1200" dirty="0" smtClean="0">
                <a:solidFill>
                  <a:schemeClr val="tx1"/>
                </a:solidFill>
                <a:effectLst/>
                <a:latin typeface="+mn-lt"/>
                <a:ea typeface="+mn-ea"/>
                <a:cs typeface="+mn-cs"/>
              </a:rPr>
              <a:t>Nettoyer les plans de travail avec un désinfectant à usage alimentaire ;</a:t>
            </a:r>
          </a:p>
          <a:p>
            <a:pPr lvl="0"/>
            <a:r>
              <a:rPr lang="fr-FR" sz="1200" kern="1200" dirty="0" smtClean="0">
                <a:solidFill>
                  <a:schemeClr val="tx1"/>
                </a:solidFill>
                <a:effectLst/>
                <a:latin typeface="+mn-lt"/>
                <a:ea typeface="+mn-ea"/>
                <a:cs typeface="+mn-cs"/>
              </a:rPr>
              <a:t>Lavage des mains et désinfection à la solution </a:t>
            </a:r>
            <a:r>
              <a:rPr lang="fr-FR" sz="1200" kern="1200" dirty="0" err="1" smtClean="0">
                <a:solidFill>
                  <a:schemeClr val="tx1"/>
                </a:solidFill>
                <a:effectLst/>
                <a:latin typeface="+mn-lt"/>
                <a:ea typeface="+mn-ea"/>
                <a:cs typeface="+mn-cs"/>
              </a:rPr>
              <a:t>hydroalcoolique</a:t>
            </a:r>
            <a:r>
              <a:rPr lang="fr-FR" sz="1200" kern="1200" dirty="0" smtClean="0">
                <a:solidFill>
                  <a:schemeClr val="tx1"/>
                </a:solidFill>
                <a:effectLst/>
                <a:latin typeface="+mn-lt"/>
                <a:ea typeface="+mn-ea"/>
                <a:cs typeface="+mn-cs"/>
              </a:rPr>
              <a:t>, couvre-chef (charlotte lavable ou vêtement couvrant </a:t>
            </a:r>
            <a:r>
              <a:rPr lang="fr-FR" sz="1200" b="1" kern="1200" dirty="0" smtClean="0">
                <a:solidFill>
                  <a:schemeClr val="tx1"/>
                </a:solidFill>
                <a:effectLst/>
                <a:latin typeface="+mn-lt"/>
                <a:ea typeface="+mn-ea"/>
                <a:cs typeface="+mn-cs"/>
              </a:rPr>
              <a:t>la totalité</a:t>
            </a:r>
            <a:r>
              <a:rPr lang="fr-FR" sz="1200" kern="1200" dirty="0" smtClean="0">
                <a:solidFill>
                  <a:schemeClr val="tx1"/>
                </a:solidFill>
                <a:effectLst/>
                <a:latin typeface="+mn-lt"/>
                <a:ea typeface="+mn-ea"/>
                <a:cs typeface="+mn-cs"/>
              </a:rPr>
              <a:t> de la chevelure de type foulard, bandana, </a:t>
            </a:r>
            <a:r>
              <a:rPr lang="fr-FR" sz="1200" kern="1200" dirty="0" err="1" smtClean="0">
                <a:solidFill>
                  <a:schemeClr val="tx1"/>
                </a:solidFill>
                <a:effectLst/>
                <a:latin typeface="+mn-lt"/>
                <a:ea typeface="+mn-ea"/>
                <a:cs typeface="+mn-cs"/>
              </a:rPr>
              <a:t>etc</a:t>
            </a:r>
            <a:r>
              <a:rPr lang="fr-FR" sz="1200" kern="1200" dirty="0" smtClean="0">
                <a:solidFill>
                  <a:schemeClr val="tx1"/>
                </a:solidFill>
                <a:effectLst/>
                <a:latin typeface="+mn-lt"/>
                <a:ea typeface="+mn-ea"/>
                <a:cs typeface="+mn-cs"/>
              </a:rPr>
              <a:t>), vêtements de protection (un tablier suffit) et gants à usage alimentaire ;</a:t>
            </a:r>
          </a:p>
          <a:p>
            <a:pPr lvl="0"/>
            <a:r>
              <a:rPr lang="fr-FR" sz="1200" kern="1200" dirty="0" smtClean="0">
                <a:solidFill>
                  <a:schemeClr val="tx1"/>
                </a:solidFill>
                <a:effectLst/>
                <a:latin typeface="+mn-lt"/>
                <a:ea typeface="+mn-ea"/>
                <a:cs typeface="+mn-cs"/>
              </a:rPr>
              <a:t>Eviter le bois (spatules, planches à découper,…) à cause d’une possible contamination bactérienne ;</a:t>
            </a:r>
          </a:p>
          <a:p>
            <a:pPr lvl="0"/>
            <a:r>
              <a:rPr lang="fr-FR" sz="1200" kern="1200" dirty="0" smtClean="0">
                <a:solidFill>
                  <a:schemeClr val="tx1"/>
                </a:solidFill>
                <a:effectLst/>
                <a:latin typeface="+mn-lt"/>
                <a:ea typeface="+mn-ea"/>
                <a:cs typeface="+mn-cs"/>
              </a:rPr>
              <a:t>Après l’atelier, nettoyer et stériliser le matériel dans l’eau bouillante 10 minutes.</a:t>
            </a:r>
          </a:p>
          <a:p>
            <a:pPr lvl="0"/>
            <a:endParaRPr lang="fr-FR"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526F5AAD-295B-4A1E-ADD2-6F717272CCF8}" type="slidenum">
              <a:rPr lang="fr-FR" smtClean="0"/>
              <a:t>24</a:t>
            </a:fld>
            <a:endParaRPr lang="fr-FR"/>
          </a:p>
        </p:txBody>
      </p:sp>
    </p:spTree>
    <p:extLst>
      <p:ext uri="{BB962C8B-B14F-4D97-AF65-F5344CB8AC3E}">
        <p14:creationId xmlns:p14="http://schemas.microsoft.com/office/powerpoint/2010/main" val="39456069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200" kern="1200" dirty="0" smtClean="0">
                <a:solidFill>
                  <a:schemeClr val="tx1"/>
                </a:solidFill>
                <a:effectLst/>
                <a:latin typeface="+mn-lt"/>
                <a:ea typeface="+mn-ea"/>
                <a:cs typeface="+mn-cs"/>
              </a:rPr>
              <a:t>Si les participants fabriquent pour eux-mêmes :</a:t>
            </a:r>
          </a:p>
          <a:p>
            <a:pPr lvl="0"/>
            <a:r>
              <a:rPr lang="fr-FR" sz="1200" kern="1200" dirty="0" smtClean="0">
                <a:solidFill>
                  <a:schemeClr val="tx1"/>
                </a:solidFill>
                <a:effectLst/>
                <a:latin typeface="+mn-lt"/>
                <a:ea typeface="+mn-ea"/>
                <a:cs typeface="+mn-cs"/>
              </a:rPr>
              <a:t>Nettoyer les plans de travail avec un désinfectant à usage alimentaire ;</a:t>
            </a:r>
          </a:p>
          <a:p>
            <a:pPr lvl="0"/>
            <a:r>
              <a:rPr lang="fr-FR" sz="1200" kern="1200" dirty="0" smtClean="0">
                <a:solidFill>
                  <a:schemeClr val="tx1"/>
                </a:solidFill>
                <a:effectLst/>
                <a:latin typeface="+mn-lt"/>
                <a:ea typeface="+mn-ea"/>
                <a:cs typeface="+mn-cs"/>
              </a:rPr>
              <a:t>Lavage des mains et désinfection à la solution </a:t>
            </a:r>
            <a:r>
              <a:rPr lang="fr-FR" sz="1200" kern="1200" dirty="0" err="1" smtClean="0">
                <a:solidFill>
                  <a:schemeClr val="tx1"/>
                </a:solidFill>
                <a:effectLst/>
                <a:latin typeface="+mn-lt"/>
                <a:ea typeface="+mn-ea"/>
                <a:cs typeface="+mn-cs"/>
              </a:rPr>
              <a:t>hydroalcoolique</a:t>
            </a:r>
            <a:r>
              <a:rPr lang="fr-FR" sz="1200" kern="1200" dirty="0" smtClean="0">
                <a:solidFill>
                  <a:schemeClr val="tx1"/>
                </a:solidFill>
                <a:effectLst/>
                <a:latin typeface="+mn-lt"/>
                <a:ea typeface="+mn-ea"/>
                <a:cs typeface="+mn-cs"/>
              </a:rPr>
              <a:t> ;</a:t>
            </a:r>
          </a:p>
          <a:p>
            <a:pPr lvl="0"/>
            <a:r>
              <a:rPr lang="fr-FR" sz="1200" kern="1200" dirty="0" smtClean="0">
                <a:solidFill>
                  <a:schemeClr val="tx1"/>
                </a:solidFill>
                <a:effectLst/>
                <a:latin typeface="+mn-lt"/>
                <a:ea typeface="+mn-ea"/>
                <a:cs typeface="+mn-cs"/>
              </a:rPr>
              <a:t>Conditionnement en contenant personnel propre et hermétique. Etiqueter avec la liste des ingrédients.</a:t>
            </a:r>
          </a:p>
          <a:p>
            <a:r>
              <a:rPr lang="fr-FR" sz="1200" kern="1200" dirty="0" smtClean="0">
                <a:solidFill>
                  <a:schemeClr val="tx1"/>
                </a:solidFill>
                <a:effectLst/>
                <a:latin typeface="+mn-lt"/>
                <a:ea typeface="+mn-ea"/>
                <a:cs typeface="+mn-cs"/>
              </a:rPr>
              <a:t>Attention aux allergènes : informer les parents de la liste des ingrédients quelques jours avant un atelier DIY pour enfants, pour qu’ils donnent leur accord en cas de dégustation sur place (exemple : pâte à tartiner sur du pain). Si pas d’accord parental, ne pas faire goûter l’enfant et donner éventuellement l’échantillon aux parents.</a:t>
            </a:r>
          </a:p>
        </p:txBody>
      </p:sp>
      <p:sp>
        <p:nvSpPr>
          <p:cNvPr id="4" name="Espace réservé du numéro de diapositive 3"/>
          <p:cNvSpPr>
            <a:spLocks noGrp="1"/>
          </p:cNvSpPr>
          <p:nvPr>
            <p:ph type="sldNum" sz="quarter" idx="10"/>
          </p:nvPr>
        </p:nvSpPr>
        <p:spPr/>
        <p:txBody>
          <a:bodyPr/>
          <a:lstStyle/>
          <a:p>
            <a:fld id="{526F5AAD-295B-4A1E-ADD2-6F717272CCF8}" type="slidenum">
              <a:rPr lang="fr-FR" smtClean="0"/>
              <a:t>25</a:t>
            </a:fld>
            <a:endParaRPr lang="fr-FR"/>
          </a:p>
        </p:txBody>
      </p:sp>
    </p:spTree>
    <p:extLst>
      <p:ext uri="{BB962C8B-B14F-4D97-AF65-F5344CB8AC3E}">
        <p14:creationId xmlns:p14="http://schemas.microsoft.com/office/powerpoint/2010/main" val="108002479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lvl="0"/>
            <a:r>
              <a:rPr lang="fr-FR" sz="1200" kern="1200" dirty="0" err="1" smtClean="0">
                <a:solidFill>
                  <a:schemeClr val="tx1"/>
                </a:solidFill>
                <a:effectLst/>
                <a:latin typeface="+mn-lt"/>
                <a:ea typeface="+mn-ea"/>
                <a:cs typeface="+mn-cs"/>
              </a:rPr>
              <a:t>Tawashis</a:t>
            </a:r>
            <a:endParaRPr lang="fr-FR" sz="1200" kern="1200" dirty="0" smtClean="0">
              <a:solidFill>
                <a:schemeClr val="tx1"/>
              </a:solidFill>
              <a:effectLst/>
              <a:latin typeface="+mn-lt"/>
              <a:ea typeface="+mn-ea"/>
              <a:cs typeface="+mn-cs"/>
            </a:endParaRPr>
          </a:p>
          <a:p>
            <a:pPr lvl="0"/>
            <a:r>
              <a:rPr lang="fr-FR" sz="1200" kern="1200" dirty="0" err="1" smtClean="0">
                <a:solidFill>
                  <a:schemeClr val="tx1"/>
                </a:solidFill>
                <a:effectLst/>
                <a:latin typeface="+mn-lt"/>
                <a:ea typeface="+mn-ea"/>
                <a:cs typeface="+mn-cs"/>
              </a:rPr>
              <a:t>Furoshikis</a:t>
            </a:r>
            <a:endParaRPr lang="fr-FR" sz="1200" kern="1200" dirty="0" smtClean="0">
              <a:solidFill>
                <a:schemeClr val="tx1"/>
              </a:solidFill>
              <a:effectLst/>
              <a:latin typeface="+mn-lt"/>
              <a:ea typeface="+mn-ea"/>
              <a:cs typeface="+mn-cs"/>
            </a:endParaRPr>
          </a:p>
          <a:p>
            <a:pPr lvl="0"/>
            <a:r>
              <a:rPr lang="fr-FR" sz="1200" kern="1200" dirty="0" smtClean="0">
                <a:solidFill>
                  <a:schemeClr val="tx1"/>
                </a:solidFill>
                <a:effectLst/>
                <a:latin typeface="+mn-lt"/>
                <a:ea typeface="+mn-ea"/>
                <a:cs typeface="+mn-cs"/>
              </a:rPr>
              <a:t>Coloration d’œufs de Pâques</a:t>
            </a:r>
          </a:p>
          <a:p>
            <a:pPr lvl="0"/>
            <a:r>
              <a:rPr lang="fr-FR" sz="1200" kern="1200" dirty="0" smtClean="0">
                <a:solidFill>
                  <a:schemeClr val="tx1"/>
                </a:solidFill>
                <a:effectLst/>
                <a:latin typeface="+mn-lt"/>
                <a:ea typeface="+mn-ea"/>
                <a:cs typeface="+mn-cs"/>
              </a:rPr>
              <a:t>Colle</a:t>
            </a:r>
          </a:p>
          <a:p>
            <a:pPr lvl="0"/>
            <a:r>
              <a:rPr lang="fr-FR" sz="1200" kern="1200" dirty="0" smtClean="0">
                <a:solidFill>
                  <a:schemeClr val="tx1"/>
                </a:solidFill>
                <a:effectLst/>
                <a:latin typeface="+mn-lt"/>
                <a:ea typeface="+mn-ea"/>
                <a:cs typeface="+mn-cs"/>
              </a:rPr>
              <a:t>Pâte à papier</a:t>
            </a:r>
          </a:p>
          <a:p>
            <a:pPr lvl="0"/>
            <a:r>
              <a:rPr lang="fr-FR" sz="1200" kern="1200" dirty="0" smtClean="0">
                <a:solidFill>
                  <a:schemeClr val="tx1"/>
                </a:solidFill>
                <a:effectLst/>
                <a:latin typeface="+mn-lt"/>
                <a:ea typeface="+mn-ea"/>
                <a:cs typeface="+mn-cs"/>
              </a:rPr>
              <a:t>Objets en matériaux recyclés : jardinière, éolienne,…</a:t>
            </a:r>
          </a:p>
          <a:p>
            <a:endParaRPr lang="fr-FR"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526F5AAD-295B-4A1E-ADD2-6F717272CCF8}" type="slidenum">
              <a:rPr lang="fr-FR" smtClean="0"/>
              <a:t>26</a:t>
            </a:fld>
            <a:endParaRPr lang="fr-FR"/>
          </a:p>
        </p:txBody>
      </p:sp>
    </p:spTree>
    <p:extLst>
      <p:ext uri="{BB962C8B-B14F-4D97-AF65-F5344CB8AC3E}">
        <p14:creationId xmlns:p14="http://schemas.microsoft.com/office/powerpoint/2010/main" val="68893611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200" kern="1200" dirty="0" smtClean="0">
                <a:solidFill>
                  <a:schemeClr val="tx1"/>
                </a:solidFill>
                <a:effectLst/>
                <a:latin typeface="+mn-lt"/>
                <a:ea typeface="+mn-ea"/>
                <a:cs typeface="+mn-cs"/>
              </a:rPr>
              <a:t>Pour le travail du tissu, quelques risques limités sont à prévenir (piqûres ou coupures accidentelles). Faire attention aux transmissions de ciseaux (pointes vers le bas !) entre participants par exemple.</a:t>
            </a:r>
          </a:p>
          <a:p>
            <a:r>
              <a:rPr lang="fr-FR" sz="1200" kern="1200" dirty="0" smtClean="0">
                <a:solidFill>
                  <a:schemeClr val="tx1"/>
                </a:solidFill>
                <a:effectLst/>
                <a:latin typeface="+mn-lt"/>
                <a:ea typeface="+mn-ea"/>
                <a:cs typeface="+mn-cs"/>
              </a:rPr>
              <a:t>La coloration des œufs de Pâques nécessite de faire bouillir des œufs évidés dans de l’eau colorée. Il y a donc un risque de brûlure et un risque électrique à gérer.</a:t>
            </a:r>
          </a:p>
          <a:p>
            <a:r>
              <a:rPr lang="fr-FR" sz="1200" kern="1200" dirty="0" smtClean="0">
                <a:solidFill>
                  <a:schemeClr val="tx1"/>
                </a:solidFill>
                <a:effectLst/>
                <a:latin typeface="+mn-lt"/>
                <a:ea typeface="+mn-ea"/>
                <a:cs typeface="+mn-cs"/>
              </a:rPr>
              <a:t>Les petits bricolages peuvent exposer à des risques de coupure ou d’écrasement. Il est important de bien répartir les tâches selon les capacités de chacun. Demander l’avis des organisateurs en cas de doutes (notamment en cas d’ateliers en milieux éducatifs spécialisés).</a:t>
            </a:r>
          </a:p>
        </p:txBody>
      </p:sp>
      <p:sp>
        <p:nvSpPr>
          <p:cNvPr id="4" name="Espace réservé du numéro de diapositive 3"/>
          <p:cNvSpPr>
            <a:spLocks noGrp="1"/>
          </p:cNvSpPr>
          <p:nvPr>
            <p:ph type="sldNum" sz="quarter" idx="10"/>
          </p:nvPr>
        </p:nvSpPr>
        <p:spPr/>
        <p:txBody>
          <a:bodyPr/>
          <a:lstStyle/>
          <a:p>
            <a:fld id="{526F5AAD-295B-4A1E-ADD2-6F717272CCF8}" type="slidenum">
              <a:rPr lang="fr-FR" smtClean="0"/>
              <a:t>27</a:t>
            </a:fld>
            <a:endParaRPr lang="fr-FR"/>
          </a:p>
        </p:txBody>
      </p:sp>
    </p:spTree>
    <p:extLst>
      <p:ext uri="{BB962C8B-B14F-4D97-AF65-F5344CB8AC3E}">
        <p14:creationId xmlns:p14="http://schemas.microsoft.com/office/powerpoint/2010/main" val="182513694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200" kern="1200" dirty="0" smtClean="0">
                <a:solidFill>
                  <a:schemeClr val="tx1"/>
                </a:solidFill>
                <a:effectLst/>
                <a:latin typeface="+mn-lt"/>
                <a:ea typeface="+mn-ea"/>
                <a:cs typeface="+mn-cs"/>
              </a:rPr>
              <a:t>Dans certaines circonstances, il peut être difficile de respecter toutes ces règles. Par exemple lorsqu’un atelier DIY doit se faire en extérieur dans un environnement poussiéreux, comme lors d’un festival en été. La décision suivante a été prise lors du CA du 12/03/2019 : si nous ne sommes pas dans la capacité d’assurer les règles d’hygiènes obligatoires, nous avons décidé de transformer les ateliers DIY de cosmétiques, produits ménagers et produits alimentaires en </a:t>
            </a:r>
            <a:r>
              <a:rPr lang="fr-FR" sz="1200" b="1" kern="1200" dirty="0" smtClean="0">
                <a:solidFill>
                  <a:schemeClr val="tx1"/>
                </a:solidFill>
                <a:effectLst/>
                <a:latin typeface="+mn-lt"/>
                <a:ea typeface="+mn-ea"/>
                <a:cs typeface="+mn-cs"/>
              </a:rPr>
              <a:t>ateliers de démonstration : </a:t>
            </a:r>
            <a:endParaRPr lang="fr-FR" sz="1200" kern="1200" dirty="0" smtClean="0">
              <a:solidFill>
                <a:schemeClr val="tx1"/>
              </a:solidFill>
              <a:effectLst/>
              <a:latin typeface="+mn-lt"/>
              <a:ea typeface="+mn-ea"/>
              <a:cs typeface="+mn-cs"/>
            </a:endParaRPr>
          </a:p>
          <a:p>
            <a:pPr lvl="0"/>
            <a:r>
              <a:rPr lang="fr-FR" sz="1200" kern="1200" dirty="0" smtClean="0">
                <a:solidFill>
                  <a:schemeClr val="tx1"/>
                </a:solidFill>
                <a:effectLst/>
                <a:latin typeface="+mn-lt"/>
                <a:ea typeface="+mn-ea"/>
                <a:cs typeface="+mn-cs"/>
              </a:rPr>
              <a:t>Le bénévole </a:t>
            </a:r>
            <a:r>
              <a:rPr lang="fr-FR" sz="1200" b="1" kern="1200" dirty="0" smtClean="0">
                <a:solidFill>
                  <a:schemeClr val="tx1"/>
                </a:solidFill>
                <a:effectLst/>
                <a:latin typeface="+mn-lt"/>
                <a:ea typeface="+mn-ea"/>
                <a:cs typeface="+mn-cs"/>
              </a:rPr>
              <a:t>montre la façon de réaliser la recette</a:t>
            </a:r>
            <a:r>
              <a:rPr lang="fr-FR" sz="1200" kern="1200" dirty="0" smtClean="0">
                <a:solidFill>
                  <a:schemeClr val="tx1"/>
                </a:solidFill>
                <a:effectLst/>
                <a:latin typeface="+mn-lt"/>
                <a:ea typeface="+mn-ea"/>
                <a:cs typeface="+mn-cs"/>
              </a:rPr>
              <a:t> ;</a:t>
            </a:r>
          </a:p>
          <a:p>
            <a:pPr lvl="0"/>
            <a:r>
              <a:rPr lang="fr-FR" sz="1200" kern="1200" dirty="0" smtClean="0">
                <a:solidFill>
                  <a:schemeClr val="tx1"/>
                </a:solidFill>
                <a:effectLst/>
                <a:latin typeface="+mn-lt"/>
                <a:ea typeface="+mn-ea"/>
                <a:cs typeface="+mn-cs"/>
              </a:rPr>
              <a:t>Les participants </a:t>
            </a:r>
            <a:r>
              <a:rPr lang="fr-FR" sz="1200" b="1" kern="1200" dirty="0" smtClean="0">
                <a:solidFill>
                  <a:schemeClr val="tx1"/>
                </a:solidFill>
                <a:effectLst/>
                <a:latin typeface="+mn-lt"/>
                <a:ea typeface="+mn-ea"/>
                <a:cs typeface="+mn-cs"/>
              </a:rPr>
              <a:t>ne manipulent pas</a:t>
            </a:r>
            <a:r>
              <a:rPr lang="fr-FR" sz="1200" kern="1200" dirty="0" smtClean="0">
                <a:solidFill>
                  <a:schemeClr val="tx1"/>
                </a:solidFill>
                <a:effectLst/>
                <a:latin typeface="+mn-lt"/>
                <a:ea typeface="+mn-ea"/>
                <a:cs typeface="+mn-cs"/>
              </a:rPr>
              <a:t> les ustensiles ;</a:t>
            </a:r>
          </a:p>
          <a:p>
            <a:pPr lvl="0"/>
            <a:r>
              <a:rPr lang="fr-FR" sz="1200" kern="1200" dirty="0" smtClean="0">
                <a:solidFill>
                  <a:schemeClr val="tx1"/>
                </a:solidFill>
                <a:effectLst/>
                <a:latin typeface="+mn-lt"/>
                <a:ea typeface="+mn-ea"/>
                <a:cs typeface="+mn-cs"/>
              </a:rPr>
              <a:t>Les participants </a:t>
            </a:r>
            <a:r>
              <a:rPr lang="fr-FR" sz="1200" b="1" kern="1200" dirty="0" smtClean="0">
                <a:solidFill>
                  <a:schemeClr val="tx1"/>
                </a:solidFill>
                <a:effectLst/>
                <a:latin typeface="+mn-lt"/>
                <a:ea typeface="+mn-ea"/>
                <a:cs typeface="+mn-cs"/>
              </a:rPr>
              <a:t>ne repartent</a:t>
            </a:r>
            <a:r>
              <a:rPr lang="fr-FR" sz="1200" kern="1200" dirty="0" smtClean="0">
                <a:solidFill>
                  <a:schemeClr val="tx1"/>
                </a:solidFill>
                <a:effectLst/>
                <a:latin typeface="+mn-lt"/>
                <a:ea typeface="+mn-ea"/>
                <a:cs typeface="+mn-cs"/>
              </a:rPr>
              <a:t> pas avec les produits réalisés ;</a:t>
            </a:r>
          </a:p>
          <a:p>
            <a:r>
              <a:rPr lang="fr-FR" sz="1200" kern="1200" dirty="0" smtClean="0">
                <a:solidFill>
                  <a:schemeClr val="tx1"/>
                </a:solidFill>
                <a:effectLst/>
                <a:latin typeface="+mn-lt"/>
                <a:ea typeface="+mn-ea"/>
                <a:cs typeface="+mn-cs"/>
              </a:rPr>
              <a:t>Il est aussi possible de développer dans ces circonstances des ateliers DIY « autres » afin que les participants puissent repartir avec un produit/objet qu’ils auront réalisé eux-mêmes, sans prise de risques. </a:t>
            </a:r>
          </a:p>
          <a:p>
            <a:endParaRPr lang="fr-FR"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526F5AAD-295B-4A1E-ADD2-6F717272CCF8}" type="slidenum">
              <a:rPr lang="fr-FR" smtClean="0"/>
              <a:t>28</a:t>
            </a:fld>
            <a:endParaRPr lang="fr-FR"/>
          </a:p>
        </p:txBody>
      </p:sp>
    </p:spTree>
    <p:extLst>
      <p:ext uri="{BB962C8B-B14F-4D97-AF65-F5344CB8AC3E}">
        <p14:creationId xmlns:p14="http://schemas.microsoft.com/office/powerpoint/2010/main" val="33327094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200" b="1" kern="1200" dirty="0" smtClean="0">
                <a:solidFill>
                  <a:schemeClr val="tx1"/>
                </a:solidFill>
                <a:effectLst/>
                <a:latin typeface="+mn-lt"/>
                <a:ea typeface="+mn-ea"/>
                <a:cs typeface="+mn-cs"/>
              </a:rPr>
              <a:t>Contactez les organisateurs pour préciser vos besoins matériels</a:t>
            </a:r>
            <a:r>
              <a:rPr lang="fr-FR" sz="1200" kern="1200" dirty="0" smtClean="0">
                <a:solidFill>
                  <a:schemeClr val="tx1"/>
                </a:solidFill>
                <a:effectLst/>
                <a:latin typeface="+mn-lt"/>
                <a:ea typeface="+mn-ea"/>
                <a:cs typeface="+mn-cs"/>
              </a:rPr>
              <a:t> : espace abrité accessible avec stationnement à proximité (pensez au chargement-déchargement du matériel !), 2 tables, prise électrique et multiprise, point d’eau à proximité, quelques chaises. Les participants devront venir avec leurs contenants personnels pour repartir avec des échantillons (petits pots hermétiques en verre ou plastique). Convenez du lieu, de la date et de l’heure du rendez-vous et de la durée de l’atelier (généralement 1h à 1h30 pour un groupe de 15 personnes maxi).</a:t>
            </a:r>
            <a:endParaRPr lang="fr-FR" dirty="0"/>
          </a:p>
        </p:txBody>
      </p:sp>
      <p:sp>
        <p:nvSpPr>
          <p:cNvPr id="4" name="Espace réservé du numéro de diapositive 3"/>
          <p:cNvSpPr>
            <a:spLocks noGrp="1"/>
          </p:cNvSpPr>
          <p:nvPr>
            <p:ph type="sldNum" sz="quarter" idx="10"/>
          </p:nvPr>
        </p:nvSpPr>
        <p:spPr/>
        <p:txBody>
          <a:bodyPr/>
          <a:lstStyle/>
          <a:p>
            <a:fld id="{526F5AAD-295B-4A1E-ADD2-6F717272CCF8}" type="slidenum">
              <a:rPr lang="fr-FR" smtClean="0"/>
              <a:t>4</a:t>
            </a:fld>
            <a:endParaRPr lang="fr-FR"/>
          </a:p>
        </p:txBody>
      </p:sp>
    </p:spTree>
    <p:extLst>
      <p:ext uri="{BB962C8B-B14F-4D97-AF65-F5344CB8AC3E}">
        <p14:creationId xmlns:p14="http://schemas.microsoft.com/office/powerpoint/2010/main" val="15461086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lvl="0"/>
            <a:r>
              <a:rPr lang="fr-FR" sz="1200" b="1" kern="1200" dirty="0" smtClean="0">
                <a:solidFill>
                  <a:schemeClr val="tx1"/>
                </a:solidFill>
                <a:effectLst/>
                <a:latin typeface="+mn-lt"/>
                <a:ea typeface="+mn-ea"/>
                <a:cs typeface="+mn-cs"/>
              </a:rPr>
              <a:t>Etablissez une check-list des ingrédients et matériels nécessaires</a:t>
            </a:r>
            <a:r>
              <a:rPr lang="fr-FR" sz="1200" kern="1200" dirty="0" smtClean="0">
                <a:solidFill>
                  <a:schemeClr val="tx1"/>
                </a:solidFill>
                <a:effectLst/>
                <a:latin typeface="+mn-lt"/>
                <a:ea typeface="+mn-ea"/>
                <a:cs typeface="+mn-cs"/>
              </a:rPr>
              <a:t> :</a:t>
            </a:r>
          </a:p>
          <a:p>
            <a:pPr lvl="0"/>
            <a:r>
              <a:rPr lang="fr-FR" sz="1200" kern="1200" dirty="0" smtClean="0">
                <a:solidFill>
                  <a:schemeClr val="tx1"/>
                </a:solidFill>
                <a:effectLst/>
                <a:latin typeface="+mn-lt"/>
                <a:ea typeface="+mn-ea"/>
                <a:cs typeface="+mn-cs"/>
              </a:rPr>
              <a:t>Matériel de transport : caisses (ingrédients, matériel propre, matériel sale), planches à roulette, diable, sacs…</a:t>
            </a:r>
          </a:p>
          <a:p>
            <a:pPr lvl="0"/>
            <a:r>
              <a:rPr lang="fr-FR" sz="1200" kern="1200" dirty="0" smtClean="0">
                <a:solidFill>
                  <a:schemeClr val="tx1"/>
                </a:solidFill>
                <a:effectLst/>
                <a:latin typeface="+mn-lt"/>
                <a:ea typeface="+mn-ea"/>
                <a:cs typeface="+mn-cs"/>
              </a:rPr>
              <a:t>Matériel de stand : kakemono, livres à vendre, présentoirs, flyers…</a:t>
            </a:r>
          </a:p>
          <a:p>
            <a:pPr lvl="0"/>
            <a:r>
              <a:rPr lang="fr-FR" sz="1200" kern="1200" dirty="0" smtClean="0">
                <a:solidFill>
                  <a:schemeClr val="tx1"/>
                </a:solidFill>
                <a:effectLst/>
                <a:latin typeface="+mn-lt"/>
                <a:ea typeface="+mn-ea"/>
                <a:cs typeface="+mn-cs"/>
              </a:rPr>
              <a:t>Matériel collectif : plaques de cuisson, marmite, spatules, entonnoirs, saladiers, balance, cuillère de pesée, paires de ciseaux, feutres, feuilles, colle, pictogrammes de sécurité …</a:t>
            </a:r>
          </a:p>
          <a:p>
            <a:pPr lvl="0"/>
            <a:r>
              <a:rPr lang="fr-FR" sz="1200" kern="1200" dirty="0" smtClean="0">
                <a:solidFill>
                  <a:schemeClr val="tx1"/>
                </a:solidFill>
                <a:effectLst/>
                <a:latin typeface="+mn-lt"/>
                <a:ea typeface="+mn-ea"/>
                <a:cs typeface="+mn-cs"/>
              </a:rPr>
              <a:t>Matériel individuel pour chaque participant : petit bol, récipient hermétique, flacons, cuillères, …</a:t>
            </a:r>
          </a:p>
          <a:p>
            <a:pPr lvl="0"/>
            <a:r>
              <a:rPr lang="fr-FR" sz="1200" kern="1200" dirty="0" smtClean="0">
                <a:solidFill>
                  <a:schemeClr val="tx1"/>
                </a:solidFill>
                <a:effectLst/>
                <a:latin typeface="+mn-lt"/>
                <a:ea typeface="+mn-ea"/>
                <a:cs typeface="+mn-cs"/>
              </a:rPr>
              <a:t>Matériel de protection selon les recettes (pour chaque animatrice) : masque à poussières, gants biodégradables, lunettes de protection, tablier, couvre-chef (=vêtement pour couvrir les cheveux), … </a:t>
            </a:r>
          </a:p>
          <a:p>
            <a:pPr lvl="0"/>
            <a:r>
              <a:rPr lang="fr-FR" sz="1200" kern="1200" dirty="0" smtClean="0">
                <a:solidFill>
                  <a:schemeClr val="tx1"/>
                </a:solidFill>
                <a:effectLst/>
                <a:latin typeface="+mn-lt"/>
                <a:ea typeface="+mn-ea"/>
                <a:cs typeface="+mn-cs"/>
              </a:rPr>
              <a:t>Matériel de nettoyage : éponge, torchon, chiffon microfibres, nettoyant professionnel, solution </a:t>
            </a:r>
            <a:r>
              <a:rPr lang="fr-FR" sz="1200" kern="1200" dirty="0" err="1" smtClean="0">
                <a:solidFill>
                  <a:schemeClr val="tx1"/>
                </a:solidFill>
                <a:effectLst/>
                <a:latin typeface="+mn-lt"/>
                <a:ea typeface="+mn-ea"/>
                <a:cs typeface="+mn-cs"/>
              </a:rPr>
              <a:t>hydroalcoolique</a:t>
            </a:r>
            <a:r>
              <a:rPr lang="fr-FR" sz="1200" kern="1200" dirty="0" smtClean="0">
                <a:solidFill>
                  <a:schemeClr val="tx1"/>
                </a:solidFill>
                <a:effectLst/>
                <a:latin typeface="+mn-lt"/>
                <a:ea typeface="+mn-ea"/>
                <a:cs typeface="+mn-cs"/>
              </a:rPr>
              <a:t>, alcool à 70°, papier absorbant,…</a:t>
            </a:r>
          </a:p>
          <a:p>
            <a:pPr lvl="0"/>
            <a:r>
              <a:rPr lang="fr-FR" sz="1200" kern="1200" dirty="0" smtClean="0">
                <a:solidFill>
                  <a:schemeClr val="tx1"/>
                </a:solidFill>
                <a:effectLst/>
                <a:latin typeface="+mn-lt"/>
                <a:ea typeface="+mn-ea"/>
                <a:cs typeface="+mn-cs"/>
              </a:rPr>
              <a:t>Ingrédients selon les recettes (calculez bien les masses et volumes nécessaires afin que les participants puissent repartir avec des échantillons).</a:t>
            </a:r>
          </a:p>
          <a:p>
            <a:endParaRPr lang="fr-FR" dirty="0"/>
          </a:p>
        </p:txBody>
      </p:sp>
      <p:sp>
        <p:nvSpPr>
          <p:cNvPr id="4" name="Espace réservé du numéro de diapositive 3"/>
          <p:cNvSpPr>
            <a:spLocks noGrp="1"/>
          </p:cNvSpPr>
          <p:nvPr>
            <p:ph type="sldNum" sz="quarter" idx="10"/>
          </p:nvPr>
        </p:nvSpPr>
        <p:spPr/>
        <p:txBody>
          <a:bodyPr/>
          <a:lstStyle/>
          <a:p>
            <a:fld id="{526F5AAD-295B-4A1E-ADD2-6F717272CCF8}" type="slidenum">
              <a:rPr lang="fr-FR" smtClean="0"/>
              <a:t>5</a:t>
            </a:fld>
            <a:endParaRPr lang="fr-FR"/>
          </a:p>
        </p:txBody>
      </p:sp>
    </p:spTree>
    <p:extLst>
      <p:ext uri="{BB962C8B-B14F-4D97-AF65-F5344CB8AC3E}">
        <p14:creationId xmlns:p14="http://schemas.microsoft.com/office/powerpoint/2010/main" val="41178356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lvl="0"/>
            <a:r>
              <a:rPr lang="fr-FR" sz="1200" b="1" kern="1200" dirty="0" smtClean="0">
                <a:solidFill>
                  <a:schemeClr val="tx1"/>
                </a:solidFill>
                <a:effectLst/>
                <a:latin typeface="+mn-lt"/>
                <a:ea typeface="+mn-ea"/>
                <a:cs typeface="+mn-cs"/>
              </a:rPr>
              <a:t>Le matériel et les ingrédients sont à récupérer à notre local</a:t>
            </a:r>
            <a:r>
              <a:rPr lang="fr-FR" sz="1200" kern="1200" dirty="0" smtClean="0">
                <a:solidFill>
                  <a:schemeClr val="tx1"/>
                </a:solidFill>
                <a:effectLst/>
                <a:latin typeface="+mn-lt"/>
                <a:ea typeface="+mn-ea"/>
                <a:cs typeface="+mn-cs"/>
              </a:rPr>
              <a:t>, situé à la </a:t>
            </a:r>
            <a:r>
              <a:rPr lang="fr-FR" sz="1200" kern="1200" dirty="0" err="1" smtClean="0">
                <a:solidFill>
                  <a:schemeClr val="tx1"/>
                </a:solidFill>
                <a:effectLst/>
                <a:latin typeface="+mn-lt"/>
                <a:ea typeface="+mn-ea"/>
                <a:cs typeface="+mn-cs"/>
              </a:rPr>
              <a:t>Ressourcerie</a:t>
            </a:r>
            <a:r>
              <a:rPr lang="fr-FR" sz="1200" kern="1200" dirty="0" smtClean="0">
                <a:solidFill>
                  <a:schemeClr val="tx1"/>
                </a:solidFill>
                <a:effectLst/>
                <a:latin typeface="+mn-lt"/>
                <a:ea typeface="+mn-ea"/>
                <a:cs typeface="+mn-cs"/>
              </a:rPr>
              <a:t> La Charpentière (</a:t>
            </a:r>
            <a:r>
              <a:rPr lang="fr-FR" sz="1200" u="sng" kern="1200" dirty="0" smtClean="0">
                <a:solidFill>
                  <a:schemeClr val="tx1"/>
                </a:solidFill>
                <a:effectLst/>
                <a:latin typeface="+mn-lt"/>
                <a:ea typeface="+mn-ea"/>
                <a:cs typeface="+mn-cs"/>
                <a:hlinkClick r:id="rId3"/>
              </a:rPr>
              <a:t>2 bis rue Marcel Dassault 37520 La Riche</a:t>
            </a:r>
            <a:r>
              <a:rPr lang="fr-FR" sz="1200" kern="1200" dirty="0" smtClean="0">
                <a:solidFill>
                  <a:schemeClr val="tx1"/>
                </a:solidFill>
                <a:effectLst/>
                <a:latin typeface="+mn-lt"/>
                <a:ea typeface="+mn-ea"/>
                <a:cs typeface="+mn-cs"/>
              </a:rPr>
              <a:t>, 09 51 04 54 19), quelques jours avant l’atelier.</a:t>
            </a:r>
          </a:p>
          <a:p>
            <a:r>
              <a:rPr lang="fr-FR" sz="1200" b="1" kern="1200" dirty="0" smtClean="0">
                <a:solidFill>
                  <a:schemeClr val="tx1"/>
                </a:solidFill>
                <a:effectLst/>
                <a:latin typeface="+mn-lt"/>
                <a:ea typeface="+mn-ea"/>
                <a:cs typeface="+mn-cs"/>
              </a:rPr>
              <a:t>- </a:t>
            </a:r>
            <a:r>
              <a:rPr lang="fr-FR" sz="1200" kern="1200" dirty="0" smtClean="0">
                <a:solidFill>
                  <a:schemeClr val="tx1"/>
                </a:solidFill>
                <a:effectLst/>
                <a:latin typeface="+mn-lt"/>
                <a:ea typeface="+mn-ea"/>
                <a:cs typeface="+mn-cs"/>
              </a:rPr>
              <a:t>Ouverture : le mercredi de 14 à 18h, le vendredi de 14 à 18h, le samedi de 10 à 18h.</a:t>
            </a:r>
          </a:p>
          <a:p>
            <a:pPr marL="171450" indent="-171450">
              <a:buFontTx/>
              <a:buChar char="-"/>
            </a:pPr>
            <a:r>
              <a:rPr lang="fr-FR" sz="1200" b="1" kern="1200" dirty="0" smtClean="0">
                <a:solidFill>
                  <a:schemeClr val="tx1"/>
                </a:solidFill>
                <a:effectLst/>
                <a:latin typeface="+mn-lt"/>
                <a:ea typeface="+mn-ea"/>
                <a:cs typeface="+mn-cs"/>
              </a:rPr>
              <a:t>Attention : </a:t>
            </a:r>
            <a:r>
              <a:rPr lang="fr-FR" sz="1200" kern="1200" dirty="0" smtClean="0">
                <a:solidFill>
                  <a:schemeClr val="tx1"/>
                </a:solidFill>
                <a:effectLst/>
                <a:latin typeface="+mn-lt"/>
                <a:ea typeface="+mn-ea"/>
                <a:cs typeface="+mn-cs"/>
              </a:rPr>
              <a:t>La </a:t>
            </a:r>
            <a:r>
              <a:rPr lang="fr-FR" sz="1200" kern="1200" dirty="0" err="1" smtClean="0">
                <a:solidFill>
                  <a:schemeClr val="tx1"/>
                </a:solidFill>
                <a:effectLst/>
                <a:latin typeface="+mn-lt"/>
                <a:ea typeface="+mn-ea"/>
                <a:cs typeface="+mn-cs"/>
              </a:rPr>
              <a:t>Ressourcerie</a:t>
            </a:r>
            <a:r>
              <a:rPr lang="fr-FR" sz="1200" kern="1200" dirty="0" smtClean="0">
                <a:solidFill>
                  <a:schemeClr val="tx1"/>
                </a:solidFill>
                <a:effectLst/>
                <a:latin typeface="+mn-lt"/>
                <a:ea typeface="+mn-ea"/>
                <a:cs typeface="+mn-cs"/>
              </a:rPr>
              <a:t> est parfois exceptionnellement fermée. </a:t>
            </a:r>
          </a:p>
          <a:p>
            <a:pPr marL="171450" indent="-171450">
              <a:buFontTx/>
              <a:buChar char="-"/>
            </a:pPr>
            <a:r>
              <a:rPr lang="fr-FR" sz="1200" kern="1200" dirty="0" smtClean="0">
                <a:solidFill>
                  <a:schemeClr val="tx1"/>
                </a:solidFill>
                <a:effectLst/>
                <a:latin typeface="+mn-lt"/>
                <a:ea typeface="+mn-ea"/>
                <a:cs typeface="+mn-cs"/>
              </a:rPr>
              <a:t>l est préférable d’appeler avant de venir pour vérifier qu’ils seront bien ouverts à l’heure de votre passage ou pour convenir d’un rendez-vous en dehors des horaires d’ouverture (solution à ne réserver qu’en cas d’absolue nécessité).</a:t>
            </a:r>
          </a:p>
          <a:p>
            <a:endParaRPr lang="fr-FR" dirty="0"/>
          </a:p>
        </p:txBody>
      </p:sp>
      <p:sp>
        <p:nvSpPr>
          <p:cNvPr id="4" name="Espace réservé du numéro de diapositive 3"/>
          <p:cNvSpPr>
            <a:spLocks noGrp="1"/>
          </p:cNvSpPr>
          <p:nvPr>
            <p:ph type="sldNum" sz="quarter" idx="10"/>
          </p:nvPr>
        </p:nvSpPr>
        <p:spPr/>
        <p:txBody>
          <a:bodyPr/>
          <a:lstStyle/>
          <a:p>
            <a:fld id="{526F5AAD-295B-4A1E-ADD2-6F717272CCF8}" type="slidenum">
              <a:rPr lang="fr-FR" smtClean="0"/>
              <a:t>6</a:t>
            </a:fld>
            <a:endParaRPr lang="fr-FR"/>
          </a:p>
        </p:txBody>
      </p:sp>
    </p:spTree>
    <p:extLst>
      <p:ext uri="{BB962C8B-B14F-4D97-AF65-F5344CB8AC3E}">
        <p14:creationId xmlns:p14="http://schemas.microsoft.com/office/powerpoint/2010/main" val="38963373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lvl="0"/>
            <a:r>
              <a:rPr lang="fr-FR" sz="1200" b="1" kern="1200" dirty="0" smtClean="0">
                <a:solidFill>
                  <a:schemeClr val="tx1"/>
                </a:solidFill>
                <a:effectLst/>
                <a:latin typeface="+mn-lt"/>
                <a:ea typeface="+mn-ea"/>
                <a:cs typeface="+mn-cs"/>
              </a:rPr>
              <a:t>La clé de notre local se trouve au magasin de la </a:t>
            </a:r>
            <a:r>
              <a:rPr lang="fr-FR" sz="1200" b="1" kern="1200" dirty="0" err="1" smtClean="0">
                <a:solidFill>
                  <a:schemeClr val="tx1"/>
                </a:solidFill>
                <a:effectLst/>
                <a:latin typeface="+mn-lt"/>
                <a:ea typeface="+mn-ea"/>
                <a:cs typeface="+mn-cs"/>
              </a:rPr>
              <a:t>ressourcerie</a:t>
            </a:r>
            <a:r>
              <a:rPr lang="fr-FR" sz="1200" b="1" kern="1200" dirty="0" smtClean="0">
                <a:solidFill>
                  <a:schemeClr val="tx1"/>
                </a:solidFill>
                <a:effectLst/>
                <a:latin typeface="+mn-lt"/>
                <a:ea typeface="+mn-ea"/>
                <a:cs typeface="+mn-cs"/>
              </a:rPr>
              <a:t>, au rez-de-chaussée</a:t>
            </a:r>
            <a:r>
              <a:rPr lang="fr-FR" sz="1200" kern="1200" dirty="0" smtClean="0">
                <a:solidFill>
                  <a:schemeClr val="tx1"/>
                </a:solidFill>
                <a:effectLst/>
                <a:latin typeface="+mn-lt"/>
                <a:ea typeface="+mn-ea"/>
                <a:cs typeface="+mn-cs"/>
              </a:rPr>
              <a:t>. Vous devrez renseigner un registre (nom, prénom, date, heure d’emprunt de la clé) et présenter une pièce d’identité pour pouvoir emprunter la clé.</a:t>
            </a:r>
          </a:p>
          <a:p>
            <a:pPr lvl="0"/>
            <a:r>
              <a:rPr lang="fr-FR" sz="1200" kern="1200" dirty="0" smtClean="0">
                <a:solidFill>
                  <a:schemeClr val="tx1"/>
                </a:solidFill>
                <a:effectLst/>
                <a:latin typeface="+mn-lt"/>
                <a:ea typeface="+mn-ea"/>
                <a:cs typeface="+mn-cs"/>
              </a:rPr>
              <a:t> Notre local se trouve au premier étage de l’annexe de la </a:t>
            </a:r>
            <a:r>
              <a:rPr lang="fr-FR" sz="1200" kern="1200" dirty="0" err="1" smtClean="0">
                <a:solidFill>
                  <a:schemeClr val="tx1"/>
                </a:solidFill>
                <a:effectLst/>
                <a:latin typeface="+mn-lt"/>
                <a:ea typeface="+mn-ea"/>
                <a:cs typeface="+mn-cs"/>
              </a:rPr>
              <a:t>ressourcerie</a:t>
            </a:r>
            <a:r>
              <a:rPr lang="fr-FR" sz="1200" kern="1200" dirty="0" smtClean="0">
                <a:solidFill>
                  <a:schemeClr val="tx1"/>
                </a:solidFill>
                <a:effectLst/>
                <a:latin typeface="+mn-lt"/>
                <a:ea typeface="+mn-ea"/>
                <a:cs typeface="+mn-cs"/>
              </a:rPr>
              <a:t> (au-dessus de l‘atelier menuiserie), à gauche après la cuisine.</a:t>
            </a:r>
          </a:p>
          <a:p>
            <a:pPr lvl="0"/>
            <a:r>
              <a:rPr lang="fr-FR" sz="1200" kern="1200" dirty="0" smtClean="0">
                <a:solidFill>
                  <a:schemeClr val="tx1"/>
                </a:solidFill>
                <a:effectLst/>
                <a:latin typeface="+mn-lt"/>
                <a:ea typeface="+mn-ea"/>
                <a:cs typeface="+mn-cs"/>
              </a:rPr>
              <a:t>En principe nous avons du stock d’avance, mais des ingrédients ou du matériel peuvent être manquants, hors d’usage ou périmés. Nous n’avons pas encore de bénévole en charge de la surveillance des stocks et du réapprovisionnement. </a:t>
            </a:r>
            <a:r>
              <a:rPr lang="fr-FR" sz="1200" b="1" kern="1200" dirty="0" smtClean="0">
                <a:solidFill>
                  <a:schemeClr val="tx1"/>
                </a:solidFill>
                <a:effectLst/>
                <a:latin typeface="+mn-lt"/>
                <a:ea typeface="+mn-ea"/>
                <a:cs typeface="+mn-cs"/>
              </a:rPr>
              <a:t>Prévoyez donc la possibilité de devoir faire quelques courses si nécessaires avant l’atelier</a:t>
            </a:r>
            <a:r>
              <a:rPr lang="fr-FR" sz="1200" kern="1200" dirty="0" smtClean="0">
                <a:solidFill>
                  <a:schemeClr val="tx1"/>
                </a:solidFill>
                <a:effectLst/>
                <a:latin typeface="+mn-lt"/>
                <a:ea typeface="+mn-ea"/>
                <a:cs typeface="+mn-cs"/>
              </a:rPr>
              <a:t>. Achetez éventuellement ce qu’il vous faut et envoyez un scan du ticket de caisse ou de la facture à </a:t>
            </a:r>
            <a:r>
              <a:rPr lang="fr-FR" sz="1200" u="sng" kern="1200" dirty="0" smtClean="0">
                <a:solidFill>
                  <a:schemeClr val="tx1"/>
                </a:solidFill>
                <a:effectLst/>
                <a:latin typeface="+mn-lt"/>
                <a:ea typeface="+mn-ea"/>
                <a:cs typeface="+mn-cs"/>
                <a:hlinkClick r:id="rId3"/>
              </a:rPr>
              <a:t>tresorier@zerodechettouraine.org</a:t>
            </a:r>
            <a:r>
              <a:rPr lang="fr-FR" sz="1200" kern="1200" dirty="0" smtClean="0">
                <a:solidFill>
                  <a:schemeClr val="tx1"/>
                </a:solidFill>
                <a:effectLst/>
                <a:latin typeface="+mn-lt"/>
                <a:ea typeface="+mn-ea"/>
                <a:cs typeface="+mn-cs"/>
              </a:rPr>
              <a:t> afin de vous faire rapidement rembourser par virement.</a:t>
            </a:r>
          </a:p>
          <a:p>
            <a:r>
              <a:rPr lang="fr-FR" sz="1200" kern="1200" dirty="0" smtClean="0">
                <a:solidFill>
                  <a:schemeClr val="tx1"/>
                </a:solidFill>
                <a:effectLst/>
                <a:latin typeface="+mn-lt"/>
                <a:ea typeface="+mn-ea"/>
                <a:cs typeface="+mn-cs"/>
              </a:rPr>
              <a:t>Refermez la porte du local à clé, </a:t>
            </a:r>
            <a:r>
              <a:rPr lang="fr-FR" sz="1200" b="1" kern="1200" dirty="0" smtClean="0">
                <a:solidFill>
                  <a:schemeClr val="tx1"/>
                </a:solidFill>
                <a:effectLst/>
                <a:latin typeface="+mn-lt"/>
                <a:ea typeface="+mn-ea"/>
                <a:cs typeface="+mn-cs"/>
              </a:rPr>
              <a:t>rendez la clé au magasin de la </a:t>
            </a:r>
            <a:r>
              <a:rPr lang="fr-FR" sz="1200" b="1" kern="1200" dirty="0" err="1" smtClean="0">
                <a:solidFill>
                  <a:schemeClr val="tx1"/>
                </a:solidFill>
                <a:effectLst/>
                <a:latin typeface="+mn-lt"/>
                <a:ea typeface="+mn-ea"/>
                <a:cs typeface="+mn-cs"/>
              </a:rPr>
              <a:t>ressourcerie</a:t>
            </a:r>
            <a:r>
              <a:rPr lang="fr-FR" sz="1200" kern="1200" dirty="0" smtClean="0">
                <a:solidFill>
                  <a:schemeClr val="tx1"/>
                </a:solidFill>
                <a:effectLst/>
                <a:latin typeface="+mn-lt"/>
                <a:ea typeface="+mn-ea"/>
                <a:cs typeface="+mn-cs"/>
              </a:rPr>
              <a:t> et inscrivez l’heure de retour de la clé sur le registre.</a:t>
            </a:r>
            <a:endParaRPr lang="fr-FR" dirty="0"/>
          </a:p>
        </p:txBody>
      </p:sp>
      <p:sp>
        <p:nvSpPr>
          <p:cNvPr id="4" name="Espace réservé du numéro de diapositive 3"/>
          <p:cNvSpPr>
            <a:spLocks noGrp="1"/>
          </p:cNvSpPr>
          <p:nvPr>
            <p:ph type="sldNum" sz="quarter" idx="10"/>
          </p:nvPr>
        </p:nvSpPr>
        <p:spPr/>
        <p:txBody>
          <a:bodyPr/>
          <a:lstStyle/>
          <a:p>
            <a:fld id="{526F5AAD-295B-4A1E-ADD2-6F717272CCF8}" type="slidenum">
              <a:rPr lang="fr-FR" smtClean="0"/>
              <a:t>7</a:t>
            </a:fld>
            <a:endParaRPr lang="fr-FR"/>
          </a:p>
        </p:txBody>
      </p:sp>
    </p:spTree>
    <p:extLst>
      <p:ext uri="{BB962C8B-B14F-4D97-AF65-F5344CB8AC3E}">
        <p14:creationId xmlns:p14="http://schemas.microsoft.com/office/powerpoint/2010/main" val="8774744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lvl="0"/>
            <a:r>
              <a:rPr lang="fr-FR" sz="1200" b="1" kern="1200" dirty="0" smtClean="0">
                <a:solidFill>
                  <a:schemeClr val="tx1"/>
                </a:solidFill>
                <a:effectLst/>
                <a:latin typeface="+mn-lt"/>
                <a:ea typeface="+mn-ea"/>
                <a:cs typeface="+mn-cs"/>
              </a:rPr>
              <a:t>Pour tout ingrédient nouvellement acheté pour un atelier, tenir à jour le registre disponible</a:t>
            </a:r>
            <a:r>
              <a:rPr lang="fr-FR" sz="1200" kern="1200" dirty="0" smtClean="0">
                <a:solidFill>
                  <a:schemeClr val="tx1"/>
                </a:solidFill>
                <a:effectLst/>
                <a:latin typeface="+mn-lt"/>
                <a:ea typeface="+mn-ea"/>
                <a:cs typeface="+mn-cs"/>
              </a:rPr>
              <a:t> </a:t>
            </a:r>
            <a:r>
              <a:rPr lang="fr-FR" sz="1200" b="1" kern="1200" dirty="0" smtClean="0">
                <a:solidFill>
                  <a:schemeClr val="tx1"/>
                </a:solidFill>
                <a:effectLst/>
                <a:latin typeface="+mn-lt"/>
                <a:ea typeface="+mn-ea"/>
                <a:cs typeface="+mn-cs"/>
              </a:rPr>
              <a:t>au local de l’association</a:t>
            </a:r>
            <a:r>
              <a:rPr lang="fr-FR" sz="1200" kern="1200" dirty="0" smtClean="0">
                <a:solidFill>
                  <a:schemeClr val="tx1"/>
                </a:solidFill>
                <a:effectLst/>
                <a:latin typeface="+mn-lt"/>
                <a:ea typeface="+mn-ea"/>
                <a:cs typeface="+mn-cs"/>
              </a:rPr>
              <a:t> en indiquant : date d’achat, distributeur, marque, n° de lot et date de péremption.</a:t>
            </a:r>
          </a:p>
          <a:p>
            <a:pPr lvl="0"/>
            <a:r>
              <a:rPr lang="fr-FR" sz="1200" kern="1200" dirty="0" smtClean="0">
                <a:solidFill>
                  <a:schemeClr val="tx1"/>
                </a:solidFill>
                <a:effectLst/>
                <a:latin typeface="+mn-lt"/>
                <a:ea typeface="+mn-ea"/>
                <a:cs typeface="+mn-cs"/>
              </a:rPr>
              <a:t>Les produits doivent être « frais », leur apparence (texture, couleur, …) doit être normale. En cas de doute, il est préférable de racheter un ingrédient et de laisser l’ancien au local avec une mention « périmé ? ».</a:t>
            </a:r>
          </a:p>
          <a:p>
            <a:pPr lvl="0"/>
            <a:r>
              <a:rPr lang="fr-FR" sz="1200" kern="1200" dirty="0" smtClean="0">
                <a:solidFill>
                  <a:schemeClr val="tx1"/>
                </a:solidFill>
                <a:effectLst/>
                <a:latin typeface="+mn-lt"/>
                <a:ea typeface="+mn-ea"/>
                <a:cs typeface="+mn-cs"/>
              </a:rPr>
              <a:t>Au cours de l’atelier DIY, faire étiqueter les contenants personnels par les participants eux-mêmes avec la liste complète des ingrédients et la date de péremption : par précaution à 7 jours à 4°C pour la pâte à tartiner, 7 jours au sec pour les autres produits alimentaires, 1 mois pour les cosmétiques, 3 mois pour les produits ménagers.</a:t>
            </a:r>
          </a:p>
          <a:p>
            <a:pPr lvl="0"/>
            <a:r>
              <a:rPr lang="fr-FR" sz="1200" kern="1200" dirty="0" smtClean="0">
                <a:solidFill>
                  <a:schemeClr val="tx1"/>
                </a:solidFill>
                <a:effectLst/>
                <a:latin typeface="+mn-lt"/>
                <a:ea typeface="+mn-ea"/>
                <a:cs typeface="+mn-cs"/>
              </a:rPr>
              <a:t>Les ingrédients doivent voyager dans des contenants hermétiques propres étiquetés et être utilisés à l’abri de l’humidité et des éléments extérieurs (pollens, poussières, insectes…). Bien refermer les contenants après prélèvement des ingrédients, ouvrir le moins longtemps possible.</a:t>
            </a:r>
          </a:p>
          <a:p>
            <a:pPr lvl="0"/>
            <a:endParaRPr lang="fr-FR" dirty="0"/>
          </a:p>
        </p:txBody>
      </p:sp>
      <p:sp>
        <p:nvSpPr>
          <p:cNvPr id="4" name="Espace réservé du numéro de diapositive 3"/>
          <p:cNvSpPr>
            <a:spLocks noGrp="1"/>
          </p:cNvSpPr>
          <p:nvPr>
            <p:ph type="sldNum" sz="quarter" idx="10"/>
          </p:nvPr>
        </p:nvSpPr>
        <p:spPr/>
        <p:txBody>
          <a:bodyPr/>
          <a:lstStyle/>
          <a:p>
            <a:fld id="{526F5AAD-295B-4A1E-ADD2-6F717272CCF8}" type="slidenum">
              <a:rPr lang="fr-FR" smtClean="0"/>
              <a:t>8</a:t>
            </a:fld>
            <a:endParaRPr lang="fr-FR"/>
          </a:p>
        </p:txBody>
      </p:sp>
    </p:spTree>
    <p:extLst>
      <p:ext uri="{BB962C8B-B14F-4D97-AF65-F5344CB8AC3E}">
        <p14:creationId xmlns:p14="http://schemas.microsoft.com/office/powerpoint/2010/main" val="18799243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lvl="0"/>
            <a:r>
              <a:rPr lang="fr-FR" sz="1200" kern="1200" dirty="0" smtClean="0">
                <a:solidFill>
                  <a:schemeClr val="tx1"/>
                </a:solidFill>
                <a:effectLst/>
                <a:latin typeface="+mn-lt"/>
                <a:ea typeface="+mn-ea"/>
                <a:cs typeface="+mn-cs"/>
              </a:rPr>
              <a:t>Ne pas toucher l’intérieur des contenants ou des couvercles avec les doigts.</a:t>
            </a:r>
          </a:p>
          <a:p>
            <a:pPr lvl="0"/>
            <a:r>
              <a:rPr lang="fr-FR" sz="1200" kern="1200" dirty="0" smtClean="0">
                <a:solidFill>
                  <a:schemeClr val="tx1"/>
                </a:solidFill>
                <a:effectLst/>
                <a:latin typeface="+mn-lt"/>
                <a:ea typeface="+mn-ea"/>
                <a:cs typeface="+mn-cs"/>
              </a:rPr>
              <a:t>Ne pas faire de mélange accidentel lors des prélèvements (1 produit = 1 cuillère).</a:t>
            </a:r>
          </a:p>
          <a:p>
            <a:pPr lvl="0"/>
            <a:r>
              <a:rPr lang="fr-FR" sz="1200" kern="1200" dirty="0" smtClean="0">
                <a:solidFill>
                  <a:schemeClr val="tx1"/>
                </a:solidFill>
                <a:effectLst/>
                <a:latin typeface="+mn-lt"/>
                <a:ea typeface="+mn-ea"/>
                <a:cs typeface="+mn-cs"/>
              </a:rPr>
              <a:t>Ne jamais passer au-dessus d’un contenant ouvert.</a:t>
            </a:r>
          </a:p>
          <a:p>
            <a:pPr lvl="0"/>
            <a:r>
              <a:rPr lang="fr-FR" sz="1200" kern="1200" dirty="0" smtClean="0">
                <a:solidFill>
                  <a:schemeClr val="tx1"/>
                </a:solidFill>
                <a:effectLst/>
                <a:latin typeface="+mn-lt"/>
                <a:ea typeface="+mn-ea"/>
                <a:cs typeface="+mn-cs"/>
              </a:rPr>
              <a:t>Poser les couvercles sur une surface propre, l’intérieur vers le haut.</a:t>
            </a:r>
          </a:p>
          <a:p>
            <a:pPr lvl="0"/>
            <a:r>
              <a:rPr lang="fr-FR" sz="1200" kern="1200" dirty="0" smtClean="0">
                <a:solidFill>
                  <a:schemeClr val="tx1"/>
                </a:solidFill>
                <a:effectLst/>
                <a:latin typeface="+mn-lt"/>
                <a:ea typeface="+mn-ea"/>
                <a:cs typeface="+mn-cs"/>
              </a:rPr>
              <a:t>Entre deux prélèvements, laisser la cuillère dans le couvercle ou sur une surface propre, plutôt que dans le contenant.</a:t>
            </a:r>
          </a:p>
          <a:p>
            <a:pPr lvl="0"/>
            <a:r>
              <a:rPr lang="fr-FR" sz="1200" kern="1200" dirty="0" smtClean="0">
                <a:solidFill>
                  <a:schemeClr val="tx1"/>
                </a:solidFill>
                <a:effectLst/>
                <a:latin typeface="+mn-lt"/>
                <a:ea typeface="+mn-ea"/>
                <a:cs typeface="+mn-cs"/>
              </a:rPr>
              <a:t>Au retour de l’atelier, ne pas mélanger ustensiles propres et ustensiles sales. En cas de doute, tout laver. Ne pas mélanger restes d’ingrédients et déchets de préparation.</a:t>
            </a:r>
          </a:p>
          <a:p>
            <a:pPr lvl="0"/>
            <a:r>
              <a:rPr lang="fr-FR" sz="1200" kern="1200" dirty="0" smtClean="0">
                <a:solidFill>
                  <a:schemeClr val="tx1"/>
                </a:solidFill>
                <a:effectLst/>
                <a:latin typeface="+mn-lt"/>
                <a:ea typeface="+mn-ea"/>
                <a:cs typeface="+mn-cs"/>
              </a:rPr>
              <a:t>Ne pas mélanger un fond d’ingrédients qui reviendrait d’un atelier DIY avec le stock (principe de la marche en avant).</a:t>
            </a:r>
          </a:p>
          <a:p>
            <a:r>
              <a:rPr lang="fr-FR" sz="1200" kern="1200" dirty="0" smtClean="0">
                <a:solidFill>
                  <a:schemeClr val="tx1"/>
                </a:solidFill>
                <a:effectLst/>
                <a:latin typeface="+mn-lt"/>
                <a:ea typeface="+mn-ea"/>
                <a:cs typeface="+mn-cs"/>
              </a:rPr>
              <a:t>Ne pas mélanger et stocker deux lots différents d’ingrédients identiques (par exemples 2 fonds de poudre de noisette achetés à des dates différentes). En revanche, 2 lots différents peuvent être utilisés pour un même atelier.</a:t>
            </a:r>
            <a:endParaRPr lang="fr-FR" dirty="0"/>
          </a:p>
        </p:txBody>
      </p:sp>
      <p:sp>
        <p:nvSpPr>
          <p:cNvPr id="4" name="Espace réservé du numéro de diapositive 3"/>
          <p:cNvSpPr>
            <a:spLocks noGrp="1"/>
          </p:cNvSpPr>
          <p:nvPr>
            <p:ph type="sldNum" sz="quarter" idx="10"/>
          </p:nvPr>
        </p:nvSpPr>
        <p:spPr/>
        <p:txBody>
          <a:bodyPr/>
          <a:lstStyle/>
          <a:p>
            <a:fld id="{526F5AAD-295B-4A1E-ADD2-6F717272CCF8}" type="slidenum">
              <a:rPr lang="fr-FR" smtClean="0"/>
              <a:t>9</a:t>
            </a:fld>
            <a:endParaRPr lang="fr-FR"/>
          </a:p>
        </p:txBody>
      </p:sp>
    </p:spTree>
    <p:extLst>
      <p:ext uri="{BB962C8B-B14F-4D97-AF65-F5344CB8AC3E}">
        <p14:creationId xmlns:p14="http://schemas.microsoft.com/office/powerpoint/2010/main" val="11083074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b="1" kern="1200" dirty="0" smtClean="0">
                <a:solidFill>
                  <a:schemeClr val="tx1"/>
                </a:solidFill>
                <a:effectLst/>
                <a:latin typeface="+mn-lt"/>
                <a:ea typeface="+mn-ea"/>
                <a:cs typeface="+mn-cs"/>
              </a:rPr>
              <a:t>Transportez votre matériel sans vous faire mal</a:t>
            </a:r>
            <a:r>
              <a:rPr lang="fr-FR" sz="1200" kern="1200" dirty="0" smtClean="0">
                <a:solidFill>
                  <a:schemeClr val="tx1"/>
                </a:solidFill>
                <a:effectLst/>
                <a:latin typeface="+mn-lt"/>
                <a:ea typeface="+mn-ea"/>
                <a:cs typeface="+mn-cs"/>
              </a:rPr>
              <a:t> : pour prévenir les troubles musculo-squelettiques, utilisez le matériel de transport (diable et planche à roulette), pliez les genoux, dos droit et faites-vous aider pour les charges lourdes. Ne prenez que le nécessaire.</a:t>
            </a:r>
          </a:p>
          <a:p>
            <a:pPr lvl="0"/>
            <a:endParaRPr lang="fr-FR" dirty="0"/>
          </a:p>
        </p:txBody>
      </p:sp>
      <p:sp>
        <p:nvSpPr>
          <p:cNvPr id="4" name="Espace réservé du numéro de diapositive 3"/>
          <p:cNvSpPr>
            <a:spLocks noGrp="1"/>
          </p:cNvSpPr>
          <p:nvPr>
            <p:ph type="sldNum" sz="quarter" idx="10"/>
          </p:nvPr>
        </p:nvSpPr>
        <p:spPr/>
        <p:txBody>
          <a:bodyPr/>
          <a:lstStyle/>
          <a:p>
            <a:fld id="{526F5AAD-295B-4A1E-ADD2-6F717272CCF8}" type="slidenum">
              <a:rPr lang="fr-FR" smtClean="0"/>
              <a:t>10</a:t>
            </a:fld>
            <a:endParaRPr lang="fr-FR"/>
          </a:p>
        </p:txBody>
      </p:sp>
    </p:spTree>
    <p:extLst>
      <p:ext uri="{BB962C8B-B14F-4D97-AF65-F5344CB8AC3E}">
        <p14:creationId xmlns:p14="http://schemas.microsoft.com/office/powerpoint/2010/main" val="26903029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smtClean="0"/>
              <a:t>Modifiez le style du titre</a:t>
            </a:r>
            <a:endParaRPr lang="fr-F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Modifier le style des sous-titres du masque</a:t>
            </a:r>
            <a:endParaRPr lang="fr-FR"/>
          </a:p>
        </p:txBody>
      </p:sp>
      <p:sp>
        <p:nvSpPr>
          <p:cNvPr id="4" name="Espace réservé de la date 3"/>
          <p:cNvSpPr>
            <a:spLocks noGrp="1"/>
          </p:cNvSpPr>
          <p:nvPr>
            <p:ph type="dt" sz="half" idx="10"/>
          </p:nvPr>
        </p:nvSpPr>
        <p:spPr/>
        <p:txBody>
          <a:bodyPr/>
          <a:lstStyle/>
          <a:p>
            <a:fld id="{089B3A96-E19B-448F-B101-A897802D50D6}" type="datetimeFigureOut">
              <a:rPr lang="fr-FR" smtClean="0"/>
              <a:t>12/05/2019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F1F801B-D381-4891-8AFD-3CD93AB8B865}" type="slidenum">
              <a:rPr lang="fr-FR" smtClean="0"/>
              <a:t>‹N°›</a:t>
            </a:fld>
            <a:endParaRPr lang="fr-FR"/>
          </a:p>
        </p:txBody>
      </p:sp>
    </p:spTree>
    <p:extLst>
      <p:ext uri="{BB962C8B-B14F-4D97-AF65-F5344CB8AC3E}">
        <p14:creationId xmlns:p14="http://schemas.microsoft.com/office/powerpoint/2010/main" val="4085927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089B3A96-E19B-448F-B101-A897802D50D6}" type="datetimeFigureOut">
              <a:rPr lang="fr-FR" smtClean="0"/>
              <a:t>12/05/2019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F1F801B-D381-4891-8AFD-3CD93AB8B865}" type="slidenum">
              <a:rPr lang="fr-FR" smtClean="0"/>
              <a:t>‹N°›</a:t>
            </a:fld>
            <a:endParaRPr lang="fr-FR"/>
          </a:p>
        </p:txBody>
      </p:sp>
    </p:spTree>
    <p:extLst>
      <p:ext uri="{BB962C8B-B14F-4D97-AF65-F5344CB8AC3E}">
        <p14:creationId xmlns:p14="http://schemas.microsoft.com/office/powerpoint/2010/main" val="30589758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089B3A96-E19B-448F-B101-A897802D50D6}" type="datetimeFigureOut">
              <a:rPr lang="fr-FR" smtClean="0"/>
              <a:t>12/05/2019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F1F801B-D381-4891-8AFD-3CD93AB8B865}" type="slidenum">
              <a:rPr lang="fr-FR" smtClean="0"/>
              <a:t>‹N°›</a:t>
            </a:fld>
            <a:endParaRPr lang="fr-FR"/>
          </a:p>
        </p:txBody>
      </p:sp>
    </p:spTree>
    <p:extLst>
      <p:ext uri="{BB962C8B-B14F-4D97-AF65-F5344CB8AC3E}">
        <p14:creationId xmlns:p14="http://schemas.microsoft.com/office/powerpoint/2010/main" val="14914231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089B3A96-E19B-448F-B101-A897802D50D6}" type="datetimeFigureOut">
              <a:rPr lang="fr-FR" smtClean="0"/>
              <a:t>12/05/2019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F1F801B-D381-4891-8AFD-3CD93AB8B865}" type="slidenum">
              <a:rPr lang="fr-FR" smtClean="0"/>
              <a:t>‹N°›</a:t>
            </a:fld>
            <a:endParaRPr lang="fr-FR"/>
          </a:p>
        </p:txBody>
      </p:sp>
    </p:spTree>
    <p:extLst>
      <p:ext uri="{BB962C8B-B14F-4D97-AF65-F5344CB8AC3E}">
        <p14:creationId xmlns:p14="http://schemas.microsoft.com/office/powerpoint/2010/main" val="18480485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smtClean="0"/>
              <a:t>Modifiez le style du titre</a:t>
            </a:r>
            <a:endParaRPr lang="fr-F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Modifier les styles du texte du masque</a:t>
            </a:r>
          </a:p>
        </p:txBody>
      </p:sp>
      <p:sp>
        <p:nvSpPr>
          <p:cNvPr id="4" name="Espace réservé de la date 3"/>
          <p:cNvSpPr>
            <a:spLocks noGrp="1"/>
          </p:cNvSpPr>
          <p:nvPr>
            <p:ph type="dt" sz="half" idx="10"/>
          </p:nvPr>
        </p:nvSpPr>
        <p:spPr/>
        <p:txBody>
          <a:bodyPr/>
          <a:lstStyle/>
          <a:p>
            <a:fld id="{089B3A96-E19B-448F-B101-A897802D50D6}" type="datetimeFigureOut">
              <a:rPr lang="fr-FR" smtClean="0"/>
              <a:t>12/05/2019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F1F801B-D381-4891-8AFD-3CD93AB8B865}" type="slidenum">
              <a:rPr lang="fr-FR" smtClean="0"/>
              <a:t>‹N°›</a:t>
            </a:fld>
            <a:endParaRPr lang="fr-FR"/>
          </a:p>
        </p:txBody>
      </p:sp>
    </p:spTree>
    <p:extLst>
      <p:ext uri="{BB962C8B-B14F-4D97-AF65-F5344CB8AC3E}">
        <p14:creationId xmlns:p14="http://schemas.microsoft.com/office/powerpoint/2010/main" val="7127597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838200" y="1825625"/>
            <a:ext cx="5181600" cy="435133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6172200" y="1825625"/>
            <a:ext cx="5181600" cy="435133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089B3A96-E19B-448F-B101-A897802D50D6}" type="datetimeFigureOut">
              <a:rPr lang="fr-FR" smtClean="0"/>
              <a:t>12/05/2019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9F1F801B-D381-4891-8AFD-3CD93AB8B865}" type="slidenum">
              <a:rPr lang="fr-FR" smtClean="0"/>
              <a:t>‹N°›</a:t>
            </a:fld>
            <a:endParaRPr lang="fr-FR"/>
          </a:p>
        </p:txBody>
      </p:sp>
    </p:spTree>
    <p:extLst>
      <p:ext uri="{BB962C8B-B14F-4D97-AF65-F5344CB8AC3E}">
        <p14:creationId xmlns:p14="http://schemas.microsoft.com/office/powerpoint/2010/main" val="12953803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smtClean="0"/>
              <a:t>Modifiez le style du titre</a:t>
            </a:r>
            <a:endParaRPr lang="fr-F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089B3A96-E19B-448F-B101-A897802D50D6}" type="datetimeFigureOut">
              <a:rPr lang="fr-FR" smtClean="0"/>
              <a:t>12/05/2019</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9F1F801B-D381-4891-8AFD-3CD93AB8B865}" type="slidenum">
              <a:rPr lang="fr-FR" smtClean="0"/>
              <a:t>‹N°›</a:t>
            </a:fld>
            <a:endParaRPr lang="fr-FR"/>
          </a:p>
        </p:txBody>
      </p:sp>
    </p:spTree>
    <p:extLst>
      <p:ext uri="{BB962C8B-B14F-4D97-AF65-F5344CB8AC3E}">
        <p14:creationId xmlns:p14="http://schemas.microsoft.com/office/powerpoint/2010/main" val="2966843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089B3A96-E19B-448F-B101-A897802D50D6}" type="datetimeFigureOut">
              <a:rPr lang="fr-FR" smtClean="0"/>
              <a:t>12/05/2019</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9F1F801B-D381-4891-8AFD-3CD93AB8B865}" type="slidenum">
              <a:rPr lang="fr-FR" smtClean="0"/>
              <a:t>‹N°›</a:t>
            </a:fld>
            <a:endParaRPr lang="fr-FR"/>
          </a:p>
        </p:txBody>
      </p:sp>
    </p:spTree>
    <p:extLst>
      <p:ext uri="{BB962C8B-B14F-4D97-AF65-F5344CB8AC3E}">
        <p14:creationId xmlns:p14="http://schemas.microsoft.com/office/powerpoint/2010/main" val="26620339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089B3A96-E19B-448F-B101-A897802D50D6}" type="datetimeFigureOut">
              <a:rPr lang="fr-FR" smtClean="0"/>
              <a:t>12/05/2019</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9F1F801B-D381-4891-8AFD-3CD93AB8B865}" type="slidenum">
              <a:rPr lang="fr-FR" smtClean="0"/>
              <a:t>‹N°›</a:t>
            </a:fld>
            <a:endParaRPr lang="fr-FR"/>
          </a:p>
        </p:txBody>
      </p:sp>
    </p:spTree>
    <p:extLst>
      <p:ext uri="{BB962C8B-B14F-4D97-AF65-F5344CB8AC3E}">
        <p14:creationId xmlns:p14="http://schemas.microsoft.com/office/powerpoint/2010/main" val="27528531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Modifier les styles du texte du masque</a:t>
            </a:r>
          </a:p>
        </p:txBody>
      </p:sp>
      <p:sp>
        <p:nvSpPr>
          <p:cNvPr id="5" name="Espace réservé de la date 4"/>
          <p:cNvSpPr>
            <a:spLocks noGrp="1"/>
          </p:cNvSpPr>
          <p:nvPr>
            <p:ph type="dt" sz="half" idx="10"/>
          </p:nvPr>
        </p:nvSpPr>
        <p:spPr/>
        <p:txBody>
          <a:bodyPr/>
          <a:lstStyle/>
          <a:p>
            <a:fld id="{089B3A96-E19B-448F-B101-A897802D50D6}" type="datetimeFigureOut">
              <a:rPr lang="fr-FR" smtClean="0"/>
              <a:t>12/05/2019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9F1F801B-D381-4891-8AFD-3CD93AB8B865}" type="slidenum">
              <a:rPr lang="fr-FR" smtClean="0"/>
              <a:t>‹N°›</a:t>
            </a:fld>
            <a:endParaRPr lang="fr-FR"/>
          </a:p>
        </p:txBody>
      </p:sp>
    </p:spTree>
    <p:extLst>
      <p:ext uri="{BB962C8B-B14F-4D97-AF65-F5344CB8AC3E}">
        <p14:creationId xmlns:p14="http://schemas.microsoft.com/office/powerpoint/2010/main" val="13519296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Modifier les styles du texte du masque</a:t>
            </a:r>
          </a:p>
        </p:txBody>
      </p:sp>
      <p:sp>
        <p:nvSpPr>
          <p:cNvPr id="5" name="Espace réservé de la date 4"/>
          <p:cNvSpPr>
            <a:spLocks noGrp="1"/>
          </p:cNvSpPr>
          <p:nvPr>
            <p:ph type="dt" sz="half" idx="10"/>
          </p:nvPr>
        </p:nvSpPr>
        <p:spPr/>
        <p:txBody>
          <a:bodyPr/>
          <a:lstStyle/>
          <a:p>
            <a:fld id="{089B3A96-E19B-448F-B101-A897802D50D6}" type="datetimeFigureOut">
              <a:rPr lang="fr-FR" smtClean="0"/>
              <a:t>12/05/2019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9F1F801B-D381-4891-8AFD-3CD93AB8B865}" type="slidenum">
              <a:rPr lang="fr-FR" smtClean="0"/>
              <a:t>‹N°›</a:t>
            </a:fld>
            <a:endParaRPr lang="fr-FR"/>
          </a:p>
        </p:txBody>
      </p:sp>
    </p:spTree>
    <p:extLst>
      <p:ext uri="{BB962C8B-B14F-4D97-AF65-F5344CB8AC3E}">
        <p14:creationId xmlns:p14="http://schemas.microsoft.com/office/powerpoint/2010/main" val="17738430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9B3A96-E19B-448F-B101-A897802D50D6}" type="datetimeFigureOut">
              <a:rPr lang="fr-FR" smtClean="0"/>
              <a:t>12/05/2019</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1F801B-D381-4891-8AFD-3CD93AB8B865}" type="slidenum">
              <a:rPr lang="fr-FR" smtClean="0"/>
              <a:t>‹N°›</a:t>
            </a:fld>
            <a:endParaRPr lang="fr-FR"/>
          </a:p>
        </p:txBody>
      </p:sp>
    </p:spTree>
    <p:extLst>
      <p:ext uri="{BB962C8B-B14F-4D97-AF65-F5344CB8AC3E}">
        <p14:creationId xmlns:p14="http://schemas.microsoft.com/office/powerpoint/2010/main" val="11894607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mailto:tresorier@zerodechettouraine.org"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19.jpg"/><Relationship Id="rId4" Type="http://schemas.openxmlformats.org/officeDocument/2006/relationships/hyperlink" Target="mailto:contact@zerodechettouraine.org"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mailto:contact@zerodechettouraine.org"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maps.google.com/maps?z=16&amp;q=2%2Bbis%2Brue%2Bmarcel%2Bdassault%2B37520%2Bla%2Briche"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hyperlink" Target="mailto:tresorier@zerodechettouraine.org"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FR" dirty="0" smtClean="0"/>
              <a:t>Module 2: Construire sa séquence de démonstration</a:t>
            </a:r>
            <a:endParaRPr lang="fr-FR" dirty="0"/>
          </a:p>
        </p:txBody>
      </p:sp>
      <p:pic>
        <p:nvPicPr>
          <p:cNvPr id="4" name="Imag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25854" y="4553845"/>
            <a:ext cx="2940291" cy="1592060"/>
          </a:xfrm>
          <a:prstGeom prst="rect">
            <a:avLst/>
          </a:prstGeom>
        </p:spPr>
      </p:pic>
      <p:pic>
        <p:nvPicPr>
          <p:cNvPr id="8" name="Image 7"/>
          <p:cNvPicPr>
            <a:picLocks noChangeAspect="1"/>
          </p:cNvPicPr>
          <p:nvPr/>
        </p:nvPicPr>
        <p:blipFill rotWithShape="1">
          <a:blip r:embed="rId3"/>
          <a:srcRect l="32583" t="16519" r="33417" b="61481"/>
          <a:stretch/>
        </p:blipFill>
        <p:spPr>
          <a:xfrm>
            <a:off x="2987039" y="683232"/>
            <a:ext cx="6217920" cy="2263140"/>
          </a:xfrm>
          <a:prstGeom prst="rect">
            <a:avLst/>
          </a:prstGeom>
        </p:spPr>
      </p:pic>
    </p:spTree>
    <p:extLst>
      <p:ext uri="{BB962C8B-B14F-4D97-AF65-F5344CB8AC3E}">
        <p14:creationId xmlns:p14="http://schemas.microsoft.com/office/powerpoint/2010/main" val="42257610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365125"/>
            <a:ext cx="11064240" cy="1325563"/>
          </a:xfrm>
        </p:spPr>
        <p:txBody>
          <a:bodyPr/>
          <a:lstStyle/>
          <a:p>
            <a:r>
              <a:rPr lang="fr-FR" dirty="0">
                <a:solidFill>
                  <a:srgbClr val="0070C0"/>
                </a:solidFill>
              </a:rPr>
              <a:t>Installation du matériel le jour de l’atelier</a:t>
            </a:r>
          </a:p>
        </p:txBody>
      </p:sp>
      <p:sp>
        <p:nvSpPr>
          <p:cNvPr id="3" name="Espace réservé du contenu 2"/>
          <p:cNvSpPr>
            <a:spLocks noGrp="1"/>
          </p:cNvSpPr>
          <p:nvPr>
            <p:ph idx="1"/>
          </p:nvPr>
        </p:nvSpPr>
        <p:spPr>
          <a:xfrm>
            <a:off x="587375" y="3681413"/>
            <a:ext cx="10515600" cy="2197735"/>
          </a:xfrm>
        </p:spPr>
        <p:txBody>
          <a:bodyPr>
            <a:normAutofit/>
          </a:bodyPr>
          <a:lstStyle/>
          <a:p>
            <a:r>
              <a:rPr lang="fr-FR" b="1" dirty="0"/>
              <a:t>Transportez votre matériel sans vous faire mal</a:t>
            </a:r>
            <a:r>
              <a:rPr lang="fr-FR" dirty="0"/>
              <a:t> : </a:t>
            </a:r>
            <a:endParaRPr lang="fr-FR" dirty="0" smtClean="0"/>
          </a:p>
          <a:p>
            <a:pPr lvl="1"/>
            <a:r>
              <a:rPr lang="fr-FR" dirty="0" smtClean="0"/>
              <a:t>utilisez </a:t>
            </a:r>
            <a:r>
              <a:rPr lang="fr-FR" dirty="0"/>
              <a:t>le matériel de transport (diable et planche à roulette</a:t>
            </a:r>
            <a:r>
              <a:rPr lang="fr-FR" dirty="0" smtClean="0"/>
              <a:t>)</a:t>
            </a:r>
          </a:p>
          <a:p>
            <a:pPr lvl="1"/>
            <a:r>
              <a:rPr lang="fr-FR" dirty="0" smtClean="0"/>
              <a:t>pliez </a:t>
            </a:r>
            <a:r>
              <a:rPr lang="fr-FR" dirty="0"/>
              <a:t>les genoux, dos </a:t>
            </a:r>
            <a:r>
              <a:rPr lang="fr-FR" dirty="0" smtClean="0"/>
              <a:t>droit</a:t>
            </a:r>
          </a:p>
          <a:p>
            <a:pPr lvl="1"/>
            <a:r>
              <a:rPr lang="fr-FR" dirty="0" smtClean="0"/>
              <a:t>faites-vous </a:t>
            </a:r>
            <a:r>
              <a:rPr lang="fr-FR" dirty="0"/>
              <a:t>aider pour les charges lourdes</a:t>
            </a:r>
            <a:r>
              <a:rPr lang="fr-FR" dirty="0" smtClean="0"/>
              <a:t>.</a:t>
            </a:r>
          </a:p>
          <a:p>
            <a:pPr lvl="1"/>
            <a:r>
              <a:rPr lang="fr-FR" dirty="0" smtClean="0"/>
              <a:t>Ne </a:t>
            </a:r>
            <a:r>
              <a:rPr lang="fr-FR" dirty="0"/>
              <a:t>prenez que le nécessaire</a:t>
            </a:r>
            <a:r>
              <a:rPr lang="fr-FR" dirty="0" smtClean="0"/>
              <a:t>.</a:t>
            </a:r>
            <a:endParaRPr lang="fr-FR" dirty="0"/>
          </a:p>
        </p:txBody>
      </p:sp>
      <p:pic>
        <p:nvPicPr>
          <p:cNvPr id="4" name="Imag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51032" y="1391602"/>
            <a:ext cx="3381375" cy="1971675"/>
          </a:xfrm>
          <a:prstGeom prst="rect">
            <a:avLst/>
          </a:prstGeom>
        </p:spPr>
      </p:pic>
      <p:sp>
        <p:nvSpPr>
          <p:cNvPr id="5" name="ZoneTexte 4"/>
          <p:cNvSpPr txBox="1"/>
          <p:nvPr/>
        </p:nvSpPr>
        <p:spPr>
          <a:xfrm>
            <a:off x="7329487" y="3153013"/>
            <a:ext cx="502920" cy="246221"/>
          </a:xfrm>
          <a:prstGeom prst="rect">
            <a:avLst/>
          </a:prstGeom>
          <a:noFill/>
        </p:spPr>
        <p:txBody>
          <a:bodyPr wrap="square" rtlCol="0">
            <a:spAutoFit/>
          </a:bodyPr>
          <a:lstStyle/>
          <a:p>
            <a:r>
              <a:rPr lang="fr-FR" sz="1000" dirty="0" smtClean="0"/>
              <a:t>HSI</a:t>
            </a:r>
            <a:endParaRPr lang="fr-FR" sz="1000" dirty="0"/>
          </a:p>
        </p:txBody>
      </p:sp>
    </p:spTree>
    <p:extLst>
      <p:ext uri="{BB962C8B-B14F-4D97-AF65-F5344CB8AC3E}">
        <p14:creationId xmlns:p14="http://schemas.microsoft.com/office/powerpoint/2010/main" val="32022241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365125"/>
            <a:ext cx="11064240" cy="1325563"/>
          </a:xfrm>
        </p:spPr>
        <p:txBody>
          <a:bodyPr/>
          <a:lstStyle/>
          <a:p>
            <a:r>
              <a:rPr lang="fr-FR" dirty="0">
                <a:solidFill>
                  <a:srgbClr val="0070C0"/>
                </a:solidFill>
              </a:rPr>
              <a:t>Installation du matériel le jour de l’atelier</a:t>
            </a:r>
          </a:p>
        </p:txBody>
      </p:sp>
      <p:sp>
        <p:nvSpPr>
          <p:cNvPr id="3" name="Espace réservé du contenu 2"/>
          <p:cNvSpPr>
            <a:spLocks noGrp="1"/>
          </p:cNvSpPr>
          <p:nvPr>
            <p:ph idx="1"/>
          </p:nvPr>
        </p:nvSpPr>
        <p:spPr>
          <a:xfrm>
            <a:off x="587375" y="3681413"/>
            <a:ext cx="10515600" cy="4351338"/>
          </a:xfrm>
        </p:spPr>
        <p:txBody>
          <a:bodyPr>
            <a:normAutofit/>
          </a:bodyPr>
          <a:lstStyle/>
          <a:p>
            <a:r>
              <a:rPr lang="fr-FR" b="1" dirty="0"/>
              <a:t>Organiser votre atelier dans l'espace</a:t>
            </a:r>
            <a:r>
              <a:rPr lang="fr-FR" dirty="0"/>
              <a:t> pour prévenir les </a:t>
            </a:r>
            <a:r>
              <a:rPr lang="fr-FR" dirty="0" smtClean="0"/>
              <a:t>risques:</a:t>
            </a:r>
          </a:p>
          <a:p>
            <a:pPr lvl="1"/>
            <a:r>
              <a:rPr lang="fr-FR" dirty="0" smtClean="0"/>
              <a:t>un </a:t>
            </a:r>
            <a:r>
              <a:rPr lang="fr-FR" dirty="0"/>
              <a:t>espace « participants » (généralement une grande table</a:t>
            </a:r>
            <a:r>
              <a:rPr lang="fr-FR" dirty="0" smtClean="0"/>
              <a:t>),</a:t>
            </a:r>
          </a:p>
          <a:p>
            <a:pPr lvl="1"/>
            <a:r>
              <a:rPr lang="fr-FR" dirty="0" smtClean="0"/>
              <a:t>un </a:t>
            </a:r>
            <a:r>
              <a:rPr lang="fr-FR" dirty="0"/>
              <a:t>espace  « ingrédients » et « ustensiles propres » (une table pour vous</a:t>
            </a:r>
            <a:r>
              <a:rPr lang="fr-FR" dirty="0" smtClean="0"/>
              <a:t>),</a:t>
            </a:r>
          </a:p>
          <a:p>
            <a:pPr lvl="1"/>
            <a:r>
              <a:rPr lang="fr-FR" dirty="0" smtClean="0"/>
              <a:t>un </a:t>
            </a:r>
            <a:r>
              <a:rPr lang="fr-FR" dirty="0"/>
              <a:t>espace « ustensiles sales » et déchets (sous votre table par exemple</a:t>
            </a:r>
            <a:r>
              <a:rPr lang="fr-FR" dirty="0" smtClean="0"/>
              <a:t>),</a:t>
            </a:r>
          </a:p>
          <a:p>
            <a:pPr lvl="1"/>
            <a:r>
              <a:rPr lang="fr-FR" dirty="0" smtClean="0"/>
              <a:t>placez </a:t>
            </a:r>
            <a:r>
              <a:rPr lang="fr-FR" dirty="0"/>
              <a:t>les plaques chaudes près de </a:t>
            </a:r>
            <a:r>
              <a:rPr lang="fr-FR" dirty="0" smtClean="0"/>
              <a:t>vous,</a:t>
            </a:r>
          </a:p>
          <a:p>
            <a:pPr lvl="1"/>
            <a:r>
              <a:rPr lang="fr-FR" dirty="0"/>
              <a:t>é</a:t>
            </a:r>
            <a:r>
              <a:rPr lang="fr-FR" dirty="0" smtClean="0"/>
              <a:t>vitez </a:t>
            </a:r>
            <a:r>
              <a:rPr lang="fr-FR" dirty="0"/>
              <a:t>les fils électriques qui traînent dans les zones de </a:t>
            </a:r>
            <a:r>
              <a:rPr lang="fr-FR" dirty="0" smtClean="0"/>
              <a:t>passage,</a:t>
            </a:r>
          </a:p>
          <a:p>
            <a:pPr lvl="1"/>
            <a:r>
              <a:rPr lang="fr-FR" dirty="0" smtClean="0"/>
              <a:t>Si </a:t>
            </a:r>
            <a:r>
              <a:rPr lang="fr-FR" dirty="0"/>
              <a:t>possible utilisez les multiprises fournies par les </a:t>
            </a:r>
            <a:r>
              <a:rPr lang="fr-FR" dirty="0" smtClean="0"/>
              <a:t>organisateurs,</a:t>
            </a:r>
          </a:p>
          <a:p>
            <a:pPr lvl="1"/>
            <a:r>
              <a:rPr lang="fr-FR" dirty="0"/>
              <a:t>m</a:t>
            </a:r>
            <a:r>
              <a:rPr lang="fr-FR" dirty="0" smtClean="0"/>
              <a:t>ettez </a:t>
            </a:r>
            <a:r>
              <a:rPr lang="fr-FR" dirty="0"/>
              <a:t>votre tablier.</a:t>
            </a:r>
          </a:p>
          <a:p>
            <a:pPr lvl="0"/>
            <a:endParaRPr lang="fr-FR" dirty="0"/>
          </a:p>
        </p:txBody>
      </p:sp>
      <p:pic>
        <p:nvPicPr>
          <p:cNvPr id="4" name="Image 3"/>
          <p:cNvPicPr>
            <a:picLocks noChangeAspect="1"/>
          </p:cNvPicPr>
          <p:nvPr/>
        </p:nvPicPr>
        <p:blipFill rotWithShape="1">
          <a:blip r:embed="rId3" cstate="print">
            <a:extLst>
              <a:ext uri="{28A0092B-C50C-407E-A947-70E740481C1C}">
                <a14:useLocalDpi xmlns:a14="http://schemas.microsoft.com/office/drawing/2010/main" val="0"/>
              </a:ext>
            </a:extLst>
          </a:blip>
          <a:srcRect t="12863" b="12863"/>
          <a:stretch/>
        </p:blipFill>
        <p:spPr>
          <a:xfrm>
            <a:off x="4358641" y="1356234"/>
            <a:ext cx="2606040" cy="1935606"/>
          </a:xfrm>
          <a:prstGeom prst="rect">
            <a:avLst/>
          </a:prstGeom>
        </p:spPr>
      </p:pic>
      <p:sp>
        <p:nvSpPr>
          <p:cNvPr id="5" name="ZoneTexte 4"/>
          <p:cNvSpPr txBox="1"/>
          <p:nvPr/>
        </p:nvSpPr>
        <p:spPr>
          <a:xfrm>
            <a:off x="6537007" y="3168729"/>
            <a:ext cx="502920" cy="246221"/>
          </a:xfrm>
          <a:prstGeom prst="rect">
            <a:avLst/>
          </a:prstGeom>
          <a:noFill/>
        </p:spPr>
        <p:txBody>
          <a:bodyPr wrap="square" rtlCol="0">
            <a:spAutoFit/>
          </a:bodyPr>
          <a:lstStyle/>
          <a:p>
            <a:r>
              <a:rPr lang="fr-FR" sz="1000" dirty="0" err="1" smtClean="0"/>
              <a:t>ikea</a:t>
            </a:r>
            <a:endParaRPr lang="fr-FR" sz="1000" dirty="0"/>
          </a:p>
        </p:txBody>
      </p:sp>
    </p:spTree>
    <p:extLst>
      <p:ext uri="{BB962C8B-B14F-4D97-AF65-F5344CB8AC3E}">
        <p14:creationId xmlns:p14="http://schemas.microsoft.com/office/powerpoint/2010/main" val="42830570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365125"/>
            <a:ext cx="11064240" cy="1325563"/>
          </a:xfrm>
        </p:spPr>
        <p:txBody>
          <a:bodyPr/>
          <a:lstStyle/>
          <a:p>
            <a:r>
              <a:rPr lang="fr-FR" dirty="0">
                <a:solidFill>
                  <a:srgbClr val="0070C0"/>
                </a:solidFill>
              </a:rPr>
              <a:t>Installation du matériel le jour de l’atelier</a:t>
            </a:r>
          </a:p>
        </p:txBody>
      </p:sp>
      <p:sp>
        <p:nvSpPr>
          <p:cNvPr id="3" name="Espace réservé du contenu 2"/>
          <p:cNvSpPr>
            <a:spLocks noGrp="1"/>
          </p:cNvSpPr>
          <p:nvPr>
            <p:ph idx="1"/>
          </p:nvPr>
        </p:nvSpPr>
        <p:spPr>
          <a:xfrm>
            <a:off x="587375" y="3681413"/>
            <a:ext cx="10515600" cy="2252889"/>
          </a:xfrm>
        </p:spPr>
        <p:txBody>
          <a:bodyPr>
            <a:normAutofit/>
          </a:bodyPr>
          <a:lstStyle/>
          <a:p>
            <a:pPr lvl="0"/>
            <a:r>
              <a:rPr lang="fr-FR" b="1" dirty="0"/>
              <a:t>Nettoyez puis désinfectez les tables, désinfectez les ustensiles avant toute manipulation </a:t>
            </a:r>
            <a:r>
              <a:rPr lang="fr-FR" dirty="0"/>
              <a:t>:</a:t>
            </a:r>
          </a:p>
          <a:p>
            <a:pPr lvl="1"/>
            <a:r>
              <a:rPr lang="fr-FR" dirty="0" smtClean="0"/>
              <a:t>Nettoyage</a:t>
            </a:r>
            <a:r>
              <a:rPr lang="fr-FR" dirty="0"/>
              <a:t> : éponge et produit vaisselle ou tissu microfibres et désinfectant alimentaire </a:t>
            </a:r>
            <a:r>
              <a:rPr lang="fr-FR" dirty="0" smtClean="0"/>
              <a:t>(rincer après usage); </a:t>
            </a:r>
            <a:endParaRPr lang="fr-FR" dirty="0"/>
          </a:p>
          <a:p>
            <a:pPr lvl="1"/>
            <a:r>
              <a:rPr lang="fr-FR" dirty="0" smtClean="0"/>
              <a:t>Désinfection</a:t>
            </a:r>
            <a:r>
              <a:rPr lang="fr-FR" dirty="0"/>
              <a:t> : papier absorbant et alcool à 70° ;</a:t>
            </a:r>
          </a:p>
          <a:p>
            <a:pPr lvl="0"/>
            <a:endParaRPr lang="fr-FR" dirty="0"/>
          </a:p>
        </p:txBody>
      </p:sp>
      <p:pic>
        <p:nvPicPr>
          <p:cNvPr id="4" name="Imag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04230" y="1422400"/>
            <a:ext cx="825747" cy="2099356"/>
          </a:xfrm>
          <a:prstGeom prst="rect">
            <a:avLst/>
          </a:prstGeom>
        </p:spPr>
      </p:pic>
    </p:spTree>
    <p:extLst>
      <p:ext uri="{BB962C8B-B14F-4D97-AF65-F5344CB8AC3E}">
        <p14:creationId xmlns:p14="http://schemas.microsoft.com/office/powerpoint/2010/main" val="8771934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365125"/>
            <a:ext cx="11064240" cy="1325563"/>
          </a:xfrm>
        </p:spPr>
        <p:txBody>
          <a:bodyPr/>
          <a:lstStyle/>
          <a:p>
            <a:r>
              <a:rPr lang="fr-FR" dirty="0">
                <a:solidFill>
                  <a:srgbClr val="0070C0"/>
                </a:solidFill>
              </a:rPr>
              <a:t>Installation du matériel le jour de l’atelier</a:t>
            </a:r>
          </a:p>
        </p:txBody>
      </p:sp>
      <p:sp>
        <p:nvSpPr>
          <p:cNvPr id="3" name="Espace réservé du contenu 2"/>
          <p:cNvSpPr>
            <a:spLocks noGrp="1"/>
          </p:cNvSpPr>
          <p:nvPr>
            <p:ph idx="1"/>
          </p:nvPr>
        </p:nvSpPr>
        <p:spPr>
          <a:xfrm>
            <a:off x="587375" y="3681413"/>
            <a:ext cx="10515600" cy="2269444"/>
          </a:xfrm>
        </p:spPr>
        <p:txBody>
          <a:bodyPr>
            <a:normAutofit/>
          </a:bodyPr>
          <a:lstStyle/>
          <a:p>
            <a:pPr lvl="0"/>
            <a:r>
              <a:rPr lang="fr-FR" b="1" dirty="0"/>
              <a:t>Sortez les ustensiles et ingrédients de leurs </a:t>
            </a:r>
            <a:r>
              <a:rPr lang="fr-FR" b="1" dirty="0" smtClean="0"/>
              <a:t>caisses</a:t>
            </a:r>
            <a:r>
              <a:rPr lang="fr-FR" dirty="0" smtClean="0"/>
              <a:t>.</a:t>
            </a:r>
          </a:p>
          <a:p>
            <a:pPr lvl="1"/>
            <a:r>
              <a:rPr lang="fr-FR" dirty="0" smtClean="0"/>
              <a:t>Nettoyez-vous </a:t>
            </a:r>
            <a:r>
              <a:rPr lang="fr-FR" dirty="0"/>
              <a:t>les mains à l’eau et au </a:t>
            </a:r>
            <a:r>
              <a:rPr lang="fr-FR" dirty="0" smtClean="0"/>
              <a:t>savon</a:t>
            </a:r>
          </a:p>
          <a:p>
            <a:pPr lvl="1"/>
            <a:r>
              <a:rPr lang="fr-FR" dirty="0" smtClean="0"/>
              <a:t>désinfectez-les </a:t>
            </a:r>
            <a:r>
              <a:rPr lang="fr-FR" dirty="0"/>
              <a:t>à la solution </a:t>
            </a:r>
            <a:r>
              <a:rPr lang="fr-FR" dirty="0" err="1"/>
              <a:t>hydroalcoolique</a:t>
            </a:r>
            <a:r>
              <a:rPr lang="fr-FR" dirty="0"/>
              <a:t>. </a:t>
            </a:r>
            <a:endParaRPr lang="fr-FR" dirty="0" smtClean="0"/>
          </a:p>
          <a:p>
            <a:pPr lvl="1"/>
            <a:r>
              <a:rPr lang="fr-FR" dirty="0"/>
              <a:t>m</a:t>
            </a:r>
            <a:r>
              <a:rPr lang="fr-FR" dirty="0" smtClean="0"/>
              <a:t>ettez </a:t>
            </a:r>
            <a:r>
              <a:rPr lang="fr-FR" dirty="0"/>
              <a:t>vos gants biodégradables et votre couvre-chef en cas de préparation alimentaire </a:t>
            </a:r>
            <a:r>
              <a:rPr lang="fr-FR" dirty="0" smtClean="0"/>
              <a:t>collective</a:t>
            </a:r>
            <a:endParaRPr lang="fr-FR" dirty="0"/>
          </a:p>
        </p:txBody>
      </p:sp>
      <p:pic>
        <p:nvPicPr>
          <p:cNvPr id="4" name="Imag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75414" y="1320800"/>
            <a:ext cx="2120900" cy="2120900"/>
          </a:xfrm>
          <a:prstGeom prst="rect">
            <a:avLst/>
          </a:prstGeom>
        </p:spPr>
      </p:pic>
    </p:spTree>
    <p:extLst>
      <p:ext uri="{BB962C8B-B14F-4D97-AF65-F5344CB8AC3E}">
        <p14:creationId xmlns:p14="http://schemas.microsoft.com/office/powerpoint/2010/main" val="28885426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365125"/>
            <a:ext cx="11064240" cy="1325563"/>
          </a:xfrm>
        </p:spPr>
        <p:txBody>
          <a:bodyPr/>
          <a:lstStyle/>
          <a:p>
            <a:r>
              <a:rPr lang="fr-FR" dirty="0" smtClean="0">
                <a:solidFill>
                  <a:srgbClr val="0070C0"/>
                </a:solidFill>
              </a:rPr>
              <a:t>Animation </a:t>
            </a:r>
            <a:r>
              <a:rPr lang="fr-FR" dirty="0">
                <a:solidFill>
                  <a:srgbClr val="0070C0"/>
                </a:solidFill>
              </a:rPr>
              <a:t>de l’atelier</a:t>
            </a:r>
          </a:p>
        </p:txBody>
      </p:sp>
      <p:sp>
        <p:nvSpPr>
          <p:cNvPr id="3" name="Espace réservé du contenu 2"/>
          <p:cNvSpPr>
            <a:spLocks noGrp="1"/>
          </p:cNvSpPr>
          <p:nvPr>
            <p:ph idx="1"/>
          </p:nvPr>
        </p:nvSpPr>
        <p:spPr>
          <a:xfrm>
            <a:off x="587375" y="3681413"/>
            <a:ext cx="10515600" cy="4351338"/>
          </a:xfrm>
        </p:spPr>
        <p:txBody>
          <a:bodyPr>
            <a:normAutofit/>
          </a:bodyPr>
          <a:lstStyle/>
          <a:p>
            <a:pPr lvl="0"/>
            <a:r>
              <a:rPr lang="fr-FR" b="1" dirty="0"/>
              <a:t>Lancez l’atelier</a:t>
            </a:r>
            <a:r>
              <a:rPr lang="fr-FR" dirty="0"/>
              <a:t>:</a:t>
            </a:r>
          </a:p>
          <a:p>
            <a:pPr lvl="1"/>
            <a:r>
              <a:rPr lang="fr-FR" dirty="0" smtClean="0"/>
              <a:t>accueil </a:t>
            </a:r>
            <a:r>
              <a:rPr lang="fr-FR" dirty="0"/>
              <a:t>des </a:t>
            </a:r>
            <a:r>
              <a:rPr lang="fr-FR" dirty="0" smtClean="0"/>
              <a:t>participants</a:t>
            </a:r>
            <a:endParaRPr lang="fr-FR" dirty="0"/>
          </a:p>
          <a:p>
            <a:pPr lvl="1"/>
            <a:r>
              <a:rPr lang="fr-FR" dirty="0" smtClean="0"/>
              <a:t>Présentation </a:t>
            </a:r>
            <a:r>
              <a:rPr lang="fr-FR" dirty="0"/>
              <a:t>succincte </a:t>
            </a:r>
            <a:r>
              <a:rPr lang="fr-FR" dirty="0" smtClean="0"/>
              <a:t>de l'association et de l'intérêt du DIY ;</a:t>
            </a:r>
            <a:endParaRPr lang="fr-FR" dirty="0"/>
          </a:p>
          <a:p>
            <a:pPr lvl="1"/>
            <a:r>
              <a:rPr lang="fr-FR" dirty="0" smtClean="0"/>
              <a:t>Instructions </a:t>
            </a:r>
            <a:r>
              <a:rPr lang="fr-FR" dirty="0"/>
              <a:t>aux </a:t>
            </a:r>
            <a:r>
              <a:rPr lang="fr-FR" dirty="0" smtClean="0"/>
              <a:t>participants</a:t>
            </a:r>
            <a:endParaRPr lang="fr-FR" dirty="0"/>
          </a:p>
          <a:p>
            <a:pPr lvl="1"/>
            <a:r>
              <a:rPr lang="fr-FR" dirty="0" smtClean="0"/>
              <a:t>En </a:t>
            </a:r>
            <a:r>
              <a:rPr lang="fr-FR" dirty="0"/>
              <a:t>cas d’utilisation d’huiles essentielles, préciser leurs vertus, les conditions de leurs bonnes utilisations et les cas où leur usage est déconseillé ;</a:t>
            </a:r>
          </a:p>
        </p:txBody>
      </p:sp>
      <p:sp>
        <p:nvSpPr>
          <p:cNvPr id="4" name="Rectangle 3"/>
          <p:cNvSpPr/>
          <p:nvPr/>
        </p:nvSpPr>
        <p:spPr>
          <a:xfrm>
            <a:off x="7069299" y="3722261"/>
            <a:ext cx="1204176" cy="246221"/>
          </a:xfrm>
          <a:prstGeom prst="rect">
            <a:avLst/>
          </a:prstGeom>
        </p:spPr>
        <p:txBody>
          <a:bodyPr wrap="none">
            <a:spAutoFit/>
          </a:bodyPr>
          <a:lstStyle/>
          <a:p>
            <a:r>
              <a:rPr lang="fr-FR" sz="1000" dirty="0"/>
              <a:t>saintjeandevedas.fr</a:t>
            </a:r>
          </a:p>
        </p:txBody>
      </p:sp>
      <p:pic>
        <p:nvPicPr>
          <p:cNvPr id="5" name="Imag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44815" y="1671820"/>
            <a:ext cx="4528660" cy="2009593"/>
          </a:xfrm>
          <a:prstGeom prst="rect">
            <a:avLst/>
          </a:prstGeom>
        </p:spPr>
      </p:pic>
    </p:spTree>
    <p:extLst>
      <p:ext uri="{BB962C8B-B14F-4D97-AF65-F5344CB8AC3E}">
        <p14:creationId xmlns:p14="http://schemas.microsoft.com/office/powerpoint/2010/main" val="40319775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365125"/>
            <a:ext cx="11064240" cy="1325563"/>
          </a:xfrm>
        </p:spPr>
        <p:txBody>
          <a:bodyPr/>
          <a:lstStyle/>
          <a:p>
            <a:r>
              <a:rPr lang="fr-FR" dirty="0" smtClean="0">
                <a:solidFill>
                  <a:srgbClr val="0070C0"/>
                </a:solidFill>
              </a:rPr>
              <a:t>Animation </a:t>
            </a:r>
            <a:r>
              <a:rPr lang="fr-FR" dirty="0">
                <a:solidFill>
                  <a:srgbClr val="0070C0"/>
                </a:solidFill>
              </a:rPr>
              <a:t>de l’atelier</a:t>
            </a:r>
          </a:p>
        </p:txBody>
      </p:sp>
      <p:sp>
        <p:nvSpPr>
          <p:cNvPr id="3" name="Espace réservé du contenu 2"/>
          <p:cNvSpPr>
            <a:spLocks noGrp="1"/>
          </p:cNvSpPr>
          <p:nvPr>
            <p:ph idx="1"/>
          </p:nvPr>
        </p:nvSpPr>
        <p:spPr>
          <a:xfrm>
            <a:off x="587375" y="3015796"/>
            <a:ext cx="10515600" cy="4351338"/>
          </a:xfrm>
        </p:spPr>
        <p:txBody>
          <a:bodyPr>
            <a:normAutofit/>
          </a:bodyPr>
          <a:lstStyle/>
          <a:p>
            <a:r>
              <a:rPr lang="fr-FR" b="1" smtClean="0"/>
              <a:t>Atteindre quelques objectifs pédagogiques:</a:t>
            </a:r>
          </a:p>
          <a:p>
            <a:pPr lvl="1"/>
            <a:r>
              <a:rPr lang="fr-FR" smtClean="0"/>
              <a:t>savoir s'écouter les uns les autres</a:t>
            </a:r>
          </a:p>
          <a:p>
            <a:pPr lvl="1"/>
            <a:r>
              <a:rPr lang="fr-FR" smtClean="0"/>
              <a:t>apprendre à collaborer, à s'organiser collectivement de façon efficace,</a:t>
            </a:r>
          </a:p>
          <a:p>
            <a:pPr lvl="1"/>
            <a:r>
              <a:rPr lang="fr-FR" smtClean="0"/>
              <a:t>échanger sur l'origine et la qualité des produits,</a:t>
            </a:r>
          </a:p>
          <a:p>
            <a:pPr lvl="1"/>
            <a:r>
              <a:rPr lang="fr-FR" smtClean="0"/>
              <a:t>amener les participants à s'exprimer sur les recettes DIY qu'ils ont déjà faites/réussies/ratées et expliquer pourquoi,</a:t>
            </a:r>
          </a:p>
          <a:p>
            <a:pPr lvl="1"/>
            <a:r>
              <a:rPr lang="fr-FR" smtClean="0"/>
              <a:t>donner quelques exemples concrets de coûts écologiques et économiques de certains produits industriels</a:t>
            </a:r>
          </a:p>
          <a:p>
            <a:pPr lvl="1"/>
            <a:r>
              <a:rPr lang="fr-FR" smtClean="0"/>
              <a:t>parler des avantages des alternatives (et aussi de leurs inconvénients ou limites pour être tout à fait honnête)</a:t>
            </a:r>
            <a:endParaRPr lang="fr-FR" dirty="0"/>
          </a:p>
        </p:txBody>
      </p:sp>
      <p:pic>
        <p:nvPicPr>
          <p:cNvPr id="4" name="Imag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07892" y="365124"/>
            <a:ext cx="5231096" cy="2479675"/>
          </a:xfrm>
          <a:prstGeom prst="rect">
            <a:avLst/>
          </a:prstGeom>
        </p:spPr>
      </p:pic>
      <p:sp>
        <p:nvSpPr>
          <p:cNvPr id="5" name="Rectangle 4"/>
          <p:cNvSpPr/>
          <p:nvPr/>
        </p:nvSpPr>
        <p:spPr>
          <a:xfrm>
            <a:off x="10562008" y="2745632"/>
            <a:ext cx="1340432" cy="369332"/>
          </a:xfrm>
          <a:prstGeom prst="rect">
            <a:avLst/>
          </a:prstGeom>
        </p:spPr>
        <p:txBody>
          <a:bodyPr wrap="none">
            <a:spAutoFit/>
          </a:bodyPr>
          <a:lstStyle/>
          <a:p>
            <a:r>
              <a:rPr lang="fr-FR" sz="1000" dirty="0"/>
              <a:t>www.topformation.f</a:t>
            </a:r>
            <a:r>
              <a:rPr lang="fr-FR" dirty="0"/>
              <a:t>r</a:t>
            </a:r>
          </a:p>
        </p:txBody>
      </p:sp>
    </p:spTree>
    <p:extLst>
      <p:ext uri="{BB962C8B-B14F-4D97-AF65-F5344CB8AC3E}">
        <p14:creationId xmlns:p14="http://schemas.microsoft.com/office/powerpoint/2010/main" val="986587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365125"/>
            <a:ext cx="11064240" cy="1325563"/>
          </a:xfrm>
        </p:spPr>
        <p:txBody>
          <a:bodyPr/>
          <a:lstStyle/>
          <a:p>
            <a:r>
              <a:rPr lang="fr-FR" dirty="0" smtClean="0">
                <a:solidFill>
                  <a:srgbClr val="0070C0"/>
                </a:solidFill>
              </a:rPr>
              <a:t>Animation </a:t>
            </a:r>
            <a:r>
              <a:rPr lang="fr-FR" dirty="0">
                <a:solidFill>
                  <a:srgbClr val="0070C0"/>
                </a:solidFill>
              </a:rPr>
              <a:t>de l’atelier</a:t>
            </a:r>
          </a:p>
        </p:txBody>
      </p:sp>
      <p:sp>
        <p:nvSpPr>
          <p:cNvPr id="3" name="Espace réservé du contenu 2"/>
          <p:cNvSpPr>
            <a:spLocks noGrp="1"/>
          </p:cNvSpPr>
          <p:nvPr>
            <p:ph idx="1"/>
          </p:nvPr>
        </p:nvSpPr>
        <p:spPr>
          <a:xfrm>
            <a:off x="587375" y="2412093"/>
            <a:ext cx="10515600" cy="4351338"/>
          </a:xfrm>
        </p:spPr>
        <p:txBody>
          <a:bodyPr>
            <a:normAutofit/>
          </a:bodyPr>
          <a:lstStyle/>
          <a:p>
            <a:r>
              <a:rPr lang="fr-FR" dirty="0" smtClean="0"/>
              <a:t>Faire </a:t>
            </a:r>
            <a:r>
              <a:rPr lang="fr-FR" dirty="0"/>
              <a:t>participer chacun en divisant le travail </a:t>
            </a:r>
            <a:r>
              <a:rPr lang="fr-FR" dirty="0" smtClean="0"/>
              <a:t>et en </a:t>
            </a:r>
            <a:r>
              <a:rPr lang="fr-FR" dirty="0"/>
              <a:t>respectant les consignes d’hygiène </a:t>
            </a:r>
            <a:r>
              <a:rPr lang="fr-FR" dirty="0" smtClean="0"/>
              <a:t>spécifiques</a:t>
            </a:r>
            <a:endParaRPr lang="fr-FR" dirty="0"/>
          </a:p>
          <a:p>
            <a:r>
              <a:rPr lang="fr-FR" dirty="0" smtClean="0"/>
              <a:t>Réaliser </a:t>
            </a:r>
            <a:r>
              <a:rPr lang="fr-FR" dirty="0"/>
              <a:t>quelques recettes en intercalant quelques trucs faciles pendant les temps de pose ou de </a:t>
            </a:r>
            <a:r>
              <a:rPr lang="fr-FR" dirty="0" smtClean="0"/>
              <a:t>chauffage</a:t>
            </a:r>
            <a:endParaRPr lang="fr-FR" dirty="0"/>
          </a:p>
          <a:p>
            <a:r>
              <a:rPr lang="fr-FR" b="1" dirty="0" smtClean="0"/>
              <a:t>Faire </a:t>
            </a:r>
            <a:r>
              <a:rPr lang="fr-FR" b="1" dirty="0"/>
              <a:t>étiqueter les contenants </a:t>
            </a:r>
            <a:r>
              <a:rPr lang="fr-FR" dirty="0"/>
              <a:t>pour distribuer des échantillons (si possible dans les contenants personnels des </a:t>
            </a:r>
            <a:r>
              <a:rPr lang="fr-FR" dirty="0" smtClean="0"/>
              <a:t>participants)</a:t>
            </a:r>
            <a:r>
              <a:rPr lang="fr-FR" dirty="0"/>
              <a:t> </a:t>
            </a:r>
            <a:r>
              <a:rPr lang="fr-FR" dirty="0" smtClean="0"/>
              <a:t>:</a:t>
            </a:r>
          </a:p>
          <a:p>
            <a:pPr lvl="1"/>
            <a:r>
              <a:rPr lang="fr-FR" dirty="0" smtClean="0"/>
              <a:t> </a:t>
            </a:r>
            <a:r>
              <a:rPr lang="fr-FR" b="1" dirty="0" smtClean="0"/>
              <a:t>composition</a:t>
            </a:r>
          </a:p>
          <a:p>
            <a:pPr lvl="1"/>
            <a:r>
              <a:rPr lang="fr-FR" b="1" dirty="0" smtClean="0"/>
              <a:t>éventuellement </a:t>
            </a:r>
            <a:r>
              <a:rPr lang="fr-FR" b="1" dirty="0"/>
              <a:t>pictogrammes de sécurité</a:t>
            </a:r>
            <a:r>
              <a:rPr lang="fr-FR" dirty="0"/>
              <a:t> en cas de présence d’ingrédients irritants (cristaux de soude, acide citrique </a:t>
            </a:r>
            <a:r>
              <a:rPr lang="fr-FR" dirty="0" smtClean="0"/>
              <a:t>…)</a:t>
            </a:r>
            <a:endParaRPr lang="fr-FR" dirty="0"/>
          </a:p>
          <a:p>
            <a:endParaRPr lang="fr-FR" dirty="0"/>
          </a:p>
        </p:txBody>
      </p:sp>
      <p:sp>
        <p:nvSpPr>
          <p:cNvPr id="5" name="Rectangle 4"/>
          <p:cNvSpPr/>
          <p:nvPr/>
        </p:nvSpPr>
        <p:spPr>
          <a:xfrm>
            <a:off x="8020050" y="1985520"/>
            <a:ext cx="1059906" cy="246221"/>
          </a:xfrm>
          <a:prstGeom prst="rect">
            <a:avLst/>
          </a:prstGeom>
        </p:spPr>
        <p:txBody>
          <a:bodyPr wrap="none">
            <a:spAutoFit/>
          </a:bodyPr>
          <a:lstStyle/>
          <a:p>
            <a:r>
              <a:rPr lang="fr-FR" sz="1000" dirty="0"/>
              <a:t>Florilèges Design</a:t>
            </a:r>
          </a:p>
        </p:txBody>
      </p:sp>
      <p:pic>
        <p:nvPicPr>
          <p:cNvPr id="6" name="Image 5"/>
          <p:cNvPicPr>
            <a:picLocks noChangeAspect="1"/>
          </p:cNvPicPr>
          <p:nvPr/>
        </p:nvPicPr>
        <p:blipFill rotWithShape="1">
          <a:blip r:embed="rId3">
            <a:extLst>
              <a:ext uri="{28A0092B-C50C-407E-A947-70E740481C1C}">
                <a14:useLocalDpi xmlns:a14="http://schemas.microsoft.com/office/drawing/2010/main" val="0"/>
              </a:ext>
            </a:extLst>
          </a:blip>
          <a:srcRect l="25450" t="31111" r="25238" b="31005"/>
          <a:stretch/>
        </p:blipFill>
        <p:spPr>
          <a:xfrm>
            <a:off x="6981372" y="455481"/>
            <a:ext cx="2077356" cy="1595909"/>
          </a:xfrm>
          <a:prstGeom prst="rect">
            <a:avLst/>
          </a:prstGeom>
        </p:spPr>
      </p:pic>
    </p:spTree>
    <p:extLst>
      <p:ext uri="{BB962C8B-B14F-4D97-AF65-F5344CB8AC3E}">
        <p14:creationId xmlns:p14="http://schemas.microsoft.com/office/powerpoint/2010/main" val="25401483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365125"/>
            <a:ext cx="11064240" cy="1325563"/>
          </a:xfrm>
        </p:spPr>
        <p:txBody>
          <a:bodyPr/>
          <a:lstStyle/>
          <a:p>
            <a:r>
              <a:rPr lang="fr-FR" dirty="0" smtClean="0">
                <a:solidFill>
                  <a:srgbClr val="0070C0"/>
                </a:solidFill>
              </a:rPr>
              <a:t>Animation </a:t>
            </a:r>
            <a:r>
              <a:rPr lang="fr-FR" dirty="0">
                <a:solidFill>
                  <a:srgbClr val="0070C0"/>
                </a:solidFill>
              </a:rPr>
              <a:t>de l’atelier</a:t>
            </a:r>
          </a:p>
        </p:txBody>
      </p:sp>
      <p:sp>
        <p:nvSpPr>
          <p:cNvPr id="3" name="Espace réservé du contenu 2"/>
          <p:cNvSpPr>
            <a:spLocks noGrp="1"/>
          </p:cNvSpPr>
          <p:nvPr>
            <p:ph idx="1"/>
          </p:nvPr>
        </p:nvSpPr>
        <p:spPr>
          <a:xfrm>
            <a:off x="587375" y="3716338"/>
            <a:ext cx="10515600" cy="4351338"/>
          </a:xfrm>
        </p:spPr>
        <p:txBody>
          <a:bodyPr>
            <a:normAutofit/>
          </a:bodyPr>
          <a:lstStyle/>
          <a:p>
            <a:r>
              <a:rPr lang="fr-FR" b="1" dirty="0" smtClean="0"/>
              <a:t>Répondre </a:t>
            </a:r>
            <a:r>
              <a:rPr lang="fr-FR" b="1" dirty="0"/>
              <a:t>aux questions en reformulant systématiquement </a:t>
            </a:r>
            <a:endParaRPr lang="fr-FR" dirty="0" smtClean="0"/>
          </a:p>
          <a:p>
            <a:r>
              <a:rPr lang="fr-FR" dirty="0" smtClean="0"/>
              <a:t>être </a:t>
            </a:r>
            <a:r>
              <a:rPr lang="fr-FR" dirty="0"/>
              <a:t>dans une attitude bienveillante (pas de jugement, tolérance vis-à-vis des pratiques et des variantes) pour donner à chacun l'envie de s'exprimer ;</a:t>
            </a:r>
          </a:p>
          <a:p>
            <a:endParaRPr lang="fr-FR" dirty="0"/>
          </a:p>
        </p:txBody>
      </p:sp>
      <p:sp>
        <p:nvSpPr>
          <p:cNvPr id="4" name="Rectangle 3"/>
          <p:cNvSpPr/>
          <p:nvPr/>
        </p:nvSpPr>
        <p:spPr>
          <a:xfrm>
            <a:off x="7586912" y="3504303"/>
            <a:ext cx="715260" cy="246221"/>
          </a:xfrm>
          <a:prstGeom prst="rect">
            <a:avLst/>
          </a:prstGeom>
        </p:spPr>
        <p:txBody>
          <a:bodyPr wrap="none">
            <a:spAutoFit/>
          </a:bodyPr>
          <a:lstStyle/>
          <a:p>
            <a:r>
              <a:rPr lang="fr-FR" sz="1000" dirty="0"/>
              <a:t>ac-dijon.fr</a:t>
            </a:r>
          </a:p>
        </p:txBody>
      </p:sp>
      <p:pic>
        <p:nvPicPr>
          <p:cNvPr id="5" name="Imag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96228" y="1410753"/>
            <a:ext cx="3875315" cy="2127735"/>
          </a:xfrm>
          <a:prstGeom prst="rect">
            <a:avLst/>
          </a:prstGeom>
        </p:spPr>
      </p:pic>
    </p:spTree>
    <p:extLst>
      <p:ext uri="{BB962C8B-B14F-4D97-AF65-F5344CB8AC3E}">
        <p14:creationId xmlns:p14="http://schemas.microsoft.com/office/powerpoint/2010/main" val="39550607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365125"/>
            <a:ext cx="11064240" cy="1325563"/>
          </a:xfrm>
        </p:spPr>
        <p:txBody>
          <a:bodyPr/>
          <a:lstStyle/>
          <a:p>
            <a:r>
              <a:rPr lang="fr-FR" dirty="0" smtClean="0">
                <a:solidFill>
                  <a:srgbClr val="0070C0"/>
                </a:solidFill>
              </a:rPr>
              <a:t>Animation </a:t>
            </a:r>
            <a:r>
              <a:rPr lang="fr-FR" dirty="0">
                <a:solidFill>
                  <a:srgbClr val="0070C0"/>
                </a:solidFill>
              </a:rPr>
              <a:t>de l’atelier</a:t>
            </a:r>
          </a:p>
        </p:txBody>
      </p:sp>
      <p:sp>
        <p:nvSpPr>
          <p:cNvPr id="3" name="Espace réservé du contenu 2"/>
          <p:cNvSpPr>
            <a:spLocks noGrp="1"/>
          </p:cNvSpPr>
          <p:nvPr>
            <p:ph idx="1"/>
          </p:nvPr>
        </p:nvSpPr>
        <p:spPr/>
        <p:txBody>
          <a:bodyPr>
            <a:normAutofit fontScale="92500"/>
          </a:bodyPr>
          <a:lstStyle/>
          <a:p>
            <a:r>
              <a:rPr lang="fr-FR" dirty="0" smtClean="0"/>
              <a:t>En </a:t>
            </a:r>
            <a:r>
              <a:rPr lang="fr-FR" dirty="0"/>
              <a:t>fin d’atelier, donner l'adresse du site web de l'association où retrouver les recettes préparées ensemble ;</a:t>
            </a:r>
          </a:p>
          <a:p>
            <a:r>
              <a:rPr lang="fr-FR" dirty="0" smtClean="0"/>
              <a:t>Conseiller </a:t>
            </a:r>
            <a:r>
              <a:rPr lang="fr-FR" dirty="0"/>
              <a:t>quelques livres à la vente et des blogs utiles (</a:t>
            </a:r>
            <a:r>
              <a:rPr lang="fr-FR" b="1" dirty="0"/>
              <a:t>en cas de vente, demander des chèques à l’ordre de « Zéro Déchet Touraine » et noter les titres et nombres d’exemplaires vendus) </a:t>
            </a:r>
            <a:r>
              <a:rPr lang="fr-FR" dirty="0"/>
              <a:t>;</a:t>
            </a:r>
          </a:p>
          <a:p>
            <a:r>
              <a:rPr lang="fr-FR" dirty="0" smtClean="0"/>
              <a:t>Parler </a:t>
            </a:r>
            <a:r>
              <a:rPr lang="fr-FR" dirty="0"/>
              <a:t>de l'adhésion en ligne et de nos besoins en bénévoles ;</a:t>
            </a:r>
          </a:p>
          <a:p>
            <a:r>
              <a:rPr lang="fr-FR" dirty="0" smtClean="0"/>
              <a:t>Donner </a:t>
            </a:r>
            <a:r>
              <a:rPr lang="fr-FR" dirty="0"/>
              <a:t>les dates des prochains événements organisés par l'association ;</a:t>
            </a:r>
          </a:p>
          <a:p>
            <a:r>
              <a:rPr lang="fr-FR" dirty="0" smtClean="0"/>
              <a:t>Remercier </a:t>
            </a:r>
            <a:r>
              <a:rPr lang="fr-FR" dirty="0"/>
              <a:t>chacun et récupérer le matériel prêté ;</a:t>
            </a:r>
          </a:p>
          <a:p>
            <a:r>
              <a:rPr lang="fr-FR" dirty="0" smtClean="0"/>
              <a:t>Eventuellement </a:t>
            </a:r>
            <a:r>
              <a:rPr lang="fr-FR" dirty="0"/>
              <a:t>fournir aux participants un questionnaire de </a:t>
            </a:r>
            <a:r>
              <a:rPr lang="fr-FR" dirty="0" smtClean="0"/>
              <a:t>satisfaction</a:t>
            </a:r>
            <a:r>
              <a:rPr lang="fr-FR" dirty="0"/>
              <a:t>.</a:t>
            </a:r>
          </a:p>
        </p:txBody>
      </p:sp>
      <p:pic>
        <p:nvPicPr>
          <p:cNvPr id="4" name="Imag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95875" y="513460"/>
            <a:ext cx="4657925" cy="1028891"/>
          </a:xfrm>
          <a:prstGeom prst="rect">
            <a:avLst/>
          </a:prstGeom>
        </p:spPr>
      </p:pic>
    </p:spTree>
    <p:extLst>
      <p:ext uri="{BB962C8B-B14F-4D97-AF65-F5344CB8AC3E}">
        <p14:creationId xmlns:p14="http://schemas.microsoft.com/office/powerpoint/2010/main" val="5112032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365125"/>
            <a:ext cx="11064240" cy="1325563"/>
          </a:xfrm>
        </p:spPr>
        <p:txBody>
          <a:bodyPr/>
          <a:lstStyle/>
          <a:p>
            <a:r>
              <a:rPr lang="fr-FR" dirty="0">
                <a:solidFill>
                  <a:srgbClr val="0070C0"/>
                </a:solidFill>
              </a:rPr>
              <a:t>Après l’atelier</a:t>
            </a:r>
          </a:p>
        </p:txBody>
      </p:sp>
      <p:sp>
        <p:nvSpPr>
          <p:cNvPr id="3" name="Espace réservé du contenu 2"/>
          <p:cNvSpPr>
            <a:spLocks noGrp="1"/>
          </p:cNvSpPr>
          <p:nvPr>
            <p:ph idx="1"/>
          </p:nvPr>
        </p:nvSpPr>
        <p:spPr/>
        <p:txBody>
          <a:bodyPr>
            <a:normAutofit fontScale="85000" lnSpcReduction="20000"/>
          </a:bodyPr>
          <a:lstStyle/>
          <a:p>
            <a:pPr lvl="0"/>
            <a:r>
              <a:rPr lang="fr-FR" b="1" dirty="0"/>
              <a:t>Ramenez le matériel et les restes d’ingrédients au local de l’association</a:t>
            </a:r>
            <a:r>
              <a:rPr lang="fr-FR" dirty="0"/>
              <a:t> dans les délais </a:t>
            </a:r>
            <a:r>
              <a:rPr lang="fr-FR" dirty="0" smtClean="0"/>
              <a:t>convenus.</a:t>
            </a:r>
            <a:endParaRPr lang="fr-FR" dirty="0"/>
          </a:p>
          <a:p>
            <a:pPr lvl="0"/>
            <a:r>
              <a:rPr lang="fr-FR" b="1" dirty="0"/>
              <a:t>Nettoyez le matériel comme </a:t>
            </a:r>
            <a:r>
              <a:rPr lang="fr-FR" b="1" dirty="0" smtClean="0"/>
              <a:t>conseillé </a:t>
            </a:r>
            <a:r>
              <a:rPr lang="fr-FR" dirty="0"/>
              <a:t>(possibilité d’utiliser la cuisine à côté du local</a:t>
            </a:r>
            <a:r>
              <a:rPr lang="fr-FR" dirty="0" smtClean="0"/>
              <a:t>).</a:t>
            </a:r>
          </a:p>
          <a:p>
            <a:pPr lvl="1"/>
            <a:r>
              <a:rPr lang="fr-FR" dirty="0" smtClean="0"/>
              <a:t>Rangez </a:t>
            </a:r>
            <a:r>
              <a:rPr lang="fr-FR" dirty="0"/>
              <a:t>le matériel propre et les ingrédients aux endroits </a:t>
            </a:r>
            <a:r>
              <a:rPr lang="fr-FR" dirty="0" smtClean="0"/>
              <a:t>prévus.</a:t>
            </a:r>
          </a:p>
          <a:p>
            <a:pPr lvl="1"/>
            <a:r>
              <a:rPr lang="fr-FR" dirty="0" smtClean="0"/>
              <a:t>Triez </a:t>
            </a:r>
            <a:r>
              <a:rPr lang="fr-FR" dirty="0"/>
              <a:t>les quelques déchets issus de </a:t>
            </a:r>
            <a:r>
              <a:rPr lang="fr-FR" dirty="0" smtClean="0"/>
              <a:t>l’atelier.</a:t>
            </a:r>
          </a:p>
          <a:p>
            <a:pPr lvl="1"/>
            <a:r>
              <a:rPr lang="fr-FR" dirty="0" smtClean="0"/>
              <a:t>Vous </a:t>
            </a:r>
            <a:r>
              <a:rPr lang="fr-FR" dirty="0"/>
              <a:t>pouvez conserver vos masques à poussières en vue de futurs ateliers.</a:t>
            </a:r>
          </a:p>
          <a:p>
            <a:pPr lvl="0"/>
            <a:r>
              <a:rPr lang="fr-FR" b="1" dirty="0"/>
              <a:t>Déposez les chèques reçus dans une enveloppe dans la caisse « stand » et informez la trésorière des ventes de livres effectuées : </a:t>
            </a:r>
            <a:r>
              <a:rPr lang="fr-FR" u="sng" dirty="0">
                <a:hlinkClick r:id="rId3"/>
              </a:rPr>
              <a:t>tresorier@zerodechettouraine.org</a:t>
            </a:r>
            <a:endParaRPr lang="fr-FR" dirty="0"/>
          </a:p>
          <a:p>
            <a:r>
              <a:rPr lang="fr-FR" dirty="0"/>
              <a:t>Envoyez-nous vos éventuels suggestions et commentaire à </a:t>
            </a:r>
            <a:r>
              <a:rPr lang="fr-FR" u="sng" dirty="0" smtClean="0">
                <a:hlinkClick r:id="rId4"/>
              </a:rPr>
              <a:t>contact@zerodechettouraine.org</a:t>
            </a:r>
            <a:r>
              <a:rPr lang="fr-FR" dirty="0" smtClean="0"/>
              <a:t>.</a:t>
            </a:r>
          </a:p>
          <a:p>
            <a:pPr lvl="1"/>
            <a:r>
              <a:rPr lang="fr-FR" b="1" dirty="0" smtClean="0"/>
              <a:t>Si </a:t>
            </a:r>
            <a:r>
              <a:rPr lang="fr-FR" b="1" dirty="0"/>
              <a:t>vous terminez un lot d’ingrédients</a:t>
            </a:r>
            <a:r>
              <a:rPr lang="fr-FR" dirty="0"/>
              <a:t> </a:t>
            </a:r>
            <a:r>
              <a:rPr lang="fr-FR" b="1" dirty="0" smtClean="0"/>
              <a:t>merci </a:t>
            </a:r>
            <a:r>
              <a:rPr lang="fr-FR" b="1" dirty="0"/>
              <a:t>de nous le </a:t>
            </a:r>
            <a:r>
              <a:rPr lang="fr-FR" b="1" dirty="0" smtClean="0"/>
              <a:t>préciser;</a:t>
            </a:r>
          </a:p>
          <a:p>
            <a:pPr lvl="1"/>
            <a:r>
              <a:rPr lang="fr-FR" b="1" dirty="0" smtClean="0"/>
              <a:t>Un ustensile a été endommagé ou perdu ?</a:t>
            </a:r>
            <a:r>
              <a:rPr lang="fr-FR" dirty="0" smtClean="0"/>
              <a:t> Signalez-le.</a:t>
            </a:r>
            <a:endParaRPr lang="fr-FR" dirty="0"/>
          </a:p>
        </p:txBody>
      </p:sp>
      <p:pic>
        <p:nvPicPr>
          <p:cNvPr id="4" name="Image 3"/>
          <p:cNvPicPr>
            <a:picLocks noChangeAspect="1"/>
          </p:cNvPicPr>
          <p:nvPr/>
        </p:nvPicPr>
        <p:blipFill rotWithShape="1">
          <a:blip r:embed="rId5" cstate="print">
            <a:extLst>
              <a:ext uri="{28A0092B-C50C-407E-A947-70E740481C1C}">
                <a14:useLocalDpi xmlns:a14="http://schemas.microsoft.com/office/drawing/2010/main" val="0"/>
              </a:ext>
            </a:extLst>
          </a:blip>
          <a:srcRect t="8038" b="9028"/>
          <a:stretch/>
        </p:blipFill>
        <p:spPr>
          <a:xfrm>
            <a:off x="7304315" y="230188"/>
            <a:ext cx="1636486" cy="1357206"/>
          </a:xfrm>
          <a:prstGeom prst="rect">
            <a:avLst/>
          </a:prstGeom>
        </p:spPr>
      </p:pic>
      <p:sp>
        <p:nvSpPr>
          <p:cNvPr id="5" name="Rectangle 4"/>
          <p:cNvSpPr/>
          <p:nvPr/>
        </p:nvSpPr>
        <p:spPr>
          <a:xfrm>
            <a:off x="8385197" y="1476110"/>
            <a:ext cx="660758" cy="246221"/>
          </a:xfrm>
          <a:prstGeom prst="rect">
            <a:avLst/>
          </a:prstGeom>
        </p:spPr>
        <p:txBody>
          <a:bodyPr wrap="none">
            <a:spAutoFit/>
          </a:bodyPr>
          <a:lstStyle/>
          <a:p>
            <a:r>
              <a:rPr lang="fr-FR" sz="1000" dirty="0" err="1" smtClean="0"/>
              <a:t>Manutan</a:t>
            </a:r>
            <a:endParaRPr lang="fr-FR" sz="1000" dirty="0"/>
          </a:p>
        </p:txBody>
      </p:sp>
    </p:spTree>
    <p:extLst>
      <p:ext uri="{BB962C8B-B14F-4D97-AF65-F5344CB8AC3E}">
        <p14:creationId xmlns:p14="http://schemas.microsoft.com/office/powerpoint/2010/main" val="35882295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solidFill>
                  <a:srgbClr val="0070C0"/>
                </a:solidFill>
              </a:rPr>
              <a:t>Recettes DIY et normes d’hygiène</a:t>
            </a:r>
            <a:br>
              <a:rPr lang="fr-FR" dirty="0">
                <a:solidFill>
                  <a:srgbClr val="0070C0"/>
                </a:solidFill>
              </a:rPr>
            </a:br>
            <a:r>
              <a:rPr lang="fr-FR" dirty="0">
                <a:solidFill>
                  <a:srgbClr val="0070C0"/>
                </a:solidFill>
              </a:rPr>
              <a:t>de l’association Zéro Déchet Touraine</a:t>
            </a:r>
          </a:p>
        </p:txBody>
      </p:sp>
      <p:sp>
        <p:nvSpPr>
          <p:cNvPr id="3" name="Espace réservé du contenu 2"/>
          <p:cNvSpPr>
            <a:spLocks noGrp="1"/>
          </p:cNvSpPr>
          <p:nvPr>
            <p:ph idx="1"/>
          </p:nvPr>
        </p:nvSpPr>
        <p:spPr>
          <a:xfrm>
            <a:off x="587375" y="3675630"/>
            <a:ext cx="11988800" cy="3164113"/>
          </a:xfrm>
        </p:spPr>
        <p:txBody>
          <a:bodyPr>
            <a:normAutofit/>
          </a:bodyPr>
          <a:lstStyle/>
          <a:p>
            <a:pPr marL="0" indent="0">
              <a:buNone/>
            </a:pPr>
            <a:r>
              <a:rPr lang="fr-FR" b="1" dirty="0"/>
              <a:t>Quels bénéfices escompter du respect de ces règles ?</a:t>
            </a:r>
          </a:p>
          <a:p>
            <a:pPr lvl="0"/>
            <a:r>
              <a:rPr lang="fr-FR" dirty="0" smtClean="0"/>
              <a:t>Association: </a:t>
            </a:r>
            <a:r>
              <a:rPr lang="fr-FR" b="1" dirty="0" smtClean="0"/>
              <a:t>sérieux </a:t>
            </a:r>
            <a:r>
              <a:rPr lang="fr-FR" b="1" dirty="0"/>
              <a:t>et </a:t>
            </a:r>
            <a:r>
              <a:rPr lang="fr-FR" b="1" dirty="0" smtClean="0"/>
              <a:t>professionnalisme</a:t>
            </a:r>
            <a:endParaRPr lang="fr-FR" dirty="0"/>
          </a:p>
          <a:p>
            <a:pPr lvl="0"/>
            <a:r>
              <a:rPr lang="fr-FR" dirty="0" smtClean="0"/>
              <a:t>Intervenante: </a:t>
            </a:r>
            <a:r>
              <a:rPr lang="fr-FR" b="1" dirty="0" smtClean="0"/>
              <a:t>montée </a:t>
            </a:r>
            <a:r>
              <a:rPr lang="fr-FR" b="1" dirty="0"/>
              <a:t>en </a:t>
            </a:r>
            <a:r>
              <a:rPr lang="fr-FR" b="1" dirty="0" smtClean="0"/>
              <a:t>compétences</a:t>
            </a:r>
            <a:endParaRPr lang="fr-FR" b="1" dirty="0"/>
          </a:p>
          <a:p>
            <a:pPr lvl="0"/>
            <a:r>
              <a:rPr lang="fr-FR" dirty="0" smtClean="0"/>
              <a:t>Participants: sensibilisation </a:t>
            </a:r>
            <a:r>
              <a:rPr lang="fr-FR" dirty="0"/>
              <a:t>à </a:t>
            </a:r>
            <a:r>
              <a:rPr lang="fr-FR" b="1" dirty="0"/>
              <a:t>la prévention </a:t>
            </a:r>
            <a:r>
              <a:rPr lang="fr-FR" b="1" dirty="0" smtClean="0"/>
              <a:t>des </a:t>
            </a:r>
            <a:r>
              <a:rPr lang="fr-FR" b="1" dirty="0"/>
              <a:t>risques </a:t>
            </a:r>
            <a:r>
              <a:rPr lang="fr-FR" b="1" dirty="0" smtClean="0"/>
              <a:t>domestiques</a:t>
            </a:r>
            <a:endParaRPr lang="fr-FR" dirty="0"/>
          </a:p>
          <a:p>
            <a:pPr lvl="0"/>
            <a:r>
              <a:rPr lang="fr-FR" dirty="0" smtClean="0"/>
              <a:t>Organisateurs: </a:t>
            </a:r>
            <a:r>
              <a:rPr lang="fr-FR" b="1" dirty="0" smtClean="0"/>
              <a:t>rassurés </a:t>
            </a:r>
            <a:r>
              <a:rPr lang="fr-FR" b="1" dirty="0"/>
              <a:t>sur la qualité de la </a:t>
            </a:r>
            <a:r>
              <a:rPr lang="fr-FR" b="1" dirty="0" smtClean="0"/>
              <a:t>prestation</a:t>
            </a:r>
            <a:endParaRPr lang="fr-FR" dirty="0"/>
          </a:p>
          <a:p>
            <a:pPr lvl="0"/>
            <a:r>
              <a:rPr lang="fr-FR" dirty="0" smtClean="0"/>
              <a:t>Mode </a:t>
            </a:r>
            <a:r>
              <a:rPr lang="fr-FR" dirty="0"/>
              <a:t>de vie zéro </a:t>
            </a:r>
            <a:r>
              <a:rPr lang="fr-FR" dirty="0" smtClean="0"/>
              <a:t>déchet: </a:t>
            </a:r>
            <a:r>
              <a:rPr lang="fr-FR" dirty="0"/>
              <a:t>L’atelier a des </a:t>
            </a:r>
            <a:r>
              <a:rPr lang="fr-FR" b="1" dirty="0"/>
              <a:t>conséquences </a:t>
            </a:r>
            <a:r>
              <a:rPr lang="fr-FR" b="1" dirty="0" smtClean="0"/>
              <a:t>positives</a:t>
            </a:r>
            <a:endParaRPr lang="fr-FR" dirty="0"/>
          </a:p>
        </p:txBody>
      </p:sp>
      <p:pic>
        <p:nvPicPr>
          <p:cNvPr id="4" name="Imag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09142" y="1846830"/>
            <a:ext cx="3295650" cy="1828800"/>
          </a:xfrm>
          <a:prstGeom prst="rect">
            <a:avLst/>
          </a:prstGeom>
        </p:spPr>
      </p:pic>
      <p:sp>
        <p:nvSpPr>
          <p:cNvPr id="5" name="ZoneTexte 4"/>
          <p:cNvSpPr txBox="1"/>
          <p:nvPr/>
        </p:nvSpPr>
        <p:spPr>
          <a:xfrm>
            <a:off x="6276067" y="3429409"/>
            <a:ext cx="1364343" cy="246221"/>
          </a:xfrm>
          <a:prstGeom prst="rect">
            <a:avLst/>
          </a:prstGeom>
          <a:noFill/>
        </p:spPr>
        <p:txBody>
          <a:bodyPr wrap="square" rtlCol="0">
            <a:spAutoFit/>
          </a:bodyPr>
          <a:lstStyle/>
          <a:p>
            <a:r>
              <a:rPr lang="fr-FR" sz="1000" dirty="0" smtClean="0"/>
              <a:t>d-journal-romand.ch</a:t>
            </a:r>
            <a:endParaRPr lang="fr-FR" sz="1000" dirty="0"/>
          </a:p>
        </p:txBody>
      </p:sp>
    </p:spTree>
    <p:extLst>
      <p:ext uri="{BB962C8B-B14F-4D97-AF65-F5344CB8AC3E}">
        <p14:creationId xmlns:p14="http://schemas.microsoft.com/office/powerpoint/2010/main" val="39068947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365125"/>
            <a:ext cx="11064240" cy="1325563"/>
          </a:xfrm>
        </p:spPr>
        <p:txBody>
          <a:bodyPr>
            <a:normAutofit/>
          </a:bodyPr>
          <a:lstStyle/>
          <a:p>
            <a:r>
              <a:rPr lang="fr-FR" dirty="0">
                <a:solidFill>
                  <a:srgbClr val="0070C0"/>
                </a:solidFill>
              </a:rPr>
              <a:t>Les recettes de cosmétiques </a:t>
            </a:r>
            <a:r>
              <a:rPr lang="fr-FR" dirty="0" smtClean="0">
                <a:solidFill>
                  <a:srgbClr val="0070C0"/>
                </a:solidFill>
              </a:rPr>
              <a:t>en </a:t>
            </a:r>
            <a:r>
              <a:rPr lang="fr-FR" dirty="0">
                <a:solidFill>
                  <a:srgbClr val="0070C0"/>
                </a:solidFill>
              </a:rPr>
              <a:t>atelier </a:t>
            </a:r>
            <a:r>
              <a:rPr lang="fr-FR" dirty="0" smtClean="0">
                <a:solidFill>
                  <a:srgbClr val="0070C0"/>
                </a:solidFill>
              </a:rPr>
              <a:t>DIY</a:t>
            </a:r>
            <a:endParaRPr lang="fr-FR" dirty="0">
              <a:solidFill>
                <a:srgbClr val="0070C0"/>
              </a:solidFill>
            </a:endParaRPr>
          </a:p>
        </p:txBody>
      </p:sp>
      <p:sp>
        <p:nvSpPr>
          <p:cNvPr id="3" name="Espace réservé du contenu 2"/>
          <p:cNvSpPr>
            <a:spLocks noGrp="1"/>
          </p:cNvSpPr>
          <p:nvPr>
            <p:ph idx="1"/>
          </p:nvPr>
        </p:nvSpPr>
        <p:spPr>
          <a:xfrm>
            <a:off x="838200" y="1825625"/>
            <a:ext cx="10515600" cy="4342946"/>
          </a:xfrm>
        </p:spPr>
        <p:txBody>
          <a:bodyPr>
            <a:normAutofit fontScale="92500"/>
          </a:bodyPr>
          <a:lstStyle/>
          <a:p>
            <a:pPr lvl="0"/>
            <a:r>
              <a:rPr lang="fr-FR" dirty="0"/>
              <a:t>Dentifrice</a:t>
            </a:r>
          </a:p>
          <a:p>
            <a:r>
              <a:rPr lang="fr-FR" dirty="0"/>
              <a:t>Gommage au marc de </a:t>
            </a:r>
            <a:r>
              <a:rPr lang="fr-FR" dirty="0" smtClean="0"/>
              <a:t>café</a:t>
            </a:r>
          </a:p>
          <a:p>
            <a:r>
              <a:rPr lang="fr-FR" dirty="0" smtClean="0"/>
              <a:t>Avant l’atelier:</a:t>
            </a:r>
          </a:p>
          <a:p>
            <a:pPr lvl="1"/>
            <a:r>
              <a:rPr lang="fr-FR" dirty="0"/>
              <a:t>Récupération de marc de </a:t>
            </a:r>
            <a:r>
              <a:rPr lang="fr-FR" dirty="0" smtClean="0"/>
              <a:t>café la veille: </a:t>
            </a:r>
            <a:r>
              <a:rPr lang="fr-FR" dirty="0"/>
              <a:t>Ex.: </a:t>
            </a:r>
            <a:r>
              <a:rPr lang="fr-FR" dirty="0" err="1"/>
              <a:t>Cafécito</a:t>
            </a:r>
            <a:r>
              <a:rPr lang="fr-FR" dirty="0"/>
              <a:t>, 43 rue du grand marché à Tours</a:t>
            </a:r>
          </a:p>
          <a:p>
            <a:pPr lvl="1"/>
            <a:r>
              <a:rPr lang="fr-FR" dirty="0" smtClean="0"/>
              <a:t>Se </a:t>
            </a:r>
            <a:r>
              <a:rPr lang="fr-FR" dirty="0"/>
              <a:t>laver les mains à l’eau et au savon et/ou avec une solution </a:t>
            </a:r>
            <a:r>
              <a:rPr lang="fr-FR" dirty="0" err="1"/>
              <a:t>hydroalcoolique</a:t>
            </a:r>
            <a:r>
              <a:rPr lang="fr-FR" dirty="0"/>
              <a:t> (ne pas fumer après car risque d’inflammation de la solution </a:t>
            </a:r>
            <a:r>
              <a:rPr lang="fr-FR" dirty="0" err="1"/>
              <a:t>hydroalcoolique</a:t>
            </a:r>
            <a:r>
              <a:rPr lang="fr-FR" dirty="0" smtClean="0"/>
              <a:t>).</a:t>
            </a:r>
            <a:endParaRPr lang="fr-FR" dirty="0"/>
          </a:p>
          <a:p>
            <a:pPr lvl="0"/>
            <a:r>
              <a:rPr lang="fr-FR" dirty="0" smtClean="0"/>
              <a:t>Pendant l’atelier:</a:t>
            </a:r>
          </a:p>
          <a:p>
            <a:pPr lvl="1"/>
            <a:r>
              <a:rPr lang="fr-FR" b="1" dirty="0"/>
              <a:t>Pas de préparation collective</a:t>
            </a:r>
            <a:r>
              <a:rPr lang="fr-FR" dirty="0"/>
              <a:t> (= chacun fabrique pour lui-même)</a:t>
            </a:r>
          </a:p>
          <a:p>
            <a:pPr lvl="1"/>
            <a:r>
              <a:rPr lang="fr-FR" dirty="0" smtClean="0"/>
              <a:t>Inviter </a:t>
            </a:r>
            <a:r>
              <a:rPr lang="fr-FR" dirty="0"/>
              <a:t>les participants à fabriquer leur propre recette et à utiliser leur contenant personnel</a:t>
            </a:r>
            <a:r>
              <a:rPr lang="fr-FR" dirty="0" smtClean="0"/>
              <a:t>.</a:t>
            </a:r>
            <a:endParaRPr lang="fr-FR" dirty="0"/>
          </a:p>
        </p:txBody>
      </p:sp>
      <p:pic>
        <p:nvPicPr>
          <p:cNvPr id="6" name="Image 5"/>
          <p:cNvPicPr>
            <a:picLocks noChangeAspect="1"/>
          </p:cNvPicPr>
          <p:nvPr/>
        </p:nvPicPr>
        <p:blipFill rotWithShape="1">
          <a:blip r:embed="rId3">
            <a:extLst>
              <a:ext uri="{28A0092B-C50C-407E-A947-70E740481C1C}">
                <a14:useLocalDpi xmlns:a14="http://schemas.microsoft.com/office/drawing/2010/main" val="0"/>
              </a:ext>
            </a:extLst>
          </a:blip>
          <a:srcRect l="29459" r="26836"/>
          <a:stretch/>
        </p:blipFill>
        <p:spPr>
          <a:xfrm rot="16200000">
            <a:off x="8357950" y="-88436"/>
            <a:ext cx="1393373" cy="4269898"/>
          </a:xfrm>
          <a:prstGeom prst="rect">
            <a:avLst/>
          </a:prstGeom>
        </p:spPr>
      </p:pic>
    </p:spTree>
    <p:extLst>
      <p:ext uri="{BB962C8B-B14F-4D97-AF65-F5344CB8AC3E}">
        <p14:creationId xmlns:p14="http://schemas.microsoft.com/office/powerpoint/2010/main" val="30083738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365125"/>
            <a:ext cx="11064240" cy="1325563"/>
          </a:xfrm>
        </p:spPr>
        <p:txBody>
          <a:bodyPr>
            <a:normAutofit/>
          </a:bodyPr>
          <a:lstStyle/>
          <a:p>
            <a:r>
              <a:rPr lang="fr-FR" dirty="0">
                <a:solidFill>
                  <a:srgbClr val="0070C0"/>
                </a:solidFill>
              </a:rPr>
              <a:t>Les recettes de cosmétiques </a:t>
            </a:r>
            <a:r>
              <a:rPr lang="fr-FR" dirty="0" smtClean="0">
                <a:solidFill>
                  <a:srgbClr val="0070C0"/>
                </a:solidFill>
              </a:rPr>
              <a:t>en </a:t>
            </a:r>
            <a:r>
              <a:rPr lang="fr-FR" dirty="0">
                <a:solidFill>
                  <a:srgbClr val="0070C0"/>
                </a:solidFill>
              </a:rPr>
              <a:t>atelier </a:t>
            </a:r>
            <a:r>
              <a:rPr lang="fr-FR" dirty="0" smtClean="0">
                <a:solidFill>
                  <a:srgbClr val="0070C0"/>
                </a:solidFill>
              </a:rPr>
              <a:t>DIY</a:t>
            </a:r>
            <a:endParaRPr lang="fr-FR" dirty="0">
              <a:solidFill>
                <a:srgbClr val="0070C0"/>
              </a:solidFill>
            </a:endParaRPr>
          </a:p>
        </p:txBody>
      </p:sp>
      <p:sp>
        <p:nvSpPr>
          <p:cNvPr id="3" name="Espace réservé du contenu 2"/>
          <p:cNvSpPr>
            <a:spLocks noGrp="1"/>
          </p:cNvSpPr>
          <p:nvPr>
            <p:ph idx="1"/>
          </p:nvPr>
        </p:nvSpPr>
        <p:spPr>
          <a:xfrm>
            <a:off x="838200" y="1825625"/>
            <a:ext cx="10515600" cy="4342946"/>
          </a:xfrm>
        </p:spPr>
        <p:txBody>
          <a:bodyPr>
            <a:normAutofit/>
          </a:bodyPr>
          <a:lstStyle/>
          <a:p>
            <a:r>
              <a:rPr lang="fr-FR" dirty="0"/>
              <a:t>Après l’atelier :</a:t>
            </a:r>
          </a:p>
          <a:p>
            <a:pPr lvl="1"/>
            <a:r>
              <a:rPr lang="fr-FR" dirty="0"/>
              <a:t>Nettoyer le matériel à l’eau et au savon ; </a:t>
            </a:r>
          </a:p>
          <a:p>
            <a:pPr lvl="1"/>
            <a:r>
              <a:rPr lang="fr-FR" dirty="0"/>
              <a:t>Désinfecter le matériel :</a:t>
            </a:r>
          </a:p>
          <a:p>
            <a:pPr lvl="2"/>
            <a:r>
              <a:rPr lang="fr-FR" dirty="0" smtClean="0"/>
              <a:t>Plastique </a:t>
            </a:r>
            <a:r>
              <a:rPr lang="fr-FR" dirty="0"/>
              <a:t>et </a:t>
            </a:r>
            <a:r>
              <a:rPr lang="fr-FR" dirty="0" smtClean="0"/>
              <a:t>silicone</a:t>
            </a:r>
            <a:r>
              <a:rPr lang="fr-FR" dirty="0"/>
              <a:t> : désinfection à l’alcool à 70° de tous les ustensiles avec du papier absorbant (à jeter avec les déchets </a:t>
            </a:r>
            <a:r>
              <a:rPr lang="fr-FR" dirty="0" err="1"/>
              <a:t>compostables</a:t>
            </a:r>
            <a:r>
              <a:rPr lang="fr-FR" dirty="0"/>
              <a:t>) ;</a:t>
            </a:r>
          </a:p>
          <a:p>
            <a:pPr lvl="2"/>
            <a:r>
              <a:rPr lang="fr-FR" dirty="0" smtClean="0"/>
              <a:t>Inox </a:t>
            </a:r>
            <a:r>
              <a:rPr lang="fr-FR" dirty="0"/>
              <a:t>et </a:t>
            </a:r>
            <a:r>
              <a:rPr lang="fr-FR" dirty="0" smtClean="0"/>
              <a:t>verre</a:t>
            </a:r>
            <a:r>
              <a:rPr lang="fr-FR" dirty="0"/>
              <a:t> : </a:t>
            </a:r>
            <a:r>
              <a:rPr lang="fr-FR" dirty="0" smtClean="0"/>
              <a:t>si possible, stérilisation </a:t>
            </a:r>
            <a:r>
              <a:rPr lang="fr-FR" dirty="0"/>
              <a:t>dans l’eau bouillante 10 minutes, prélever à l’aide de pinces (pour ne pas toucher avec les doigts), faire sécher sur papier absorbant, recouvrir d’une cloche </a:t>
            </a:r>
            <a:r>
              <a:rPr lang="fr-FR" dirty="0" smtClean="0"/>
              <a:t>anti-poussières (ou d’un torchon propre). </a:t>
            </a:r>
            <a:r>
              <a:rPr lang="fr-FR" dirty="0"/>
              <a:t>Alternativement, désinfection à l’alcool à 70°.</a:t>
            </a:r>
            <a:endParaRPr lang="fr-FR" dirty="0"/>
          </a:p>
        </p:txBody>
      </p:sp>
    </p:spTree>
    <p:extLst>
      <p:ext uri="{BB962C8B-B14F-4D97-AF65-F5344CB8AC3E}">
        <p14:creationId xmlns:p14="http://schemas.microsoft.com/office/powerpoint/2010/main" val="7952185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365125"/>
            <a:ext cx="11064240" cy="1325563"/>
          </a:xfrm>
        </p:spPr>
        <p:txBody>
          <a:bodyPr>
            <a:normAutofit fontScale="90000"/>
          </a:bodyPr>
          <a:lstStyle/>
          <a:p>
            <a:r>
              <a:rPr lang="fr-FR" dirty="0" smtClean="0">
                <a:solidFill>
                  <a:srgbClr val="0070C0"/>
                </a:solidFill>
              </a:rPr>
              <a:t>Les </a:t>
            </a:r>
            <a:r>
              <a:rPr lang="fr-FR" dirty="0">
                <a:solidFill>
                  <a:srgbClr val="0070C0"/>
                </a:solidFill>
              </a:rPr>
              <a:t>recettes de produits </a:t>
            </a:r>
            <a:r>
              <a:rPr lang="fr-FR" dirty="0" smtClean="0">
                <a:solidFill>
                  <a:srgbClr val="0070C0"/>
                </a:solidFill>
              </a:rPr>
              <a:t>ménagers en ateliers DIY</a:t>
            </a:r>
            <a:r>
              <a:rPr lang="fr-FR" b="1" dirty="0"/>
              <a:t/>
            </a:r>
            <a:br>
              <a:rPr lang="fr-FR" b="1" dirty="0"/>
            </a:br>
            <a:endParaRPr lang="fr-FR" dirty="0">
              <a:solidFill>
                <a:srgbClr val="0070C0"/>
              </a:solidFill>
            </a:endParaRPr>
          </a:p>
        </p:txBody>
      </p:sp>
      <p:sp>
        <p:nvSpPr>
          <p:cNvPr id="3" name="Espace réservé du contenu 2"/>
          <p:cNvSpPr>
            <a:spLocks noGrp="1"/>
          </p:cNvSpPr>
          <p:nvPr>
            <p:ph idx="1"/>
          </p:nvPr>
        </p:nvSpPr>
        <p:spPr>
          <a:xfrm>
            <a:off x="838200" y="1825625"/>
            <a:ext cx="10515600" cy="4342946"/>
          </a:xfrm>
        </p:spPr>
        <p:txBody>
          <a:bodyPr>
            <a:normAutofit fontScale="77500" lnSpcReduction="20000"/>
          </a:bodyPr>
          <a:lstStyle/>
          <a:p>
            <a:pPr lvl="0"/>
            <a:r>
              <a:rPr lang="fr-FR" dirty="0"/>
              <a:t>Lessive</a:t>
            </a:r>
          </a:p>
          <a:p>
            <a:pPr lvl="0"/>
            <a:r>
              <a:rPr lang="fr-FR" dirty="0"/>
              <a:t>Pastilles lave-vaisselle</a:t>
            </a:r>
          </a:p>
          <a:p>
            <a:pPr lvl="0"/>
            <a:r>
              <a:rPr lang="fr-FR" dirty="0"/>
              <a:t>Pastilles WC</a:t>
            </a:r>
          </a:p>
          <a:p>
            <a:r>
              <a:rPr lang="fr-FR" dirty="0"/>
              <a:t>Pierre </a:t>
            </a:r>
            <a:r>
              <a:rPr lang="fr-FR" dirty="0" smtClean="0"/>
              <a:t>d’argile</a:t>
            </a:r>
          </a:p>
          <a:p>
            <a:pPr lvl="0"/>
            <a:r>
              <a:rPr lang="fr-FR" b="1" dirty="0"/>
              <a:t>Pas de préparation collective</a:t>
            </a:r>
            <a:r>
              <a:rPr lang="fr-FR" dirty="0"/>
              <a:t> (= chacun fabrique pour </a:t>
            </a:r>
            <a:r>
              <a:rPr lang="fr-FR" dirty="0" smtClean="0"/>
              <a:t>lui-même)</a:t>
            </a:r>
          </a:p>
          <a:p>
            <a:pPr lvl="0"/>
            <a:r>
              <a:rPr lang="fr-FR" b="1" dirty="0" smtClean="0"/>
              <a:t>Pour </a:t>
            </a:r>
            <a:r>
              <a:rPr lang="fr-FR" b="1" dirty="0"/>
              <a:t>la lessive : </a:t>
            </a:r>
            <a:r>
              <a:rPr lang="fr-FR" b="1" dirty="0" smtClean="0"/>
              <a:t>démonstration</a:t>
            </a:r>
            <a:r>
              <a:rPr lang="fr-FR" dirty="0" smtClean="0"/>
              <a:t> ou </a:t>
            </a:r>
            <a:r>
              <a:rPr lang="fr-FR" b="1" dirty="0" err="1"/>
              <a:t>autofabrication</a:t>
            </a:r>
            <a:r>
              <a:rPr lang="fr-FR" b="1" dirty="0"/>
              <a:t> par les participants</a:t>
            </a:r>
            <a:r>
              <a:rPr lang="fr-FR" dirty="0"/>
              <a:t> en petites quantités (par exemple 25 cl par </a:t>
            </a:r>
            <a:r>
              <a:rPr lang="fr-FR" dirty="0" smtClean="0"/>
              <a:t>participant)</a:t>
            </a:r>
            <a:endParaRPr lang="fr-FR" dirty="0"/>
          </a:p>
          <a:p>
            <a:pPr lvl="0"/>
            <a:r>
              <a:rPr lang="fr-FR" dirty="0"/>
              <a:t>Etiqueter le produit fabriqué avec la composition et les pictogrammes nécessaires ;</a:t>
            </a:r>
          </a:p>
          <a:p>
            <a:pPr lvl="0"/>
            <a:r>
              <a:rPr lang="fr-FR" dirty="0"/>
              <a:t>Porter des EPI (Equipements de Protection Individuelle) en cas de pesée de produits pulvérulents et irritants: gants, masque, lunettes de protection, vêtement de protection (tablier) ;</a:t>
            </a:r>
          </a:p>
          <a:p>
            <a:pPr lvl="0"/>
            <a:r>
              <a:rPr lang="fr-FR" b="1" dirty="0"/>
              <a:t>Après l’atelier</a:t>
            </a:r>
            <a:r>
              <a:rPr lang="fr-FR" dirty="0"/>
              <a:t> : désinfecter le matériel comme pour les cosmétiques.</a:t>
            </a:r>
          </a:p>
          <a:p>
            <a:endParaRPr lang="fr-FR" dirty="0"/>
          </a:p>
        </p:txBody>
      </p:sp>
      <p:pic>
        <p:nvPicPr>
          <p:cNvPr id="6" name="Imag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53271" y="1284288"/>
            <a:ext cx="2714036" cy="1761862"/>
          </a:xfrm>
          <a:prstGeom prst="rect">
            <a:avLst/>
          </a:prstGeom>
        </p:spPr>
      </p:pic>
    </p:spTree>
    <p:extLst>
      <p:ext uri="{BB962C8B-B14F-4D97-AF65-F5344CB8AC3E}">
        <p14:creationId xmlns:p14="http://schemas.microsoft.com/office/powerpoint/2010/main" val="648250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365125"/>
            <a:ext cx="11064240" cy="1325563"/>
          </a:xfrm>
        </p:spPr>
        <p:txBody>
          <a:bodyPr>
            <a:normAutofit fontScale="90000"/>
          </a:bodyPr>
          <a:lstStyle/>
          <a:p>
            <a:r>
              <a:rPr lang="fr-FR" dirty="0" smtClean="0">
                <a:solidFill>
                  <a:srgbClr val="0070C0"/>
                </a:solidFill>
              </a:rPr>
              <a:t>Les </a:t>
            </a:r>
            <a:r>
              <a:rPr lang="fr-FR" dirty="0">
                <a:solidFill>
                  <a:srgbClr val="0070C0"/>
                </a:solidFill>
              </a:rPr>
              <a:t>recettes de produits </a:t>
            </a:r>
            <a:r>
              <a:rPr lang="fr-FR" dirty="0" smtClean="0">
                <a:solidFill>
                  <a:srgbClr val="0070C0"/>
                </a:solidFill>
              </a:rPr>
              <a:t>alimentaires </a:t>
            </a:r>
            <a:r>
              <a:rPr lang="fr-FR" dirty="0">
                <a:solidFill>
                  <a:srgbClr val="0070C0"/>
                </a:solidFill>
              </a:rPr>
              <a:t>en ateliers DIY</a:t>
            </a:r>
            <a:r>
              <a:rPr lang="fr-FR" b="1" dirty="0"/>
              <a:t/>
            </a:r>
            <a:br>
              <a:rPr lang="fr-FR" b="1" dirty="0"/>
            </a:br>
            <a:endParaRPr lang="fr-FR" dirty="0">
              <a:solidFill>
                <a:srgbClr val="0070C0"/>
              </a:solidFill>
            </a:endParaRPr>
          </a:p>
        </p:txBody>
      </p:sp>
      <p:sp>
        <p:nvSpPr>
          <p:cNvPr id="3" name="Espace réservé du contenu 2"/>
          <p:cNvSpPr>
            <a:spLocks noGrp="1"/>
          </p:cNvSpPr>
          <p:nvPr>
            <p:ph idx="1"/>
          </p:nvPr>
        </p:nvSpPr>
        <p:spPr>
          <a:xfrm>
            <a:off x="838200" y="1825625"/>
            <a:ext cx="10515600" cy="4342946"/>
          </a:xfrm>
        </p:spPr>
        <p:txBody>
          <a:bodyPr>
            <a:normAutofit/>
          </a:bodyPr>
          <a:lstStyle/>
          <a:p>
            <a:pPr lvl="0"/>
            <a:r>
              <a:rPr lang="fr-FR" dirty="0"/>
              <a:t>Pâte à tartiner maison</a:t>
            </a:r>
          </a:p>
          <a:p>
            <a:pPr lvl="0"/>
            <a:r>
              <a:rPr lang="fr-FR" dirty="0"/>
              <a:t>Pesto aux fanes de radis</a:t>
            </a:r>
          </a:p>
          <a:p>
            <a:pPr lvl="0"/>
            <a:r>
              <a:rPr lang="fr-FR" dirty="0"/>
              <a:t>Barres énergétiques</a:t>
            </a:r>
          </a:p>
          <a:p>
            <a:pPr lvl="0"/>
            <a:r>
              <a:rPr lang="fr-FR" dirty="0"/>
              <a:t>Compotes</a:t>
            </a:r>
          </a:p>
          <a:p>
            <a:pPr lvl="0"/>
            <a:r>
              <a:rPr lang="fr-FR" dirty="0"/>
              <a:t>Kit à cookies</a:t>
            </a:r>
          </a:p>
          <a:p>
            <a:pPr lvl="0"/>
            <a:r>
              <a:rPr lang="fr-FR" dirty="0"/>
              <a:t>Pâtes fraîches</a:t>
            </a:r>
          </a:p>
          <a:p>
            <a:pPr lvl="0"/>
            <a:r>
              <a:rPr lang="fr-FR" dirty="0"/>
              <a:t>chocolats et mendiants</a:t>
            </a:r>
          </a:p>
          <a:p>
            <a:pPr lvl="0"/>
            <a:r>
              <a:rPr lang="fr-FR" dirty="0"/>
              <a:t>pâte à </a:t>
            </a:r>
            <a:r>
              <a:rPr lang="fr-FR" dirty="0" smtClean="0"/>
              <a:t>pain</a:t>
            </a:r>
            <a:endParaRPr lang="fr-FR" dirty="0"/>
          </a:p>
        </p:txBody>
      </p:sp>
      <p:sp>
        <p:nvSpPr>
          <p:cNvPr id="4" name="Rectangle 3"/>
          <p:cNvSpPr/>
          <p:nvPr/>
        </p:nvSpPr>
        <p:spPr>
          <a:xfrm>
            <a:off x="11019823" y="5084824"/>
            <a:ext cx="1031051" cy="246221"/>
          </a:xfrm>
          <a:prstGeom prst="rect">
            <a:avLst/>
          </a:prstGeom>
        </p:spPr>
        <p:txBody>
          <a:bodyPr wrap="none">
            <a:spAutoFit/>
          </a:bodyPr>
          <a:lstStyle/>
          <a:p>
            <a:r>
              <a:rPr lang="fr-FR" sz="1000" dirty="0"/>
              <a:t>Femme Actuelle</a:t>
            </a:r>
          </a:p>
        </p:txBody>
      </p:sp>
      <p:pic>
        <p:nvPicPr>
          <p:cNvPr id="5" name="Imag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81171" y="1806286"/>
            <a:ext cx="6553442" cy="3259199"/>
          </a:xfrm>
          <a:prstGeom prst="rect">
            <a:avLst/>
          </a:prstGeom>
        </p:spPr>
      </p:pic>
    </p:spTree>
    <p:extLst>
      <p:ext uri="{BB962C8B-B14F-4D97-AF65-F5344CB8AC3E}">
        <p14:creationId xmlns:p14="http://schemas.microsoft.com/office/powerpoint/2010/main" val="41227038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365125"/>
            <a:ext cx="11064240" cy="1325563"/>
          </a:xfrm>
        </p:spPr>
        <p:txBody>
          <a:bodyPr>
            <a:normAutofit fontScale="90000"/>
          </a:bodyPr>
          <a:lstStyle/>
          <a:p>
            <a:r>
              <a:rPr lang="fr-FR" dirty="0" smtClean="0">
                <a:solidFill>
                  <a:srgbClr val="0070C0"/>
                </a:solidFill>
              </a:rPr>
              <a:t>Les </a:t>
            </a:r>
            <a:r>
              <a:rPr lang="fr-FR" dirty="0">
                <a:solidFill>
                  <a:srgbClr val="0070C0"/>
                </a:solidFill>
              </a:rPr>
              <a:t>recettes de produits </a:t>
            </a:r>
            <a:r>
              <a:rPr lang="fr-FR" dirty="0" smtClean="0">
                <a:solidFill>
                  <a:srgbClr val="0070C0"/>
                </a:solidFill>
              </a:rPr>
              <a:t>alimentaires </a:t>
            </a:r>
            <a:r>
              <a:rPr lang="fr-FR" dirty="0">
                <a:solidFill>
                  <a:srgbClr val="0070C0"/>
                </a:solidFill>
              </a:rPr>
              <a:t>en ateliers DIY</a:t>
            </a:r>
            <a:r>
              <a:rPr lang="fr-FR" b="1" dirty="0"/>
              <a:t/>
            </a:r>
            <a:br>
              <a:rPr lang="fr-FR" b="1" dirty="0"/>
            </a:br>
            <a:endParaRPr lang="fr-FR" dirty="0">
              <a:solidFill>
                <a:srgbClr val="0070C0"/>
              </a:solidFill>
            </a:endParaRPr>
          </a:p>
        </p:txBody>
      </p:sp>
      <p:sp>
        <p:nvSpPr>
          <p:cNvPr id="3" name="Espace réservé du contenu 2"/>
          <p:cNvSpPr>
            <a:spLocks noGrp="1"/>
          </p:cNvSpPr>
          <p:nvPr>
            <p:ph idx="1"/>
          </p:nvPr>
        </p:nvSpPr>
        <p:spPr>
          <a:xfrm>
            <a:off x="838200" y="1825625"/>
            <a:ext cx="10515600" cy="4342946"/>
          </a:xfrm>
        </p:spPr>
        <p:txBody>
          <a:bodyPr>
            <a:normAutofit/>
          </a:bodyPr>
          <a:lstStyle/>
          <a:p>
            <a:pPr lvl="0"/>
            <a:r>
              <a:rPr lang="fr-FR" dirty="0"/>
              <a:t>Pour toute personne participant à une </a:t>
            </a:r>
            <a:r>
              <a:rPr lang="fr-FR" b="1" dirty="0"/>
              <a:t>préparation collective </a:t>
            </a:r>
            <a:r>
              <a:rPr lang="fr-FR" b="1" dirty="0" smtClean="0"/>
              <a:t>:</a:t>
            </a:r>
          </a:p>
          <a:p>
            <a:pPr lvl="1"/>
            <a:r>
              <a:rPr lang="fr-FR" dirty="0" smtClean="0"/>
              <a:t>Ongles </a:t>
            </a:r>
            <a:r>
              <a:rPr lang="fr-FR" b="1" dirty="0"/>
              <a:t>coupés courts</a:t>
            </a:r>
            <a:r>
              <a:rPr lang="fr-FR" dirty="0"/>
              <a:t> ;</a:t>
            </a:r>
          </a:p>
          <a:p>
            <a:pPr lvl="1"/>
            <a:r>
              <a:rPr lang="fr-FR" b="1" dirty="0"/>
              <a:t>Nettoyer les plans de travail </a:t>
            </a:r>
            <a:r>
              <a:rPr lang="fr-FR" dirty="0"/>
              <a:t>avec un </a:t>
            </a:r>
            <a:r>
              <a:rPr lang="fr-FR" b="1" dirty="0"/>
              <a:t>désinfectant à usage alimentaire</a:t>
            </a:r>
            <a:r>
              <a:rPr lang="fr-FR" dirty="0"/>
              <a:t> ;</a:t>
            </a:r>
          </a:p>
          <a:p>
            <a:pPr lvl="1"/>
            <a:r>
              <a:rPr lang="fr-FR" b="1" dirty="0"/>
              <a:t>Lavage des mains et désinfection</a:t>
            </a:r>
            <a:r>
              <a:rPr lang="fr-FR" dirty="0"/>
              <a:t> à la solution </a:t>
            </a:r>
            <a:r>
              <a:rPr lang="fr-FR" dirty="0" err="1"/>
              <a:t>hydroalcoolique</a:t>
            </a:r>
            <a:r>
              <a:rPr lang="fr-FR" dirty="0"/>
              <a:t>, couvre-chef (charlotte lavable ou vêtement couvrant </a:t>
            </a:r>
            <a:r>
              <a:rPr lang="fr-FR" b="1" dirty="0"/>
              <a:t>la totalité</a:t>
            </a:r>
            <a:r>
              <a:rPr lang="fr-FR" dirty="0"/>
              <a:t> de la chevelure de type foulard, bandana, </a:t>
            </a:r>
            <a:r>
              <a:rPr lang="fr-FR" dirty="0" err="1"/>
              <a:t>etc</a:t>
            </a:r>
            <a:r>
              <a:rPr lang="fr-FR" dirty="0"/>
              <a:t>), vêtements de protection (un tablier suffit) et gants à usage alimentaire ;</a:t>
            </a:r>
          </a:p>
          <a:p>
            <a:pPr lvl="1"/>
            <a:r>
              <a:rPr lang="fr-FR" dirty="0"/>
              <a:t>Evit</a:t>
            </a:r>
            <a:r>
              <a:rPr lang="fr-FR" b="1" dirty="0"/>
              <a:t>er le bois </a:t>
            </a:r>
            <a:r>
              <a:rPr lang="fr-FR" dirty="0"/>
              <a:t>(spatules, planches à découper,…) à cause d’une possible contamination bactérienne ;</a:t>
            </a:r>
          </a:p>
          <a:p>
            <a:pPr lvl="0"/>
            <a:r>
              <a:rPr lang="fr-FR" dirty="0"/>
              <a:t>Après l’atelier, nettoyer et stériliser le matériel dans l’eau bouillante 10 </a:t>
            </a:r>
            <a:r>
              <a:rPr lang="fr-FR" dirty="0" smtClean="0"/>
              <a:t>minutes si possible. </a:t>
            </a:r>
            <a:r>
              <a:rPr lang="fr-FR" dirty="0"/>
              <a:t>Sinon, désinfection à l’alcool à 70°.</a:t>
            </a:r>
            <a:endParaRPr lang="fr-FR" dirty="0"/>
          </a:p>
        </p:txBody>
      </p:sp>
    </p:spTree>
    <p:extLst>
      <p:ext uri="{BB962C8B-B14F-4D97-AF65-F5344CB8AC3E}">
        <p14:creationId xmlns:p14="http://schemas.microsoft.com/office/powerpoint/2010/main" val="21436235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365125"/>
            <a:ext cx="11064240" cy="1325563"/>
          </a:xfrm>
        </p:spPr>
        <p:txBody>
          <a:bodyPr>
            <a:normAutofit fontScale="90000"/>
          </a:bodyPr>
          <a:lstStyle/>
          <a:p>
            <a:r>
              <a:rPr lang="fr-FR" dirty="0" smtClean="0">
                <a:solidFill>
                  <a:srgbClr val="0070C0"/>
                </a:solidFill>
              </a:rPr>
              <a:t>Les </a:t>
            </a:r>
            <a:r>
              <a:rPr lang="fr-FR" dirty="0">
                <a:solidFill>
                  <a:srgbClr val="0070C0"/>
                </a:solidFill>
              </a:rPr>
              <a:t>recettes de produits </a:t>
            </a:r>
            <a:r>
              <a:rPr lang="fr-FR" dirty="0" smtClean="0">
                <a:solidFill>
                  <a:srgbClr val="0070C0"/>
                </a:solidFill>
              </a:rPr>
              <a:t>alimentaires </a:t>
            </a:r>
            <a:r>
              <a:rPr lang="fr-FR" dirty="0">
                <a:solidFill>
                  <a:srgbClr val="0070C0"/>
                </a:solidFill>
              </a:rPr>
              <a:t>en ateliers DIY</a:t>
            </a:r>
            <a:r>
              <a:rPr lang="fr-FR" b="1" dirty="0"/>
              <a:t/>
            </a:r>
            <a:br>
              <a:rPr lang="fr-FR" b="1" dirty="0"/>
            </a:br>
            <a:endParaRPr lang="fr-FR" dirty="0">
              <a:solidFill>
                <a:srgbClr val="0070C0"/>
              </a:solidFill>
            </a:endParaRPr>
          </a:p>
        </p:txBody>
      </p:sp>
      <p:sp>
        <p:nvSpPr>
          <p:cNvPr id="3" name="Espace réservé du contenu 2"/>
          <p:cNvSpPr>
            <a:spLocks noGrp="1"/>
          </p:cNvSpPr>
          <p:nvPr>
            <p:ph idx="1"/>
          </p:nvPr>
        </p:nvSpPr>
        <p:spPr>
          <a:xfrm>
            <a:off x="587375" y="2391683"/>
            <a:ext cx="10515600" cy="4342946"/>
          </a:xfrm>
        </p:spPr>
        <p:txBody>
          <a:bodyPr>
            <a:normAutofit/>
          </a:bodyPr>
          <a:lstStyle/>
          <a:p>
            <a:r>
              <a:rPr lang="fr-FR" dirty="0"/>
              <a:t>Si les participants fabriquent pour eux-mêmes :</a:t>
            </a:r>
          </a:p>
          <a:p>
            <a:pPr lvl="1"/>
            <a:r>
              <a:rPr lang="fr-FR" b="1" dirty="0" smtClean="0"/>
              <a:t>Nettoyer </a:t>
            </a:r>
            <a:r>
              <a:rPr lang="fr-FR" b="1" dirty="0"/>
              <a:t>les plans de travail </a:t>
            </a:r>
            <a:r>
              <a:rPr lang="fr-FR" dirty="0"/>
              <a:t>avec un </a:t>
            </a:r>
            <a:r>
              <a:rPr lang="fr-FR" b="1" dirty="0"/>
              <a:t>désinfectant à usage alimentaire</a:t>
            </a:r>
            <a:r>
              <a:rPr lang="fr-FR" dirty="0"/>
              <a:t> ;</a:t>
            </a:r>
          </a:p>
          <a:p>
            <a:pPr lvl="1"/>
            <a:r>
              <a:rPr lang="fr-FR" b="1" dirty="0"/>
              <a:t>Lavage des mains et désinfection </a:t>
            </a:r>
            <a:r>
              <a:rPr lang="fr-FR" dirty="0"/>
              <a:t>à la solution </a:t>
            </a:r>
            <a:r>
              <a:rPr lang="fr-FR" dirty="0" err="1"/>
              <a:t>hydroalcoolique</a:t>
            </a:r>
            <a:r>
              <a:rPr lang="fr-FR" dirty="0"/>
              <a:t> ;</a:t>
            </a:r>
          </a:p>
          <a:p>
            <a:pPr lvl="1"/>
            <a:r>
              <a:rPr lang="fr-FR" b="1" dirty="0"/>
              <a:t>Conditionnement</a:t>
            </a:r>
            <a:r>
              <a:rPr lang="fr-FR" dirty="0"/>
              <a:t> en contenant personnel propre et hermétique. Etiqueter avec la liste des ingrédients.</a:t>
            </a:r>
          </a:p>
          <a:p>
            <a:r>
              <a:rPr lang="fr-FR" b="1" dirty="0"/>
              <a:t>Attention aux allergènes</a:t>
            </a:r>
            <a:r>
              <a:rPr lang="fr-FR" dirty="0"/>
              <a:t> : informer les parents de la liste des ingrédients quelques jours avant un atelier DIY pour enfants, pour qu’ils donnent leur accord en cas de dégustation sur place (exemple : pâte à tartiner sur du pain). Si pas d’accord parental, ne pas faire goûter l’enfant et donner éventuellement l’échantillon aux parents.</a:t>
            </a:r>
          </a:p>
        </p:txBody>
      </p:sp>
      <p:pic>
        <p:nvPicPr>
          <p:cNvPr id="4" name="Imag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39792" y="1007665"/>
            <a:ext cx="1972365" cy="1366045"/>
          </a:xfrm>
          <a:prstGeom prst="rect">
            <a:avLst/>
          </a:prstGeom>
        </p:spPr>
      </p:pic>
      <p:sp>
        <p:nvSpPr>
          <p:cNvPr id="5" name="Rectangle 4"/>
          <p:cNvSpPr/>
          <p:nvPr/>
        </p:nvSpPr>
        <p:spPr>
          <a:xfrm>
            <a:off x="9509107" y="2333228"/>
            <a:ext cx="415498" cy="246221"/>
          </a:xfrm>
          <a:prstGeom prst="rect">
            <a:avLst/>
          </a:prstGeom>
        </p:spPr>
        <p:txBody>
          <a:bodyPr wrap="none">
            <a:spAutoFit/>
          </a:bodyPr>
          <a:lstStyle/>
          <a:p>
            <a:r>
              <a:rPr lang="fr-FR" sz="1000" dirty="0"/>
              <a:t>Ania</a:t>
            </a:r>
          </a:p>
        </p:txBody>
      </p:sp>
    </p:spTree>
    <p:extLst>
      <p:ext uri="{BB962C8B-B14F-4D97-AF65-F5344CB8AC3E}">
        <p14:creationId xmlns:p14="http://schemas.microsoft.com/office/powerpoint/2010/main" val="15389603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365125"/>
            <a:ext cx="11064240" cy="1325563"/>
          </a:xfrm>
        </p:spPr>
        <p:txBody>
          <a:bodyPr>
            <a:normAutofit/>
          </a:bodyPr>
          <a:lstStyle/>
          <a:p>
            <a:r>
              <a:rPr lang="fr-FR" dirty="0" smtClean="0">
                <a:solidFill>
                  <a:srgbClr val="0070C0"/>
                </a:solidFill>
              </a:rPr>
              <a:t>Autres produits réalisables en ateliers DIY</a:t>
            </a:r>
            <a:r>
              <a:rPr lang="fr-FR" b="1" dirty="0"/>
              <a:t/>
            </a:r>
            <a:br>
              <a:rPr lang="fr-FR" b="1" dirty="0"/>
            </a:br>
            <a:endParaRPr lang="fr-FR" dirty="0">
              <a:solidFill>
                <a:srgbClr val="0070C0"/>
              </a:solidFill>
            </a:endParaRPr>
          </a:p>
        </p:txBody>
      </p:sp>
      <p:sp>
        <p:nvSpPr>
          <p:cNvPr id="3" name="Espace réservé du contenu 2"/>
          <p:cNvSpPr>
            <a:spLocks noGrp="1"/>
          </p:cNvSpPr>
          <p:nvPr>
            <p:ph idx="1"/>
          </p:nvPr>
        </p:nvSpPr>
        <p:spPr>
          <a:xfrm>
            <a:off x="838200" y="1825625"/>
            <a:ext cx="10515600" cy="4342946"/>
          </a:xfrm>
        </p:spPr>
        <p:txBody>
          <a:bodyPr>
            <a:normAutofit/>
          </a:bodyPr>
          <a:lstStyle/>
          <a:p>
            <a:pPr lvl="0"/>
            <a:r>
              <a:rPr lang="fr-FR" dirty="0" err="1"/>
              <a:t>Tawashis</a:t>
            </a:r>
            <a:endParaRPr lang="fr-FR" dirty="0"/>
          </a:p>
          <a:p>
            <a:pPr lvl="0"/>
            <a:r>
              <a:rPr lang="fr-FR" dirty="0" err="1"/>
              <a:t>Furoshikis</a:t>
            </a:r>
            <a:endParaRPr lang="fr-FR" dirty="0"/>
          </a:p>
          <a:p>
            <a:pPr lvl="0"/>
            <a:r>
              <a:rPr lang="fr-FR" dirty="0"/>
              <a:t>Coloration d’œufs de Pâques</a:t>
            </a:r>
          </a:p>
          <a:p>
            <a:pPr lvl="0"/>
            <a:r>
              <a:rPr lang="fr-FR" dirty="0"/>
              <a:t>Colle</a:t>
            </a:r>
          </a:p>
          <a:p>
            <a:pPr lvl="0"/>
            <a:r>
              <a:rPr lang="fr-FR" dirty="0"/>
              <a:t>Pâte à papier</a:t>
            </a:r>
          </a:p>
          <a:p>
            <a:pPr lvl="0"/>
            <a:r>
              <a:rPr lang="fr-FR" dirty="0"/>
              <a:t>Objets en matériaux recyclés : jardinière, éolienne,…</a:t>
            </a:r>
          </a:p>
        </p:txBody>
      </p:sp>
      <p:pic>
        <p:nvPicPr>
          <p:cNvPr id="4" name="Imag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02998">
            <a:off x="7615870" y="1610916"/>
            <a:ext cx="4087421" cy="3065566"/>
          </a:xfrm>
          <a:prstGeom prst="rect">
            <a:avLst/>
          </a:prstGeom>
        </p:spPr>
      </p:pic>
      <p:sp>
        <p:nvSpPr>
          <p:cNvPr id="5" name="Rectangle 4"/>
          <p:cNvSpPr/>
          <p:nvPr/>
        </p:nvSpPr>
        <p:spPr>
          <a:xfrm>
            <a:off x="9953796" y="4536657"/>
            <a:ext cx="1067921" cy="246221"/>
          </a:xfrm>
          <a:prstGeom prst="rect">
            <a:avLst/>
          </a:prstGeom>
        </p:spPr>
        <p:txBody>
          <a:bodyPr wrap="none">
            <a:spAutoFit/>
          </a:bodyPr>
          <a:lstStyle/>
          <a:p>
            <a:r>
              <a:rPr lang="fr-FR" sz="1000" dirty="0"/>
              <a:t>bentoandco.com</a:t>
            </a:r>
          </a:p>
        </p:txBody>
      </p:sp>
    </p:spTree>
    <p:extLst>
      <p:ext uri="{BB962C8B-B14F-4D97-AF65-F5344CB8AC3E}">
        <p14:creationId xmlns:p14="http://schemas.microsoft.com/office/powerpoint/2010/main" val="30314977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365125"/>
            <a:ext cx="11064240" cy="1325563"/>
          </a:xfrm>
        </p:spPr>
        <p:txBody>
          <a:bodyPr>
            <a:normAutofit/>
          </a:bodyPr>
          <a:lstStyle/>
          <a:p>
            <a:r>
              <a:rPr lang="fr-FR" dirty="0" smtClean="0">
                <a:solidFill>
                  <a:srgbClr val="0070C0"/>
                </a:solidFill>
              </a:rPr>
              <a:t>Autres produits réalisables en ateliers DIY</a:t>
            </a:r>
            <a:r>
              <a:rPr lang="fr-FR" b="1" dirty="0"/>
              <a:t/>
            </a:r>
            <a:br>
              <a:rPr lang="fr-FR" b="1" dirty="0"/>
            </a:br>
            <a:endParaRPr lang="fr-FR" dirty="0">
              <a:solidFill>
                <a:srgbClr val="0070C0"/>
              </a:solidFill>
            </a:endParaRPr>
          </a:p>
        </p:txBody>
      </p:sp>
      <p:sp>
        <p:nvSpPr>
          <p:cNvPr id="3" name="Espace réservé du contenu 2"/>
          <p:cNvSpPr>
            <a:spLocks noGrp="1"/>
          </p:cNvSpPr>
          <p:nvPr>
            <p:ph idx="1"/>
          </p:nvPr>
        </p:nvSpPr>
        <p:spPr>
          <a:xfrm>
            <a:off x="838200" y="1825625"/>
            <a:ext cx="10515600" cy="4342946"/>
          </a:xfrm>
        </p:spPr>
        <p:txBody>
          <a:bodyPr>
            <a:normAutofit/>
          </a:bodyPr>
          <a:lstStyle/>
          <a:p>
            <a:r>
              <a:rPr lang="fr-FR" dirty="0" smtClean="0"/>
              <a:t>Travail du tissu: risques de piqûres </a:t>
            </a:r>
            <a:r>
              <a:rPr lang="fr-FR" dirty="0"/>
              <a:t>ou coupures </a:t>
            </a:r>
            <a:r>
              <a:rPr lang="fr-FR" dirty="0" smtClean="0"/>
              <a:t>accidentelles</a:t>
            </a:r>
          </a:p>
          <a:p>
            <a:r>
              <a:rPr lang="fr-FR" dirty="0" smtClean="0"/>
              <a:t>Attention </a:t>
            </a:r>
            <a:r>
              <a:rPr lang="fr-FR" dirty="0"/>
              <a:t>aux transmissions de ciseaux (pointes vers le bas </a:t>
            </a:r>
            <a:r>
              <a:rPr lang="fr-FR" dirty="0" smtClean="0"/>
              <a:t>!)</a:t>
            </a:r>
            <a:endParaRPr lang="fr-FR" dirty="0"/>
          </a:p>
          <a:p>
            <a:r>
              <a:rPr lang="fr-FR" dirty="0" smtClean="0"/>
              <a:t>Coloration </a:t>
            </a:r>
            <a:r>
              <a:rPr lang="fr-FR" dirty="0"/>
              <a:t>des œufs de </a:t>
            </a:r>
            <a:r>
              <a:rPr lang="fr-FR" dirty="0" smtClean="0"/>
              <a:t>Pâques: risque </a:t>
            </a:r>
            <a:r>
              <a:rPr lang="fr-FR" dirty="0"/>
              <a:t>de brûlure et </a:t>
            </a:r>
            <a:r>
              <a:rPr lang="fr-FR" dirty="0" smtClean="0"/>
              <a:t>risque électrique</a:t>
            </a:r>
            <a:endParaRPr lang="fr-FR" dirty="0"/>
          </a:p>
          <a:p>
            <a:r>
              <a:rPr lang="fr-FR" dirty="0" smtClean="0"/>
              <a:t>Petits bricolages: risques </a:t>
            </a:r>
            <a:r>
              <a:rPr lang="fr-FR" dirty="0"/>
              <a:t>de coupure ou </a:t>
            </a:r>
            <a:r>
              <a:rPr lang="fr-FR" dirty="0" smtClean="0"/>
              <a:t>d’écrasement</a:t>
            </a:r>
          </a:p>
          <a:p>
            <a:r>
              <a:rPr lang="fr-FR" dirty="0"/>
              <a:t>B</a:t>
            </a:r>
            <a:r>
              <a:rPr lang="fr-FR" dirty="0" smtClean="0"/>
              <a:t>ien </a:t>
            </a:r>
            <a:r>
              <a:rPr lang="fr-FR" dirty="0"/>
              <a:t>répartir les tâches selon les capacités de </a:t>
            </a:r>
            <a:r>
              <a:rPr lang="fr-FR" dirty="0" smtClean="0"/>
              <a:t>chacun.</a:t>
            </a:r>
          </a:p>
          <a:p>
            <a:r>
              <a:rPr lang="fr-FR" dirty="0" smtClean="0"/>
              <a:t>Demander </a:t>
            </a:r>
            <a:r>
              <a:rPr lang="fr-FR" dirty="0"/>
              <a:t>l’avis des organisateurs en cas de doutes (notamment en cas d’ateliers en milieux éducatifs spécialisés).</a:t>
            </a:r>
          </a:p>
        </p:txBody>
      </p:sp>
    </p:spTree>
    <p:extLst>
      <p:ext uri="{BB962C8B-B14F-4D97-AF65-F5344CB8AC3E}">
        <p14:creationId xmlns:p14="http://schemas.microsoft.com/office/powerpoint/2010/main" val="14720984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365125"/>
            <a:ext cx="11064240" cy="1325563"/>
          </a:xfrm>
        </p:spPr>
        <p:txBody>
          <a:bodyPr>
            <a:normAutofit fontScale="90000"/>
          </a:bodyPr>
          <a:lstStyle/>
          <a:p>
            <a:r>
              <a:rPr lang="fr-FR" dirty="0" smtClean="0">
                <a:solidFill>
                  <a:srgbClr val="0070C0"/>
                </a:solidFill>
              </a:rPr>
              <a:t>Que </a:t>
            </a:r>
            <a:r>
              <a:rPr lang="fr-FR" dirty="0">
                <a:solidFill>
                  <a:srgbClr val="0070C0"/>
                </a:solidFill>
              </a:rPr>
              <a:t>faire s’il est impossible de respecter ces règles ?</a:t>
            </a:r>
            <a:r>
              <a:rPr lang="fr-FR" b="1" dirty="0"/>
              <a:t/>
            </a:r>
            <a:br>
              <a:rPr lang="fr-FR" b="1" dirty="0"/>
            </a:br>
            <a:endParaRPr lang="fr-FR" dirty="0">
              <a:solidFill>
                <a:srgbClr val="0070C0"/>
              </a:solidFill>
            </a:endParaRPr>
          </a:p>
        </p:txBody>
      </p:sp>
      <p:sp>
        <p:nvSpPr>
          <p:cNvPr id="3" name="Espace réservé du contenu 2"/>
          <p:cNvSpPr>
            <a:spLocks noGrp="1"/>
          </p:cNvSpPr>
          <p:nvPr>
            <p:ph idx="1"/>
          </p:nvPr>
        </p:nvSpPr>
        <p:spPr>
          <a:xfrm>
            <a:off x="587374" y="3291568"/>
            <a:ext cx="11604625" cy="4342946"/>
          </a:xfrm>
        </p:spPr>
        <p:txBody>
          <a:bodyPr>
            <a:normAutofit/>
          </a:bodyPr>
          <a:lstStyle/>
          <a:p>
            <a:r>
              <a:rPr lang="fr-FR" dirty="0" smtClean="0"/>
              <a:t>Exemple: Atelier </a:t>
            </a:r>
            <a:r>
              <a:rPr lang="fr-FR" dirty="0"/>
              <a:t>DIY </a:t>
            </a:r>
            <a:r>
              <a:rPr lang="fr-FR" dirty="0" smtClean="0"/>
              <a:t>en </a:t>
            </a:r>
            <a:r>
              <a:rPr lang="fr-FR" dirty="0"/>
              <a:t>extérieur dans un environnement poussiéreux, comme lors d’un festival en </a:t>
            </a:r>
            <a:r>
              <a:rPr lang="fr-FR" dirty="0" smtClean="0"/>
              <a:t>été.</a:t>
            </a:r>
          </a:p>
          <a:p>
            <a:r>
              <a:rPr lang="fr-FR" dirty="0" smtClean="0"/>
              <a:t>Transformer </a:t>
            </a:r>
            <a:r>
              <a:rPr lang="fr-FR" dirty="0"/>
              <a:t>les ateliers DIY de cosmétiques, produits ménagers et produits alimentaires en </a:t>
            </a:r>
            <a:r>
              <a:rPr lang="fr-FR" b="1" dirty="0"/>
              <a:t>ateliers de démonstration : </a:t>
            </a:r>
            <a:endParaRPr lang="fr-FR" dirty="0"/>
          </a:p>
          <a:p>
            <a:pPr lvl="1"/>
            <a:r>
              <a:rPr lang="fr-FR" dirty="0"/>
              <a:t>Le bénévole </a:t>
            </a:r>
            <a:r>
              <a:rPr lang="fr-FR" b="1" dirty="0"/>
              <a:t>montre la façon de réaliser la recette</a:t>
            </a:r>
            <a:r>
              <a:rPr lang="fr-FR" dirty="0"/>
              <a:t> ;</a:t>
            </a:r>
          </a:p>
          <a:p>
            <a:pPr lvl="1"/>
            <a:r>
              <a:rPr lang="fr-FR" dirty="0"/>
              <a:t>Les participants </a:t>
            </a:r>
            <a:r>
              <a:rPr lang="fr-FR" b="1" dirty="0"/>
              <a:t>ne manipulent pas </a:t>
            </a:r>
            <a:r>
              <a:rPr lang="fr-FR" dirty="0"/>
              <a:t>les ustensiles ;</a:t>
            </a:r>
          </a:p>
          <a:p>
            <a:pPr lvl="1"/>
            <a:r>
              <a:rPr lang="fr-FR" dirty="0"/>
              <a:t>Les participants </a:t>
            </a:r>
            <a:r>
              <a:rPr lang="fr-FR" b="1" dirty="0"/>
              <a:t>ne repartent</a:t>
            </a:r>
            <a:r>
              <a:rPr lang="fr-FR" dirty="0"/>
              <a:t> pas avec les produits réalisés ;</a:t>
            </a:r>
          </a:p>
          <a:p>
            <a:r>
              <a:rPr lang="fr-FR" dirty="0" smtClean="0"/>
              <a:t>Développer des </a:t>
            </a:r>
            <a:r>
              <a:rPr lang="fr-FR" dirty="0"/>
              <a:t>ateliers DIY « autres </a:t>
            </a:r>
            <a:r>
              <a:rPr lang="fr-FR" dirty="0" smtClean="0"/>
              <a:t>»</a:t>
            </a:r>
            <a:endParaRPr lang="fr-FR" dirty="0"/>
          </a:p>
        </p:txBody>
      </p:sp>
      <p:pic>
        <p:nvPicPr>
          <p:cNvPr id="4" name="Imag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02953" y="1133248"/>
            <a:ext cx="3121200" cy="2158320"/>
          </a:xfrm>
          <a:prstGeom prst="rect">
            <a:avLst/>
          </a:prstGeom>
        </p:spPr>
      </p:pic>
    </p:spTree>
    <p:extLst>
      <p:ext uri="{BB962C8B-B14F-4D97-AF65-F5344CB8AC3E}">
        <p14:creationId xmlns:p14="http://schemas.microsoft.com/office/powerpoint/2010/main" val="19024318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solidFill>
                  <a:srgbClr val="0070C0"/>
                </a:solidFill>
              </a:rPr>
              <a:t>Récupération du matériel et des ingrédients</a:t>
            </a:r>
          </a:p>
        </p:txBody>
      </p:sp>
      <p:sp>
        <p:nvSpPr>
          <p:cNvPr id="3" name="Espace réservé du contenu 2"/>
          <p:cNvSpPr>
            <a:spLocks noGrp="1"/>
          </p:cNvSpPr>
          <p:nvPr>
            <p:ph idx="1"/>
          </p:nvPr>
        </p:nvSpPr>
        <p:spPr>
          <a:xfrm>
            <a:off x="587375" y="3644900"/>
            <a:ext cx="11059886" cy="4351338"/>
          </a:xfrm>
        </p:spPr>
        <p:txBody>
          <a:bodyPr>
            <a:normAutofit/>
          </a:bodyPr>
          <a:lstStyle/>
          <a:p>
            <a:pPr lvl="0"/>
            <a:r>
              <a:rPr lang="fr-FR" b="1" dirty="0" smtClean="0"/>
              <a:t>Après </a:t>
            </a:r>
            <a:r>
              <a:rPr lang="fr-FR" b="1" dirty="0"/>
              <a:t>vous être portée volontaire</a:t>
            </a:r>
            <a:r>
              <a:rPr lang="fr-FR" dirty="0"/>
              <a:t> pour animer un atelier DIY prévu à une certaine date (sur simple mail  à </a:t>
            </a:r>
            <a:r>
              <a:rPr lang="fr-FR" u="sng" dirty="0">
                <a:hlinkClick r:id="rId3"/>
              </a:rPr>
              <a:t>contact@zerodechettouraine.org</a:t>
            </a:r>
            <a:r>
              <a:rPr lang="fr-FR" dirty="0" smtClean="0"/>
              <a:t>)</a:t>
            </a:r>
          </a:p>
          <a:p>
            <a:pPr lvl="0"/>
            <a:r>
              <a:rPr lang="fr-FR" dirty="0" smtClean="0"/>
              <a:t>Indications du planning </a:t>
            </a:r>
            <a:r>
              <a:rPr lang="fr-FR" dirty="0"/>
              <a:t>pour récupérer le matériel et les ingrédients nécessaires et </a:t>
            </a:r>
            <a:r>
              <a:rPr lang="fr-FR" dirty="0" smtClean="0"/>
              <a:t>pour </a:t>
            </a:r>
            <a:r>
              <a:rPr lang="fr-FR" dirty="0"/>
              <a:t>le ramener. </a:t>
            </a:r>
            <a:endParaRPr lang="fr-FR" dirty="0" smtClean="0"/>
          </a:p>
          <a:p>
            <a:pPr lvl="0"/>
            <a:r>
              <a:rPr lang="fr-FR" b="1" dirty="0" smtClean="0"/>
              <a:t>Merci </a:t>
            </a:r>
            <a:r>
              <a:rPr lang="fr-FR" b="1" dirty="0"/>
              <a:t>de respecter ce planning </a:t>
            </a:r>
            <a:r>
              <a:rPr lang="fr-FR" dirty="0"/>
              <a:t>pour la bonne organisation de l’association.</a:t>
            </a:r>
          </a:p>
        </p:txBody>
      </p:sp>
      <p:sp>
        <p:nvSpPr>
          <p:cNvPr id="4" name="ZoneTexte 3"/>
          <p:cNvSpPr txBox="1"/>
          <p:nvPr/>
        </p:nvSpPr>
        <p:spPr>
          <a:xfrm>
            <a:off x="6980464" y="3446623"/>
            <a:ext cx="727529" cy="246221"/>
          </a:xfrm>
          <a:prstGeom prst="rect">
            <a:avLst/>
          </a:prstGeom>
          <a:noFill/>
        </p:spPr>
        <p:txBody>
          <a:bodyPr wrap="square" rtlCol="0">
            <a:spAutoFit/>
          </a:bodyPr>
          <a:lstStyle/>
          <a:p>
            <a:r>
              <a:rPr lang="fr-FR" sz="1000" dirty="0" err="1" smtClean="0"/>
              <a:t>Fotolia</a:t>
            </a:r>
            <a:endParaRPr lang="fr-FR" sz="1000" dirty="0"/>
          </a:p>
        </p:txBody>
      </p:sp>
      <p:pic>
        <p:nvPicPr>
          <p:cNvPr id="5" name="Imag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66783" y="1419225"/>
            <a:ext cx="2886983" cy="2109993"/>
          </a:xfrm>
          <a:prstGeom prst="rect">
            <a:avLst/>
          </a:prstGeom>
        </p:spPr>
      </p:pic>
    </p:spTree>
    <p:extLst>
      <p:ext uri="{BB962C8B-B14F-4D97-AF65-F5344CB8AC3E}">
        <p14:creationId xmlns:p14="http://schemas.microsoft.com/office/powerpoint/2010/main" val="42221532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solidFill>
                  <a:srgbClr val="0070C0"/>
                </a:solidFill>
              </a:rPr>
              <a:t>Récupération du matériel et des ingrédients</a:t>
            </a:r>
          </a:p>
        </p:txBody>
      </p:sp>
      <p:sp>
        <p:nvSpPr>
          <p:cNvPr id="3" name="Espace réservé du contenu 2"/>
          <p:cNvSpPr>
            <a:spLocks noGrp="1"/>
          </p:cNvSpPr>
          <p:nvPr>
            <p:ph idx="1"/>
          </p:nvPr>
        </p:nvSpPr>
        <p:spPr>
          <a:xfrm>
            <a:off x="587375" y="2899683"/>
            <a:ext cx="11604625" cy="4351338"/>
          </a:xfrm>
        </p:spPr>
        <p:txBody>
          <a:bodyPr>
            <a:normAutofit/>
          </a:bodyPr>
          <a:lstStyle/>
          <a:p>
            <a:pPr lvl="0"/>
            <a:r>
              <a:rPr lang="fr-FR" b="1" dirty="0"/>
              <a:t>Contactez les organisateurs pour préciser vos besoins matériels</a:t>
            </a:r>
            <a:r>
              <a:rPr lang="fr-FR" dirty="0"/>
              <a:t> </a:t>
            </a:r>
            <a:r>
              <a:rPr lang="fr-FR" dirty="0" smtClean="0"/>
              <a:t>:</a:t>
            </a:r>
          </a:p>
          <a:p>
            <a:pPr lvl="1"/>
            <a:r>
              <a:rPr lang="fr-FR" dirty="0" smtClean="0"/>
              <a:t> </a:t>
            </a:r>
            <a:r>
              <a:rPr lang="fr-FR" dirty="0"/>
              <a:t>espace abrité accessible avec stationnement à </a:t>
            </a:r>
            <a:r>
              <a:rPr lang="fr-FR" dirty="0" smtClean="0"/>
              <a:t>proximité</a:t>
            </a:r>
          </a:p>
          <a:p>
            <a:pPr lvl="1"/>
            <a:r>
              <a:rPr lang="fr-FR" dirty="0" smtClean="0"/>
              <a:t>2 tables</a:t>
            </a:r>
          </a:p>
          <a:p>
            <a:pPr lvl="1"/>
            <a:r>
              <a:rPr lang="fr-FR" dirty="0" smtClean="0"/>
              <a:t>prise </a:t>
            </a:r>
            <a:r>
              <a:rPr lang="fr-FR" dirty="0"/>
              <a:t>électrique et </a:t>
            </a:r>
            <a:r>
              <a:rPr lang="fr-FR" dirty="0" smtClean="0"/>
              <a:t>multiprise</a:t>
            </a:r>
          </a:p>
          <a:p>
            <a:pPr lvl="1"/>
            <a:r>
              <a:rPr lang="fr-FR" dirty="0" smtClean="0"/>
              <a:t>point </a:t>
            </a:r>
            <a:r>
              <a:rPr lang="fr-FR" dirty="0"/>
              <a:t>d’eau à </a:t>
            </a:r>
            <a:r>
              <a:rPr lang="fr-FR" dirty="0" smtClean="0"/>
              <a:t>proximité</a:t>
            </a:r>
          </a:p>
          <a:p>
            <a:pPr lvl="1"/>
            <a:r>
              <a:rPr lang="fr-FR" dirty="0" smtClean="0"/>
              <a:t>quelques </a:t>
            </a:r>
            <a:r>
              <a:rPr lang="fr-FR" dirty="0"/>
              <a:t>chaises</a:t>
            </a:r>
            <a:r>
              <a:rPr lang="fr-FR" dirty="0" smtClean="0"/>
              <a:t>.</a:t>
            </a:r>
          </a:p>
          <a:p>
            <a:pPr lvl="1"/>
            <a:r>
              <a:rPr lang="fr-FR" dirty="0" smtClean="0"/>
              <a:t>Les </a:t>
            </a:r>
            <a:r>
              <a:rPr lang="fr-FR" dirty="0"/>
              <a:t>participants devront venir avec leurs contenants personnels pour repartir avec des échantillons (petits pots hermétiques en verre ou plastique</a:t>
            </a:r>
            <a:r>
              <a:rPr lang="fr-FR" dirty="0" smtClean="0"/>
              <a:t>).</a:t>
            </a:r>
          </a:p>
          <a:p>
            <a:pPr lvl="1"/>
            <a:r>
              <a:rPr lang="fr-FR" dirty="0" smtClean="0"/>
              <a:t> </a:t>
            </a:r>
            <a:r>
              <a:rPr lang="fr-FR" dirty="0"/>
              <a:t>Convenez du lieu, </a:t>
            </a:r>
            <a:r>
              <a:rPr lang="fr-FR" dirty="0" smtClean="0"/>
              <a:t>date </a:t>
            </a:r>
            <a:r>
              <a:rPr lang="fr-FR" dirty="0"/>
              <a:t>et </a:t>
            </a:r>
            <a:r>
              <a:rPr lang="fr-FR" dirty="0" smtClean="0"/>
              <a:t>heure </a:t>
            </a:r>
            <a:r>
              <a:rPr lang="fr-FR" dirty="0"/>
              <a:t>du </a:t>
            </a:r>
            <a:r>
              <a:rPr lang="fr-FR" dirty="0" smtClean="0"/>
              <a:t>rendez-vous, durée </a:t>
            </a:r>
            <a:r>
              <a:rPr lang="fr-FR" dirty="0"/>
              <a:t>de l’atelier (généralement 1h à 1h30 pour un groupe de 15 personnes maxi).</a:t>
            </a:r>
          </a:p>
        </p:txBody>
      </p:sp>
      <p:pic>
        <p:nvPicPr>
          <p:cNvPr id="5" name="Imag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38172" y="1419956"/>
            <a:ext cx="3207657" cy="1479727"/>
          </a:xfrm>
          <a:prstGeom prst="rect">
            <a:avLst/>
          </a:prstGeom>
        </p:spPr>
      </p:pic>
      <p:sp>
        <p:nvSpPr>
          <p:cNvPr id="6" name="ZoneTexte 5"/>
          <p:cNvSpPr txBox="1"/>
          <p:nvPr/>
        </p:nvSpPr>
        <p:spPr>
          <a:xfrm>
            <a:off x="6718300" y="2622408"/>
            <a:ext cx="727529" cy="246221"/>
          </a:xfrm>
          <a:prstGeom prst="rect">
            <a:avLst/>
          </a:prstGeom>
          <a:noFill/>
        </p:spPr>
        <p:txBody>
          <a:bodyPr wrap="square" rtlCol="0">
            <a:spAutoFit/>
          </a:bodyPr>
          <a:lstStyle/>
          <a:p>
            <a:r>
              <a:rPr lang="fr-FR" sz="1000" dirty="0" err="1" smtClean="0"/>
              <a:t>Fotolia</a:t>
            </a:r>
            <a:endParaRPr lang="fr-FR" sz="1000" dirty="0"/>
          </a:p>
        </p:txBody>
      </p:sp>
    </p:spTree>
    <p:extLst>
      <p:ext uri="{BB962C8B-B14F-4D97-AF65-F5344CB8AC3E}">
        <p14:creationId xmlns:p14="http://schemas.microsoft.com/office/powerpoint/2010/main" val="21223835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solidFill>
                  <a:srgbClr val="0070C0"/>
                </a:solidFill>
              </a:rPr>
              <a:t>Récupération du matériel et des ingrédients</a:t>
            </a:r>
          </a:p>
        </p:txBody>
      </p:sp>
      <p:sp>
        <p:nvSpPr>
          <p:cNvPr id="3" name="Espace réservé du contenu 2"/>
          <p:cNvSpPr>
            <a:spLocks noGrp="1"/>
          </p:cNvSpPr>
          <p:nvPr>
            <p:ph idx="1"/>
          </p:nvPr>
        </p:nvSpPr>
        <p:spPr>
          <a:xfrm>
            <a:off x="587375" y="3644900"/>
            <a:ext cx="10515600" cy="4351338"/>
          </a:xfrm>
        </p:spPr>
        <p:txBody>
          <a:bodyPr>
            <a:normAutofit/>
          </a:bodyPr>
          <a:lstStyle/>
          <a:p>
            <a:pPr lvl="0"/>
            <a:r>
              <a:rPr lang="fr-FR" b="1" dirty="0"/>
              <a:t>Etablissez une check-list des ingrédients et matériels nécessaires</a:t>
            </a:r>
            <a:r>
              <a:rPr lang="fr-FR" dirty="0"/>
              <a:t> </a:t>
            </a:r>
            <a:r>
              <a:rPr lang="fr-FR" dirty="0" smtClean="0"/>
              <a:t>:</a:t>
            </a:r>
          </a:p>
          <a:p>
            <a:pPr lvl="1"/>
            <a:r>
              <a:rPr lang="fr-FR" dirty="0" smtClean="0"/>
              <a:t>Matériel </a:t>
            </a:r>
            <a:r>
              <a:rPr lang="fr-FR" dirty="0"/>
              <a:t>de </a:t>
            </a:r>
            <a:r>
              <a:rPr lang="fr-FR" dirty="0" smtClean="0"/>
              <a:t>transport</a:t>
            </a:r>
          </a:p>
          <a:p>
            <a:pPr lvl="1"/>
            <a:r>
              <a:rPr lang="fr-FR" dirty="0" smtClean="0"/>
              <a:t>Matériel </a:t>
            </a:r>
            <a:r>
              <a:rPr lang="fr-FR" dirty="0"/>
              <a:t>de </a:t>
            </a:r>
            <a:r>
              <a:rPr lang="fr-FR" dirty="0" smtClean="0"/>
              <a:t>stand</a:t>
            </a:r>
            <a:endParaRPr lang="fr-FR" dirty="0"/>
          </a:p>
          <a:p>
            <a:pPr lvl="1"/>
            <a:r>
              <a:rPr lang="fr-FR" dirty="0" smtClean="0"/>
              <a:t>Matériel collectif</a:t>
            </a:r>
          </a:p>
          <a:p>
            <a:pPr lvl="1"/>
            <a:r>
              <a:rPr lang="fr-FR" dirty="0" smtClean="0"/>
              <a:t>Matériel individuel pour chaque participant</a:t>
            </a:r>
          </a:p>
          <a:p>
            <a:pPr lvl="1"/>
            <a:r>
              <a:rPr lang="fr-FR" dirty="0" smtClean="0"/>
              <a:t>Matériel </a:t>
            </a:r>
            <a:r>
              <a:rPr lang="fr-FR" dirty="0"/>
              <a:t>de protection selon les recettes (pour chaque animatrice</a:t>
            </a:r>
            <a:r>
              <a:rPr lang="fr-FR" dirty="0" smtClean="0"/>
              <a:t>)</a:t>
            </a:r>
            <a:endParaRPr lang="fr-FR" dirty="0"/>
          </a:p>
          <a:p>
            <a:pPr lvl="1"/>
            <a:r>
              <a:rPr lang="fr-FR" dirty="0"/>
              <a:t>Matériel de </a:t>
            </a:r>
            <a:r>
              <a:rPr lang="fr-FR" dirty="0" smtClean="0"/>
              <a:t>nettoyage</a:t>
            </a:r>
          </a:p>
          <a:p>
            <a:pPr lvl="1"/>
            <a:r>
              <a:rPr lang="fr-FR" dirty="0" smtClean="0"/>
              <a:t>Ingrédients</a:t>
            </a:r>
            <a:r>
              <a:rPr lang="fr-FR" dirty="0"/>
              <a:t> selon les </a:t>
            </a:r>
            <a:r>
              <a:rPr lang="fr-FR" dirty="0" smtClean="0"/>
              <a:t>recettes</a:t>
            </a:r>
            <a:endParaRPr lang="fr-FR" dirty="0"/>
          </a:p>
        </p:txBody>
      </p:sp>
      <p:pic>
        <p:nvPicPr>
          <p:cNvPr id="5" name="Image 4"/>
          <p:cNvPicPr>
            <a:picLocks noChangeAspect="1"/>
          </p:cNvPicPr>
          <p:nvPr/>
        </p:nvPicPr>
        <p:blipFill rotWithShape="1">
          <a:blip r:embed="rId3" cstate="print">
            <a:extLst>
              <a:ext uri="{28A0092B-C50C-407E-A947-70E740481C1C}">
                <a14:useLocalDpi xmlns:a14="http://schemas.microsoft.com/office/drawing/2010/main" val="0"/>
              </a:ext>
            </a:extLst>
          </a:blip>
          <a:srcRect t="15565" b="14844"/>
          <a:stretch/>
        </p:blipFill>
        <p:spPr>
          <a:xfrm>
            <a:off x="4325258" y="1406453"/>
            <a:ext cx="2481943" cy="1727201"/>
          </a:xfrm>
          <a:prstGeom prst="rect">
            <a:avLst/>
          </a:prstGeom>
        </p:spPr>
      </p:pic>
      <p:sp>
        <p:nvSpPr>
          <p:cNvPr id="6" name="ZoneTexte 5"/>
          <p:cNvSpPr txBox="1"/>
          <p:nvPr/>
        </p:nvSpPr>
        <p:spPr>
          <a:xfrm>
            <a:off x="5688693" y="3010543"/>
            <a:ext cx="1118508" cy="246221"/>
          </a:xfrm>
          <a:prstGeom prst="rect">
            <a:avLst/>
          </a:prstGeom>
          <a:noFill/>
        </p:spPr>
        <p:txBody>
          <a:bodyPr wrap="square" rtlCol="0">
            <a:spAutoFit/>
          </a:bodyPr>
          <a:lstStyle/>
          <a:p>
            <a:r>
              <a:rPr lang="fr-FR" sz="1000" dirty="0" smtClean="0"/>
              <a:t>EDA Plastiques</a:t>
            </a:r>
            <a:endParaRPr lang="fr-FR" sz="1000" dirty="0"/>
          </a:p>
        </p:txBody>
      </p:sp>
    </p:spTree>
    <p:extLst>
      <p:ext uri="{BB962C8B-B14F-4D97-AF65-F5344CB8AC3E}">
        <p14:creationId xmlns:p14="http://schemas.microsoft.com/office/powerpoint/2010/main" val="5096686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199" y="15194"/>
            <a:ext cx="10515600" cy="1325563"/>
          </a:xfrm>
        </p:spPr>
        <p:txBody>
          <a:bodyPr/>
          <a:lstStyle/>
          <a:p>
            <a:r>
              <a:rPr lang="fr-FR" dirty="0">
                <a:solidFill>
                  <a:srgbClr val="0070C0"/>
                </a:solidFill>
              </a:rPr>
              <a:t>Récupération du matériel et des ingrédients</a:t>
            </a:r>
          </a:p>
        </p:txBody>
      </p:sp>
      <p:sp>
        <p:nvSpPr>
          <p:cNvPr id="3" name="Espace réservé du contenu 2"/>
          <p:cNvSpPr>
            <a:spLocks noGrp="1"/>
          </p:cNvSpPr>
          <p:nvPr>
            <p:ph idx="1"/>
          </p:nvPr>
        </p:nvSpPr>
        <p:spPr>
          <a:xfrm>
            <a:off x="587375" y="3644900"/>
            <a:ext cx="10515600" cy="4351338"/>
          </a:xfrm>
        </p:spPr>
        <p:txBody>
          <a:bodyPr>
            <a:normAutofit/>
          </a:bodyPr>
          <a:lstStyle/>
          <a:p>
            <a:pPr lvl="0"/>
            <a:r>
              <a:rPr lang="fr-FR" b="1" dirty="0"/>
              <a:t>Le matériel et les ingrédients sont à récupérer à notre local</a:t>
            </a:r>
            <a:r>
              <a:rPr lang="fr-FR" dirty="0"/>
              <a:t>, situé à la </a:t>
            </a:r>
            <a:r>
              <a:rPr lang="fr-FR" dirty="0" err="1"/>
              <a:t>Ressourcerie</a:t>
            </a:r>
            <a:r>
              <a:rPr lang="fr-FR" dirty="0"/>
              <a:t> La Charpentière (</a:t>
            </a:r>
            <a:r>
              <a:rPr lang="fr-FR" u="sng" dirty="0">
                <a:hlinkClick r:id="rId3"/>
              </a:rPr>
              <a:t>2 bis rue Marcel Dassault 37520 La Riche</a:t>
            </a:r>
            <a:r>
              <a:rPr lang="fr-FR" dirty="0"/>
              <a:t>, 09 51 04 54 19), quelques jours avant l’atelier.</a:t>
            </a:r>
          </a:p>
          <a:p>
            <a:r>
              <a:rPr lang="fr-FR" dirty="0" smtClean="0"/>
              <a:t>Ouverture </a:t>
            </a:r>
            <a:r>
              <a:rPr lang="fr-FR" dirty="0"/>
              <a:t>: le mercredi de 14 à 18h, le vendredi de 14 à 18h, le samedi de 10 à 18h.</a:t>
            </a:r>
          </a:p>
          <a:p>
            <a:r>
              <a:rPr lang="fr-FR" b="1" dirty="0" smtClean="0"/>
              <a:t>Attention</a:t>
            </a:r>
            <a:r>
              <a:rPr lang="fr-FR" b="1" dirty="0"/>
              <a:t> : </a:t>
            </a:r>
            <a:r>
              <a:rPr lang="fr-FR" dirty="0"/>
              <a:t>La </a:t>
            </a:r>
            <a:r>
              <a:rPr lang="fr-FR" dirty="0" err="1"/>
              <a:t>Ressourcerie</a:t>
            </a:r>
            <a:r>
              <a:rPr lang="fr-FR" dirty="0"/>
              <a:t> est parfois exceptionnellement </a:t>
            </a:r>
            <a:r>
              <a:rPr lang="fr-FR" dirty="0" smtClean="0"/>
              <a:t>fermée.</a:t>
            </a:r>
          </a:p>
          <a:p>
            <a:r>
              <a:rPr lang="fr-FR" dirty="0" smtClean="0"/>
              <a:t>Appeler </a:t>
            </a:r>
            <a:r>
              <a:rPr lang="fr-FR" dirty="0"/>
              <a:t>avant de </a:t>
            </a:r>
            <a:r>
              <a:rPr lang="fr-FR" dirty="0" smtClean="0"/>
              <a:t>venir</a:t>
            </a:r>
            <a:endParaRPr lang="fr-FR" dirty="0"/>
          </a:p>
          <a:p>
            <a:pPr lvl="0"/>
            <a:endParaRPr lang="fr-FR" dirty="0"/>
          </a:p>
        </p:txBody>
      </p:sp>
      <p:pic>
        <p:nvPicPr>
          <p:cNvPr id="4" name="Imag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59903" y="1021443"/>
            <a:ext cx="3072191" cy="2304143"/>
          </a:xfrm>
          <a:prstGeom prst="rect">
            <a:avLst/>
          </a:prstGeom>
        </p:spPr>
      </p:pic>
      <p:sp>
        <p:nvSpPr>
          <p:cNvPr id="5" name="ZoneTexte 4"/>
          <p:cNvSpPr txBox="1"/>
          <p:nvPr/>
        </p:nvSpPr>
        <p:spPr>
          <a:xfrm>
            <a:off x="6733722" y="3325586"/>
            <a:ext cx="1118508" cy="246221"/>
          </a:xfrm>
          <a:prstGeom prst="rect">
            <a:avLst/>
          </a:prstGeom>
          <a:noFill/>
        </p:spPr>
        <p:txBody>
          <a:bodyPr wrap="square" rtlCol="0">
            <a:spAutoFit/>
          </a:bodyPr>
          <a:lstStyle/>
          <a:p>
            <a:r>
              <a:rPr lang="fr-FR" sz="1000" dirty="0" smtClean="0"/>
              <a:t>La Charpentière</a:t>
            </a:r>
            <a:endParaRPr lang="fr-FR" sz="1000" dirty="0"/>
          </a:p>
        </p:txBody>
      </p:sp>
    </p:spTree>
    <p:extLst>
      <p:ext uri="{BB962C8B-B14F-4D97-AF65-F5344CB8AC3E}">
        <p14:creationId xmlns:p14="http://schemas.microsoft.com/office/powerpoint/2010/main" val="7209360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solidFill>
                  <a:srgbClr val="0070C0"/>
                </a:solidFill>
              </a:rPr>
              <a:t>Récupération du matériel et des ingrédients</a:t>
            </a:r>
          </a:p>
        </p:txBody>
      </p:sp>
      <p:sp>
        <p:nvSpPr>
          <p:cNvPr id="3" name="Espace réservé du contenu 2"/>
          <p:cNvSpPr>
            <a:spLocks noGrp="1"/>
          </p:cNvSpPr>
          <p:nvPr>
            <p:ph idx="1"/>
          </p:nvPr>
        </p:nvSpPr>
        <p:spPr>
          <a:xfrm>
            <a:off x="587375" y="2506662"/>
            <a:ext cx="11503025" cy="4351338"/>
          </a:xfrm>
        </p:spPr>
        <p:txBody>
          <a:bodyPr>
            <a:normAutofit fontScale="92500" lnSpcReduction="10000"/>
          </a:bodyPr>
          <a:lstStyle/>
          <a:p>
            <a:pPr lvl="0"/>
            <a:r>
              <a:rPr lang="fr-FR" b="1" dirty="0"/>
              <a:t>La clé de notre local se trouve au magasin de la </a:t>
            </a:r>
            <a:r>
              <a:rPr lang="fr-FR" b="1" dirty="0" err="1"/>
              <a:t>ressourcerie</a:t>
            </a:r>
            <a:r>
              <a:rPr lang="fr-FR" b="1" dirty="0"/>
              <a:t>, au rez-de-chaussée</a:t>
            </a:r>
            <a:r>
              <a:rPr lang="fr-FR" dirty="0" smtClean="0"/>
              <a:t>.</a:t>
            </a:r>
          </a:p>
          <a:p>
            <a:pPr lvl="1"/>
            <a:r>
              <a:rPr lang="fr-FR" dirty="0" smtClean="0"/>
              <a:t>renseigner le </a:t>
            </a:r>
            <a:r>
              <a:rPr lang="fr-FR" dirty="0"/>
              <a:t>registre (nom, prénom, date, heure d’emprunt de la clé</a:t>
            </a:r>
            <a:r>
              <a:rPr lang="fr-FR" dirty="0" smtClean="0"/>
              <a:t>)</a:t>
            </a:r>
          </a:p>
          <a:p>
            <a:pPr lvl="1"/>
            <a:r>
              <a:rPr lang="fr-FR" dirty="0" smtClean="0"/>
              <a:t>présenter </a:t>
            </a:r>
            <a:r>
              <a:rPr lang="fr-FR" dirty="0"/>
              <a:t>une pièce d’identité pour pouvoir emprunter la clé.</a:t>
            </a:r>
          </a:p>
          <a:p>
            <a:pPr lvl="0"/>
            <a:r>
              <a:rPr lang="fr-FR" dirty="0"/>
              <a:t> Notre </a:t>
            </a:r>
            <a:r>
              <a:rPr lang="fr-FR" dirty="0" smtClean="0"/>
              <a:t>local = premier </a:t>
            </a:r>
            <a:r>
              <a:rPr lang="fr-FR" dirty="0"/>
              <a:t>étage de l’annexe de la </a:t>
            </a:r>
            <a:r>
              <a:rPr lang="fr-FR" dirty="0" err="1" smtClean="0"/>
              <a:t>Ressourcerie</a:t>
            </a:r>
            <a:r>
              <a:rPr lang="fr-FR" dirty="0" smtClean="0"/>
              <a:t> </a:t>
            </a:r>
            <a:r>
              <a:rPr lang="fr-FR" dirty="0"/>
              <a:t>(au-dessus de l‘atelier menuiserie), à gauche après la cuisine.</a:t>
            </a:r>
          </a:p>
          <a:p>
            <a:pPr lvl="0"/>
            <a:r>
              <a:rPr lang="fr-FR" b="1" dirty="0" smtClean="0"/>
              <a:t>Prévoyez la </a:t>
            </a:r>
            <a:r>
              <a:rPr lang="fr-FR" b="1" dirty="0"/>
              <a:t>possibilité de devoir faire quelques courses si nécessaires avant </a:t>
            </a:r>
            <a:r>
              <a:rPr lang="fr-FR" b="1" dirty="0" smtClean="0"/>
              <a:t>l’atelier</a:t>
            </a:r>
            <a:r>
              <a:rPr lang="fr-FR" dirty="0" smtClean="0"/>
              <a:t>.</a:t>
            </a:r>
          </a:p>
          <a:p>
            <a:pPr lvl="1"/>
            <a:r>
              <a:rPr lang="fr-FR" dirty="0" smtClean="0"/>
              <a:t>Achetez </a:t>
            </a:r>
            <a:r>
              <a:rPr lang="fr-FR" dirty="0"/>
              <a:t>éventuellement ce qu’il vous </a:t>
            </a:r>
            <a:r>
              <a:rPr lang="fr-FR" dirty="0" smtClean="0"/>
              <a:t>faut</a:t>
            </a:r>
          </a:p>
          <a:p>
            <a:pPr lvl="1"/>
            <a:r>
              <a:rPr lang="fr-FR" dirty="0" smtClean="0"/>
              <a:t>envoyez </a:t>
            </a:r>
            <a:r>
              <a:rPr lang="fr-FR" dirty="0"/>
              <a:t>un scan du ticket de caisse ou de la facture à </a:t>
            </a:r>
            <a:r>
              <a:rPr lang="fr-FR" u="sng" dirty="0" smtClean="0">
                <a:hlinkClick r:id="rId3"/>
              </a:rPr>
              <a:t>tresorier@zerodechettouraine.org</a:t>
            </a:r>
            <a:endParaRPr lang="fr-FR" dirty="0"/>
          </a:p>
          <a:p>
            <a:r>
              <a:rPr lang="fr-FR" dirty="0"/>
              <a:t>Refermez la porte du local à clé, </a:t>
            </a:r>
            <a:r>
              <a:rPr lang="fr-FR" b="1" dirty="0"/>
              <a:t>rendez la clé au magasin de la </a:t>
            </a:r>
            <a:r>
              <a:rPr lang="fr-FR" b="1" dirty="0" err="1"/>
              <a:t>ressourcerie</a:t>
            </a:r>
            <a:r>
              <a:rPr lang="fr-FR" dirty="0"/>
              <a:t> et inscrivez l’heure de retour de la clé sur le registre.</a:t>
            </a:r>
          </a:p>
        </p:txBody>
      </p:sp>
      <p:pic>
        <p:nvPicPr>
          <p:cNvPr id="4" name="Imag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504486" y="1323634"/>
            <a:ext cx="1183028" cy="1183028"/>
          </a:xfrm>
          <a:prstGeom prst="rect">
            <a:avLst/>
          </a:prstGeom>
        </p:spPr>
      </p:pic>
      <p:sp>
        <p:nvSpPr>
          <p:cNvPr id="5" name="ZoneTexte 4"/>
          <p:cNvSpPr txBox="1"/>
          <p:nvPr/>
        </p:nvSpPr>
        <p:spPr>
          <a:xfrm>
            <a:off x="6066066" y="2264229"/>
            <a:ext cx="625020" cy="246221"/>
          </a:xfrm>
          <a:prstGeom prst="rect">
            <a:avLst/>
          </a:prstGeom>
          <a:noFill/>
        </p:spPr>
        <p:txBody>
          <a:bodyPr wrap="square" rtlCol="0">
            <a:spAutoFit/>
          </a:bodyPr>
          <a:lstStyle/>
          <a:p>
            <a:r>
              <a:rPr lang="fr-FR" sz="1000" dirty="0" err="1" smtClean="0"/>
              <a:t>Bricard</a:t>
            </a:r>
            <a:endParaRPr lang="fr-FR" sz="1000" dirty="0"/>
          </a:p>
        </p:txBody>
      </p:sp>
    </p:spTree>
    <p:extLst>
      <p:ext uri="{BB962C8B-B14F-4D97-AF65-F5344CB8AC3E}">
        <p14:creationId xmlns:p14="http://schemas.microsoft.com/office/powerpoint/2010/main" val="586009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52714" y="0"/>
            <a:ext cx="11064240" cy="1325563"/>
          </a:xfrm>
        </p:spPr>
        <p:txBody>
          <a:bodyPr/>
          <a:lstStyle/>
          <a:p>
            <a:r>
              <a:rPr lang="fr-FR" dirty="0">
                <a:solidFill>
                  <a:srgbClr val="0070C0"/>
                </a:solidFill>
              </a:rPr>
              <a:t>Traçabilité des produits, qualité des ingrédients</a:t>
            </a:r>
          </a:p>
        </p:txBody>
      </p:sp>
      <p:sp>
        <p:nvSpPr>
          <p:cNvPr id="3" name="Espace réservé du contenu 2"/>
          <p:cNvSpPr>
            <a:spLocks noGrp="1"/>
          </p:cNvSpPr>
          <p:nvPr>
            <p:ph idx="1"/>
          </p:nvPr>
        </p:nvSpPr>
        <p:spPr>
          <a:xfrm>
            <a:off x="348343" y="2506662"/>
            <a:ext cx="11684000" cy="4351338"/>
          </a:xfrm>
        </p:spPr>
        <p:txBody>
          <a:bodyPr>
            <a:normAutofit fontScale="92500" lnSpcReduction="10000"/>
          </a:bodyPr>
          <a:lstStyle/>
          <a:p>
            <a:pPr lvl="0"/>
            <a:r>
              <a:rPr lang="fr-FR" b="1" dirty="0" smtClean="0"/>
              <a:t>Tenir </a:t>
            </a:r>
            <a:r>
              <a:rPr lang="fr-FR" b="1" dirty="0"/>
              <a:t>à jour le registre disponible</a:t>
            </a:r>
            <a:r>
              <a:rPr lang="fr-FR" dirty="0"/>
              <a:t> </a:t>
            </a:r>
            <a:r>
              <a:rPr lang="fr-FR" b="1" dirty="0"/>
              <a:t>au local de </a:t>
            </a:r>
            <a:r>
              <a:rPr lang="fr-FR" b="1" dirty="0" smtClean="0"/>
              <a:t>l’association</a:t>
            </a:r>
            <a:r>
              <a:rPr lang="fr-FR" dirty="0" smtClean="0"/>
              <a:t>: date </a:t>
            </a:r>
            <a:r>
              <a:rPr lang="fr-FR" dirty="0"/>
              <a:t>d’achat, distributeur, marque, n° de lot et date de péremption.</a:t>
            </a:r>
          </a:p>
          <a:p>
            <a:pPr lvl="0"/>
            <a:r>
              <a:rPr lang="fr-FR" dirty="0"/>
              <a:t>Les produits doivent être « frais </a:t>
            </a:r>
            <a:r>
              <a:rPr lang="fr-FR" dirty="0" smtClean="0"/>
              <a:t>». Texture</a:t>
            </a:r>
            <a:r>
              <a:rPr lang="fr-FR" dirty="0"/>
              <a:t>, couleur, </a:t>
            </a:r>
            <a:r>
              <a:rPr lang="fr-FR" dirty="0" smtClean="0"/>
              <a:t>… normales.</a:t>
            </a:r>
            <a:endParaRPr lang="fr-FR" dirty="0"/>
          </a:p>
          <a:p>
            <a:pPr lvl="0"/>
            <a:r>
              <a:rPr lang="fr-FR" dirty="0" smtClean="0"/>
              <a:t>Faire </a:t>
            </a:r>
            <a:r>
              <a:rPr lang="fr-FR" dirty="0"/>
              <a:t>étiqueter les contenants personnels par les participants eux-mêmes </a:t>
            </a:r>
            <a:r>
              <a:rPr lang="fr-FR" dirty="0" smtClean="0"/>
              <a:t>avec:</a:t>
            </a:r>
          </a:p>
          <a:p>
            <a:pPr lvl="1"/>
            <a:r>
              <a:rPr lang="fr-FR" dirty="0" smtClean="0"/>
              <a:t>Liste </a:t>
            </a:r>
            <a:r>
              <a:rPr lang="fr-FR" dirty="0"/>
              <a:t>complète des </a:t>
            </a:r>
            <a:r>
              <a:rPr lang="fr-FR" dirty="0" smtClean="0"/>
              <a:t>ingrédients</a:t>
            </a:r>
          </a:p>
          <a:p>
            <a:pPr lvl="1"/>
            <a:r>
              <a:rPr lang="fr-FR" dirty="0" smtClean="0"/>
              <a:t>Date </a:t>
            </a:r>
            <a:r>
              <a:rPr lang="fr-FR" dirty="0"/>
              <a:t>de péremption : </a:t>
            </a:r>
            <a:r>
              <a:rPr lang="fr-FR" dirty="0" smtClean="0"/>
              <a:t>à </a:t>
            </a:r>
            <a:r>
              <a:rPr lang="fr-FR" dirty="0"/>
              <a:t>7 jours à 4°C </a:t>
            </a:r>
            <a:r>
              <a:rPr lang="fr-FR" dirty="0" smtClean="0"/>
              <a:t>(pâte </a:t>
            </a:r>
            <a:r>
              <a:rPr lang="fr-FR" dirty="0"/>
              <a:t>à </a:t>
            </a:r>
            <a:r>
              <a:rPr lang="fr-FR" dirty="0" smtClean="0"/>
              <a:t>tartiner), </a:t>
            </a:r>
            <a:r>
              <a:rPr lang="fr-FR" dirty="0"/>
              <a:t>7 jours au sec </a:t>
            </a:r>
            <a:r>
              <a:rPr lang="fr-FR" dirty="0" smtClean="0"/>
              <a:t>(autres </a:t>
            </a:r>
            <a:r>
              <a:rPr lang="fr-FR" dirty="0"/>
              <a:t>produits </a:t>
            </a:r>
            <a:r>
              <a:rPr lang="fr-FR" dirty="0" smtClean="0"/>
              <a:t>alimentaires), </a:t>
            </a:r>
            <a:r>
              <a:rPr lang="fr-FR" dirty="0"/>
              <a:t>1 mois </a:t>
            </a:r>
            <a:r>
              <a:rPr lang="fr-FR" dirty="0" smtClean="0"/>
              <a:t>(cosmétiques) ou 3 </a:t>
            </a:r>
            <a:r>
              <a:rPr lang="fr-FR" dirty="0"/>
              <a:t>mois </a:t>
            </a:r>
            <a:r>
              <a:rPr lang="fr-FR" dirty="0" smtClean="0"/>
              <a:t>(produits ménagers).</a:t>
            </a:r>
            <a:endParaRPr lang="fr-FR" dirty="0"/>
          </a:p>
          <a:p>
            <a:pPr lvl="0"/>
            <a:r>
              <a:rPr lang="fr-FR" dirty="0" smtClean="0"/>
              <a:t>Ingrédients: contenants </a:t>
            </a:r>
            <a:r>
              <a:rPr lang="fr-FR" dirty="0"/>
              <a:t>hermétiques propres </a:t>
            </a:r>
            <a:r>
              <a:rPr lang="fr-FR" dirty="0" smtClean="0"/>
              <a:t>étiquetés, à </a:t>
            </a:r>
            <a:r>
              <a:rPr lang="fr-FR" dirty="0"/>
              <a:t>l’abri de l’humidité et des éléments </a:t>
            </a:r>
            <a:r>
              <a:rPr lang="fr-FR" dirty="0" smtClean="0"/>
              <a:t>extérieurs</a:t>
            </a:r>
          </a:p>
          <a:p>
            <a:pPr lvl="0"/>
            <a:r>
              <a:rPr lang="fr-FR" dirty="0" smtClean="0"/>
              <a:t>Bien </a:t>
            </a:r>
            <a:r>
              <a:rPr lang="fr-FR" dirty="0"/>
              <a:t>refermer les contenants après prélèvement des ingrédients, ouvrir le moins longtemps possible.</a:t>
            </a:r>
          </a:p>
          <a:p>
            <a:pPr lvl="0"/>
            <a:endParaRPr lang="fr-FR" dirty="0"/>
          </a:p>
        </p:txBody>
      </p:sp>
      <p:pic>
        <p:nvPicPr>
          <p:cNvPr id="4" name="Imag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60976" y="1065666"/>
            <a:ext cx="1295854" cy="1295854"/>
          </a:xfrm>
          <a:prstGeom prst="rect">
            <a:avLst/>
          </a:prstGeom>
        </p:spPr>
      </p:pic>
      <p:sp>
        <p:nvSpPr>
          <p:cNvPr id="5" name="ZoneTexte 4"/>
          <p:cNvSpPr txBox="1"/>
          <p:nvPr/>
        </p:nvSpPr>
        <p:spPr>
          <a:xfrm>
            <a:off x="5573396" y="2310981"/>
            <a:ext cx="1233894" cy="246221"/>
          </a:xfrm>
          <a:prstGeom prst="rect">
            <a:avLst/>
          </a:prstGeom>
          <a:noFill/>
        </p:spPr>
        <p:txBody>
          <a:bodyPr wrap="square" rtlCol="0">
            <a:spAutoFit/>
          </a:bodyPr>
          <a:lstStyle/>
          <a:p>
            <a:r>
              <a:rPr lang="fr-FR" sz="1000" dirty="0" smtClean="0"/>
              <a:t>Euro-pharmat.com</a:t>
            </a:r>
            <a:endParaRPr lang="fr-FR" sz="1000" dirty="0"/>
          </a:p>
        </p:txBody>
      </p:sp>
    </p:spTree>
    <p:extLst>
      <p:ext uri="{BB962C8B-B14F-4D97-AF65-F5344CB8AC3E}">
        <p14:creationId xmlns:p14="http://schemas.microsoft.com/office/powerpoint/2010/main" val="10046063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365125"/>
            <a:ext cx="11064240" cy="1325563"/>
          </a:xfrm>
        </p:spPr>
        <p:txBody>
          <a:bodyPr/>
          <a:lstStyle/>
          <a:p>
            <a:r>
              <a:rPr lang="fr-FR" dirty="0">
                <a:solidFill>
                  <a:srgbClr val="0070C0"/>
                </a:solidFill>
              </a:rPr>
              <a:t>Traçabilité des produits, qualité des ingrédients</a:t>
            </a:r>
          </a:p>
        </p:txBody>
      </p:sp>
      <p:sp>
        <p:nvSpPr>
          <p:cNvPr id="3" name="Espace réservé du contenu 2"/>
          <p:cNvSpPr>
            <a:spLocks noGrp="1"/>
          </p:cNvSpPr>
          <p:nvPr>
            <p:ph idx="1"/>
          </p:nvPr>
        </p:nvSpPr>
        <p:spPr/>
        <p:txBody>
          <a:bodyPr>
            <a:normAutofit fontScale="77500" lnSpcReduction="20000"/>
          </a:bodyPr>
          <a:lstStyle/>
          <a:p>
            <a:pPr lvl="0"/>
            <a:r>
              <a:rPr lang="fr-FR" dirty="0"/>
              <a:t>Ne pas toucher l’intérieur des contenants ou des couvercles avec les doigts.</a:t>
            </a:r>
          </a:p>
          <a:p>
            <a:pPr lvl="0"/>
            <a:r>
              <a:rPr lang="fr-FR" dirty="0"/>
              <a:t>Ne pas faire de mélange accidentel lors des prélèvements (1 produit = 1 cuillère).</a:t>
            </a:r>
          </a:p>
          <a:p>
            <a:pPr lvl="0"/>
            <a:r>
              <a:rPr lang="fr-FR" dirty="0"/>
              <a:t>Ne jamais passer au-dessus d’un contenant ouvert.</a:t>
            </a:r>
          </a:p>
          <a:p>
            <a:pPr lvl="0"/>
            <a:r>
              <a:rPr lang="fr-FR" dirty="0"/>
              <a:t>Poser les couvercles sur une surface propre, l’intérieur vers le haut.</a:t>
            </a:r>
          </a:p>
          <a:p>
            <a:pPr lvl="0"/>
            <a:r>
              <a:rPr lang="fr-FR" dirty="0"/>
              <a:t>Entre deux prélèvements, laisser la cuillère dans le couvercle ou sur une surface propre, plutôt que dans le contenant.</a:t>
            </a:r>
          </a:p>
          <a:p>
            <a:pPr lvl="0"/>
            <a:r>
              <a:rPr lang="fr-FR" dirty="0"/>
              <a:t>Au retour de l’atelier, ne pas mélanger ustensiles propres et ustensiles sales. En cas de doute, tout laver. Ne pas mélanger restes d’ingrédients et déchets de préparation.</a:t>
            </a:r>
          </a:p>
          <a:p>
            <a:pPr lvl="0"/>
            <a:r>
              <a:rPr lang="fr-FR" dirty="0"/>
              <a:t>Ne pas mélanger un fond d’ingrédients qui reviendrait d’un atelier DIY avec le stock (principe de la marche en avant).</a:t>
            </a:r>
          </a:p>
          <a:p>
            <a:r>
              <a:rPr lang="fr-FR" dirty="0"/>
              <a:t>Ne pas mélanger et stocker deux lots différents d’ingrédients identiques (par exemples 2 fonds de poudre de noisette achetés à des dates différentes). En revanche, 2 lots différents peuvent être utilisés pour un même atelier.</a:t>
            </a:r>
          </a:p>
        </p:txBody>
      </p:sp>
      <p:pic>
        <p:nvPicPr>
          <p:cNvPr id="4" name="Imag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06586" y="1339986"/>
            <a:ext cx="1295854" cy="1295854"/>
          </a:xfrm>
          <a:prstGeom prst="rect">
            <a:avLst/>
          </a:prstGeom>
        </p:spPr>
      </p:pic>
      <p:sp>
        <p:nvSpPr>
          <p:cNvPr id="5" name="ZoneTexte 4"/>
          <p:cNvSpPr txBox="1"/>
          <p:nvPr/>
        </p:nvSpPr>
        <p:spPr>
          <a:xfrm>
            <a:off x="10919006" y="2585301"/>
            <a:ext cx="1233894" cy="246221"/>
          </a:xfrm>
          <a:prstGeom prst="rect">
            <a:avLst/>
          </a:prstGeom>
          <a:noFill/>
        </p:spPr>
        <p:txBody>
          <a:bodyPr wrap="square" rtlCol="0">
            <a:spAutoFit/>
          </a:bodyPr>
          <a:lstStyle/>
          <a:p>
            <a:r>
              <a:rPr lang="fr-FR" sz="1000" dirty="0" smtClean="0"/>
              <a:t>Euro-pharmat.com</a:t>
            </a:r>
            <a:endParaRPr lang="fr-FR" sz="1000" dirty="0"/>
          </a:p>
        </p:txBody>
      </p:sp>
    </p:spTree>
    <p:extLst>
      <p:ext uri="{BB962C8B-B14F-4D97-AF65-F5344CB8AC3E}">
        <p14:creationId xmlns:p14="http://schemas.microsoft.com/office/powerpoint/2010/main" val="2816115824"/>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380</TotalTime>
  <Words>2239</Words>
  <Application>Microsoft Office PowerPoint</Application>
  <PresentationFormat>Grand écran</PresentationFormat>
  <Paragraphs>361</Paragraphs>
  <Slides>28</Slides>
  <Notes>27</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28</vt:i4>
      </vt:variant>
    </vt:vector>
  </HeadingPairs>
  <TitlesOfParts>
    <vt:vector size="32" baseType="lpstr">
      <vt:lpstr>Arial</vt:lpstr>
      <vt:lpstr>Calibri</vt:lpstr>
      <vt:lpstr>Calibri Light</vt:lpstr>
      <vt:lpstr>Thème Office</vt:lpstr>
      <vt:lpstr>Présentation PowerPoint</vt:lpstr>
      <vt:lpstr>Recettes DIY et normes d’hygiène de l’association Zéro Déchet Touraine</vt:lpstr>
      <vt:lpstr>Récupération du matériel et des ingrédients</vt:lpstr>
      <vt:lpstr>Récupération du matériel et des ingrédients</vt:lpstr>
      <vt:lpstr>Récupération du matériel et des ingrédients</vt:lpstr>
      <vt:lpstr>Récupération du matériel et des ingrédients</vt:lpstr>
      <vt:lpstr>Récupération du matériel et des ingrédients</vt:lpstr>
      <vt:lpstr>Traçabilité des produits, qualité des ingrédients</vt:lpstr>
      <vt:lpstr>Traçabilité des produits, qualité des ingrédients</vt:lpstr>
      <vt:lpstr>Installation du matériel le jour de l’atelier</vt:lpstr>
      <vt:lpstr>Installation du matériel le jour de l’atelier</vt:lpstr>
      <vt:lpstr>Installation du matériel le jour de l’atelier</vt:lpstr>
      <vt:lpstr>Installation du matériel le jour de l’atelier</vt:lpstr>
      <vt:lpstr>Animation de l’atelier</vt:lpstr>
      <vt:lpstr>Animation de l’atelier</vt:lpstr>
      <vt:lpstr>Animation de l’atelier</vt:lpstr>
      <vt:lpstr>Animation de l’atelier</vt:lpstr>
      <vt:lpstr>Animation de l’atelier</vt:lpstr>
      <vt:lpstr>Après l’atelier</vt:lpstr>
      <vt:lpstr>Les recettes de cosmétiques en atelier DIY</vt:lpstr>
      <vt:lpstr>Les recettes de cosmétiques en atelier DIY</vt:lpstr>
      <vt:lpstr>Les recettes de produits ménagers en ateliers DIY </vt:lpstr>
      <vt:lpstr>Les recettes de produits alimentaires en ateliers DIY </vt:lpstr>
      <vt:lpstr>Les recettes de produits alimentaires en ateliers DIY </vt:lpstr>
      <vt:lpstr>Les recettes de produits alimentaires en ateliers DIY </vt:lpstr>
      <vt:lpstr>Autres produits réalisables en ateliers DIY </vt:lpstr>
      <vt:lpstr>Autres produits réalisables en ateliers DIY </vt:lpstr>
      <vt:lpstr>Que faire s’il est impossible de respecter ces règles ? </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Atelier DIY</dc:title>
  <dc:creator>Aline Dingremont</dc:creator>
  <cp:lastModifiedBy>Sébastien Moreau</cp:lastModifiedBy>
  <cp:revision>31</cp:revision>
  <dcterms:created xsi:type="dcterms:W3CDTF">2019-04-25T11:19:11Z</dcterms:created>
  <dcterms:modified xsi:type="dcterms:W3CDTF">2019-05-12T18:38:24Z</dcterms:modified>
</cp:coreProperties>
</file>