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854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B8BD33-DFD3-4B1C-A164-65013F811C0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8E45D9ED-5895-445B-8F3F-D800541EAAD0}">
      <dgm:prSet phldrT="[Texte]"/>
      <dgm:spPr/>
      <dgm:t>
        <a:bodyPr/>
        <a:lstStyle/>
        <a:p>
          <a:r>
            <a:rPr lang="fr-FR" dirty="0" smtClean="0"/>
            <a:t>Chimique</a:t>
          </a:r>
          <a:endParaRPr lang="fr-FR" dirty="0"/>
        </a:p>
      </dgm:t>
    </dgm:pt>
    <dgm:pt modelId="{FE9A5701-7200-4779-8A68-3F797367AF75}" type="parTrans" cxnId="{5BBBC167-A657-49DE-9CE2-9D8EEEE95DBD}">
      <dgm:prSet/>
      <dgm:spPr/>
      <dgm:t>
        <a:bodyPr/>
        <a:lstStyle/>
        <a:p>
          <a:endParaRPr lang="fr-FR"/>
        </a:p>
      </dgm:t>
    </dgm:pt>
    <dgm:pt modelId="{169966AE-60D4-4F3F-86BA-9866F137DFCF}" type="sibTrans" cxnId="{5BBBC167-A657-49DE-9CE2-9D8EEEE95DBD}">
      <dgm:prSet/>
      <dgm:spPr/>
      <dgm:t>
        <a:bodyPr/>
        <a:lstStyle/>
        <a:p>
          <a:endParaRPr lang="fr-FR"/>
        </a:p>
      </dgm:t>
    </dgm:pt>
    <dgm:pt modelId="{01BF673D-6D45-4A2B-8BDC-2753CAAF903F}">
      <dgm:prSet phldrT="[Texte]"/>
      <dgm:spPr/>
      <dgm:t>
        <a:bodyPr/>
        <a:lstStyle/>
        <a:p>
          <a:r>
            <a:rPr lang="fr-FR" dirty="0" smtClean="0"/>
            <a:t>Biologique</a:t>
          </a:r>
          <a:endParaRPr lang="fr-FR" dirty="0"/>
        </a:p>
      </dgm:t>
    </dgm:pt>
    <dgm:pt modelId="{80EA0AC3-2ACD-457A-8F20-2E291F994FFC}" type="parTrans" cxnId="{076B6C13-942B-4DA8-9DC6-9CEA1E1EAD28}">
      <dgm:prSet/>
      <dgm:spPr/>
      <dgm:t>
        <a:bodyPr/>
        <a:lstStyle/>
        <a:p>
          <a:endParaRPr lang="fr-FR"/>
        </a:p>
      </dgm:t>
    </dgm:pt>
    <dgm:pt modelId="{45905372-71A3-4AF9-8864-0648CA764C7E}" type="sibTrans" cxnId="{076B6C13-942B-4DA8-9DC6-9CEA1E1EAD28}">
      <dgm:prSet/>
      <dgm:spPr/>
      <dgm:t>
        <a:bodyPr/>
        <a:lstStyle/>
        <a:p>
          <a:endParaRPr lang="fr-FR"/>
        </a:p>
      </dgm:t>
    </dgm:pt>
    <dgm:pt modelId="{592C87F1-C710-46B3-9254-348B938F9C83}">
      <dgm:prSet phldrT="[Texte]"/>
      <dgm:spPr/>
      <dgm:t>
        <a:bodyPr/>
        <a:lstStyle/>
        <a:p>
          <a:r>
            <a:rPr lang="fr-FR" dirty="0" smtClean="0"/>
            <a:t>Electrique</a:t>
          </a:r>
        </a:p>
      </dgm:t>
    </dgm:pt>
    <dgm:pt modelId="{1E975C98-E6F5-4E56-8C20-0CD064E91FBD}" type="parTrans" cxnId="{094236CE-45A6-497B-AAEB-F537672378FB}">
      <dgm:prSet/>
      <dgm:spPr/>
      <dgm:t>
        <a:bodyPr/>
        <a:lstStyle/>
        <a:p>
          <a:endParaRPr lang="fr-FR"/>
        </a:p>
      </dgm:t>
    </dgm:pt>
    <dgm:pt modelId="{C5E622C1-A279-42FF-BB73-4C373D6E247D}" type="sibTrans" cxnId="{094236CE-45A6-497B-AAEB-F537672378FB}">
      <dgm:prSet/>
      <dgm:spPr/>
      <dgm:t>
        <a:bodyPr/>
        <a:lstStyle/>
        <a:p>
          <a:endParaRPr lang="fr-FR"/>
        </a:p>
      </dgm:t>
    </dgm:pt>
    <dgm:pt modelId="{400B9AF1-1173-497E-8522-70B614314F4F}">
      <dgm:prSet phldrT="[Texte]"/>
      <dgm:spPr/>
      <dgm:t>
        <a:bodyPr/>
        <a:lstStyle/>
        <a:p>
          <a:r>
            <a:rPr lang="fr-FR" dirty="0" smtClean="0"/>
            <a:t>Thermique</a:t>
          </a:r>
        </a:p>
      </dgm:t>
    </dgm:pt>
    <dgm:pt modelId="{26FAA40D-BD0D-422E-8CC6-E6873B143339}" type="parTrans" cxnId="{62BFE7C9-0D8C-4873-9F4D-2C7E1A923316}">
      <dgm:prSet/>
      <dgm:spPr/>
      <dgm:t>
        <a:bodyPr/>
        <a:lstStyle/>
        <a:p>
          <a:endParaRPr lang="fr-FR"/>
        </a:p>
      </dgm:t>
    </dgm:pt>
    <dgm:pt modelId="{D9FBAA34-30A5-4835-987F-3994C0EF27D5}" type="sibTrans" cxnId="{62BFE7C9-0D8C-4873-9F4D-2C7E1A923316}">
      <dgm:prSet/>
      <dgm:spPr/>
      <dgm:t>
        <a:bodyPr/>
        <a:lstStyle/>
        <a:p>
          <a:endParaRPr lang="fr-FR"/>
        </a:p>
      </dgm:t>
    </dgm:pt>
    <dgm:pt modelId="{E7F1EFA7-31FA-4A72-A461-CE3B2C33769D}">
      <dgm:prSet phldrT="[Texte]"/>
      <dgm:spPr/>
      <dgm:t>
        <a:bodyPr/>
        <a:lstStyle/>
        <a:p>
          <a:r>
            <a:rPr lang="fr-FR" dirty="0" smtClean="0"/>
            <a:t>Mécanique et manutention</a:t>
          </a:r>
        </a:p>
      </dgm:t>
    </dgm:pt>
    <dgm:pt modelId="{D6A34486-A313-4A59-912F-C0E3A6D7B88F}" type="parTrans" cxnId="{B13B3343-37E7-4FEC-8AAC-451DF5C0261D}">
      <dgm:prSet/>
      <dgm:spPr/>
      <dgm:t>
        <a:bodyPr/>
        <a:lstStyle/>
        <a:p>
          <a:endParaRPr lang="fr-FR"/>
        </a:p>
      </dgm:t>
    </dgm:pt>
    <dgm:pt modelId="{FE4134B2-8047-4184-A79D-470C8E0FBE8E}" type="sibTrans" cxnId="{B13B3343-37E7-4FEC-8AAC-451DF5C0261D}">
      <dgm:prSet/>
      <dgm:spPr/>
      <dgm:t>
        <a:bodyPr/>
        <a:lstStyle/>
        <a:p>
          <a:endParaRPr lang="fr-FR"/>
        </a:p>
      </dgm:t>
    </dgm:pt>
    <dgm:pt modelId="{53FFCA66-9767-4718-90EC-9E5E4E58BB95}" type="pres">
      <dgm:prSet presAssocID="{74B8BD33-DFD3-4B1C-A164-65013F811C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14A5893-0CD0-4751-8F14-F925BF3A6B33}" type="pres">
      <dgm:prSet presAssocID="{8E45D9ED-5895-445B-8F3F-D800541EAAD0}" presName="parentLin" presStyleCnt="0"/>
      <dgm:spPr/>
    </dgm:pt>
    <dgm:pt modelId="{541A7E1A-1DC9-4BCB-8B3E-B72B0014BC1B}" type="pres">
      <dgm:prSet presAssocID="{8E45D9ED-5895-445B-8F3F-D800541EAAD0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4B825FAA-14EA-46C6-A84E-B8D67B6196CE}" type="pres">
      <dgm:prSet presAssocID="{8E45D9ED-5895-445B-8F3F-D800541EAAD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51C556-F8A6-4DD9-B347-F511102445D7}" type="pres">
      <dgm:prSet presAssocID="{8E45D9ED-5895-445B-8F3F-D800541EAAD0}" presName="negativeSpace" presStyleCnt="0"/>
      <dgm:spPr/>
    </dgm:pt>
    <dgm:pt modelId="{93C57A5F-BAA6-4609-A2FF-3A738673E0F8}" type="pres">
      <dgm:prSet presAssocID="{8E45D9ED-5895-445B-8F3F-D800541EAAD0}" presName="childText" presStyleLbl="conFgAcc1" presStyleIdx="0" presStyleCnt="5">
        <dgm:presLayoutVars>
          <dgm:bulletEnabled val="1"/>
        </dgm:presLayoutVars>
      </dgm:prSet>
      <dgm:spPr/>
    </dgm:pt>
    <dgm:pt modelId="{25778BD6-1FEE-4839-9FF3-2FCBEF67AE41}" type="pres">
      <dgm:prSet presAssocID="{169966AE-60D4-4F3F-86BA-9866F137DFCF}" presName="spaceBetweenRectangles" presStyleCnt="0"/>
      <dgm:spPr/>
    </dgm:pt>
    <dgm:pt modelId="{1F9C0B3B-3EF9-4568-9540-B58961FA76A2}" type="pres">
      <dgm:prSet presAssocID="{01BF673D-6D45-4A2B-8BDC-2753CAAF903F}" presName="parentLin" presStyleCnt="0"/>
      <dgm:spPr/>
    </dgm:pt>
    <dgm:pt modelId="{14DFD6B1-A1A4-4B17-A141-BA8DD0C3337C}" type="pres">
      <dgm:prSet presAssocID="{01BF673D-6D45-4A2B-8BDC-2753CAAF903F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1643F04E-28F2-4F41-808F-015AFC5ADA22}" type="pres">
      <dgm:prSet presAssocID="{01BF673D-6D45-4A2B-8BDC-2753CAAF903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19C4FF-B795-49E7-8577-F576CEE549DF}" type="pres">
      <dgm:prSet presAssocID="{01BF673D-6D45-4A2B-8BDC-2753CAAF903F}" presName="negativeSpace" presStyleCnt="0"/>
      <dgm:spPr/>
    </dgm:pt>
    <dgm:pt modelId="{ECA67696-DD7B-4BA9-A81F-2BE00EF1CA0D}" type="pres">
      <dgm:prSet presAssocID="{01BF673D-6D45-4A2B-8BDC-2753CAAF903F}" presName="childText" presStyleLbl="conFgAcc1" presStyleIdx="1" presStyleCnt="5">
        <dgm:presLayoutVars>
          <dgm:bulletEnabled val="1"/>
        </dgm:presLayoutVars>
      </dgm:prSet>
      <dgm:spPr/>
    </dgm:pt>
    <dgm:pt modelId="{E270C9CD-90C8-4261-8D9C-1EE0B3D54DA8}" type="pres">
      <dgm:prSet presAssocID="{45905372-71A3-4AF9-8864-0648CA764C7E}" presName="spaceBetweenRectangles" presStyleCnt="0"/>
      <dgm:spPr/>
    </dgm:pt>
    <dgm:pt modelId="{505E0DE2-65CF-4EBD-A99C-A4E445DA8AA6}" type="pres">
      <dgm:prSet presAssocID="{592C87F1-C710-46B3-9254-348B938F9C83}" presName="parentLin" presStyleCnt="0"/>
      <dgm:spPr/>
    </dgm:pt>
    <dgm:pt modelId="{E4BD6681-E1E9-4FA5-9A3B-C38B1D323ED8}" type="pres">
      <dgm:prSet presAssocID="{592C87F1-C710-46B3-9254-348B938F9C83}" presName="parentLeftMargin" presStyleLbl="node1" presStyleIdx="1" presStyleCnt="5"/>
      <dgm:spPr/>
      <dgm:t>
        <a:bodyPr/>
        <a:lstStyle/>
        <a:p>
          <a:endParaRPr lang="fr-FR"/>
        </a:p>
      </dgm:t>
    </dgm:pt>
    <dgm:pt modelId="{24D57058-C05C-4B76-A6FC-E47B5597FD64}" type="pres">
      <dgm:prSet presAssocID="{592C87F1-C710-46B3-9254-348B938F9C8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DAF8F5-7958-4916-A607-BAA70CEDD422}" type="pres">
      <dgm:prSet presAssocID="{592C87F1-C710-46B3-9254-348B938F9C83}" presName="negativeSpace" presStyleCnt="0"/>
      <dgm:spPr/>
    </dgm:pt>
    <dgm:pt modelId="{9E505240-FF7B-466E-9A8D-805CC7BB05FF}" type="pres">
      <dgm:prSet presAssocID="{592C87F1-C710-46B3-9254-348B938F9C83}" presName="childText" presStyleLbl="conFgAcc1" presStyleIdx="2" presStyleCnt="5">
        <dgm:presLayoutVars>
          <dgm:bulletEnabled val="1"/>
        </dgm:presLayoutVars>
      </dgm:prSet>
      <dgm:spPr/>
    </dgm:pt>
    <dgm:pt modelId="{DA3CF00A-106C-48CE-90F5-35E66317C1D4}" type="pres">
      <dgm:prSet presAssocID="{C5E622C1-A279-42FF-BB73-4C373D6E247D}" presName="spaceBetweenRectangles" presStyleCnt="0"/>
      <dgm:spPr/>
    </dgm:pt>
    <dgm:pt modelId="{27CDEB59-8413-4DCE-89F3-B4D7E0AB5193}" type="pres">
      <dgm:prSet presAssocID="{400B9AF1-1173-497E-8522-70B614314F4F}" presName="parentLin" presStyleCnt="0"/>
      <dgm:spPr/>
    </dgm:pt>
    <dgm:pt modelId="{CE5D037D-15F3-44B1-83A8-D63A379B276D}" type="pres">
      <dgm:prSet presAssocID="{400B9AF1-1173-497E-8522-70B614314F4F}" presName="parentLeftMargin" presStyleLbl="node1" presStyleIdx="2" presStyleCnt="5"/>
      <dgm:spPr/>
      <dgm:t>
        <a:bodyPr/>
        <a:lstStyle/>
        <a:p>
          <a:endParaRPr lang="fr-FR"/>
        </a:p>
      </dgm:t>
    </dgm:pt>
    <dgm:pt modelId="{80497306-9E38-4B6C-9B53-2FBD07600043}" type="pres">
      <dgm:prSet presAssocID="{400B9AF1-1173-497E-8522-70B614314F4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040510-B541-42B9-B53B-5D5AC477D0B5}" type="pres">
      <dgm:prSet presAssocID="{400B9AF1-1173-497E-8522-70B614314F4F}" presName="negativeSpace" presStyleCnt="0"/>
      <dgm:spPr/>
    </dgm:pt>
    <dgm:pt modelId="{45989F3F-15AB-4F8C-A535-2CA48D851B0A}" type="pres">
      <dgm:prSet presAssocID="{400B9AF1-1173-497E-8522-70B614314F4F}" presName="childText" presStyleLbl="conFgAcc1" presStyleIdx="3" presStyleCnt="5">
        <dgm:presLayoutVars>
          <dgm:bulletEnabled val="1"/>
        </dgm:presLayoutVars>
      </dgm:prSet>
      <dgm:spPr/>
    </dgm:pt>
    <dgm:pt modelId="{41612DC4-6CE7-4B9C-8DD0-694C3AC49C1C}" type="pres">
      <dgm:prSet presAssocID="{D9FBAA34-30A5-4835-987F-3994C0EF27D5}" presName="spaceBetweenRectangles" presStyleCnt="0"/>
      <dgm:spPr/>
    </dgm:pt>
    <dgm:pt modelId="{ACA00066-A1EA-4479-A2B1-36C176FC9EE0}" type="pres">
      <dgm:prSet presAssocID="{E7F1EFA7-31FA-4A72-A461-CE3B2C33769D}" presName="parentLin" presStyleCnt="0"/>
      <dgm:spPr/>
    </dgm:pt>
    <dgm:pt modelId="{E51113D9-AE98-49A5-A521-554D9CF4758C}" type="pres">
      <dgm:prSet presAssocID="{E7F1EFA7-31FA-4A72-A461-CE3B2C33769D}" presName="parentLeftMargin" presStyleLbl="node1" presStyleIdx="3" presStyleCnt="5"/>
      <dgm:spPr/>
      <dgm:t>
        <a:bodyPr/>
        <a:lstStyle/>
        <a:p>
          <a:endParaRPr lang="fr-FR"/>
        </a:p>
      </dgm:t>
    </dgm:pt>
    <dgm:pt modelId="{08AFBBC7-FBAD-440E-A8B7-9974B351C603}" type="pres">
      <dgm:prSet presAssocID="{E7F1EFA7-31FA-4A72-A461-CE3B2C33769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6B063C-786F-4B72-8834-370386326519}" type="pres">
      <dgm:prSet presAssocID="{E7F1EFA7-31FA-4A72-A461-CE3B2C33769D}" presName="negativeSpace" presStyleCnt="0"/>
      <dgm:spPr/>
    </dgm:pt>
    <dgm:pt modelId="{D6DE6552-7BF8-4B06-BEF1-5CCC0BBDACFB}" type="pres">
      <dgm:prSet presAssocID="{E7F1EFA7-31FA-4A72-A461-CE3B2C33769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4C7C58C-8D88-4A8C-8CAC-3F663D488811}" type="presOf" srcId="{01BF673D-6D45-4A2B-8BDC-2753CAAF903F}" destId="{14DFD6B1-A1A4-4B17-A141-BA8DD0C3337C}" srcOrd="0" destOrd="0" presId="urn:microsoft.com/office/officeart/2005/8/layout/list1"/>
    <dgm:cxn modelId="{2BDA2962-9E77-49A4-B483-94741EAFBFD3}" type="presOf" srcId="{E7F1EFA7-31FA-4A72-A461-CE3B2C33769D}" destId="{08AFBBC7-FBAD-440E-A8B7-9974B351C603}" srcOrd="1" destOrd="0" presId="urn:microsoft.com/office/officeart/2005/8/layout/list1"/>
    <dgm:cxn modelId="{5BBBC167-A657-49DE-9CE2-9D8EEEE95DBD}" srcId="{74B8BD33-DFD3-4B1C-A164-65013F811C0E}" destId="{8E45D9ED-5895-445B-8F3F-D800541EAAD0}" srcOrd="0" destOrd="0" parTransId="{FE9A5701-7200-4779-8A68-3F797367AF75}" sibTransId="{169966AE-60D4-4F3F-86BA-9866F137DFCF}"/>
    <dgm:cxn modelId="{64FD54A6-BE90-4CF0-B1EA-3674F1300A2A}" type="presOf" srcId="{E7F1EFA7-31FA-4A72-A461-CE3B2C33769D}" destId="{E51113D9-AE98-49A5-A521-554D9CF4758C}" srcOrd="0" destOrd="0" presId="urn:microsoft.com/office/officeart/2005/8/layout/list1"/>
    <dgm:cxn modelId="{9131D813-930D-43BD-9074-75A9D58DE797}" type="presOf" srcId="{592C87F1-C710-46B3-9254-348B938F9C83}" destId="{24D57058-C05C-4B76-A6FC-E47B5597FD64}" srcOrd="1" destOrd="0" presId="urn:microsoft.com/office/officeart/2005/8/layout/list1"/>
    <dgm:cxn modelId="{DD501049-7D5E-4A1C-8A00-42E6F16D6C00}" type="presOf" srcId="{8E45D9ED-5895-445B-8F3F-D800541EAAD0}" destId="{4B825FAA-14EA-46C6-A84E-B8D67B6196CE}" srcOrd="1" destOrd="0" presId="urn:microsoft.com/office/officeart/2005/8/layout/list1"/>
    <dgm:cxn modelId="{F02CEAD5-ACC8-4F13-9FE0-10AE43E385B2}" type="presOf" srcId="{400B9AF1-1173-497E-8522-70B614314F4F}" destId="{80497306-9E38-4B6C-9B53-2FBD07600043}" srcOrd="1" destOrd="0" presId="urn:microsoft.com/office/officeart/2005/8/layout/list1"/>
    <dgm:cxn modelId="{6E379E37-0B38-4BBF-AEE9-4050AAB534E2}" type="presOf" srcId="{592C87F1-C710-46B3-9254-348B938F9C83}" destId="{E4BD6681-E1E9-4FA5-9A3B-C38B1D323ED8}" srcOrd="0" destOrd="0" presId="urn:microsoft.com/office/officeart/2005/8/layout/list1"/>
    <dgm:cxn modelId="{094236CE-45A6-497B-AAEB-F537672378FB}" srcId="{74B8BD33-DFD3-4B1C-A164-65013F811C0E}" destId="{592C87F1-C710-46B3-9254-348B938F9C83}" srcOrd="2" destOrd="0" parTransId="{1E975C98-E6F5-4E56-8C20-0CD064E91FBD}" sibTransId="{C5E622C1-A279-42FF-BB73-4C373D6E247D}"/>
    <dgm:cxn modelId="{8B901FF1-15E5-48DC-B005-8798CC5453BE}" type="presOf" srcId="{01BF673D-6D45-4A2B-8BDC-2753CAAF903F}" destId="{1643F04E-28F2-4F41-808F-015AFC5ADA22}" srcOrd="1" destOrd="0" presId="urn:microsoft.com/office/officeart/2005/8/layout/list1"/>
    <dgm:cxn modelId="{829FB8AF-DAA4-4154-B177-619B5F84E128}" type="presOf" srcId="{400B9AF1-1173-497E-8522-70B614314F4F}" destId="{CE5D037D-15F3-44B1-83A8-D63A379B276D}" srcOrd="0" destOrd="0" presId="urn:microsoft.com/office/officeart/2005/8/layout/list1"/>
    <dgm:cxn modelId="{3168F7C8-A2AC-4480-A7E2-8656CF8B87DE}" type="presOf" srcId="{8E45D9ED-5895-445B-8F3F-D800541EAAD0}" destId="{541A7E1A-1DC9-4BCB-8B3E-B72B0014BC1B}" srcOrd="0" destOrd="0" presId="urn:microsoft.com/office/officeart/2005/8/layout/list1"/>
    <dgm:cxn modelId="{62BFE7C9-0D8C-4873-9F4D-2C7E1A923316}" srcId="{74B8BD33-DFD3-4B1C-A164-65013F811C0E}" destId="{400B9AF1-1173-497E-8522-70B614314F4F}" srcOrd="3" destOrd="0" parTransId="{26FAA40D-BD0D-422E-8CC6-E6873B143339}" sibTransId="{D9FBAA34-30A5-4835-987F-3994C0EF27D5}"/>
    <dgm:cxn modelId="{076B6C13-942B-4DA8-9DC6-9CEA1E1EAD28}" srcId="{74B8BD33-DFD3-4B1C-A164-65013F811C0E}" destId="{01BF673D-6D45-4A2B-8BDC-2753CAAF903F}" srcOrd="1" destOrd="0" parTransId="{80EA0AC3-2ACD-457A-8F20-2E291F994FFC}" sibTransId="{45905372-71A3-4AF9-8864-0648CA764C7E}"/>
    <dgm:cxn modelId="{B13B3343-37E7-4FEC-8AAC-451DF5C0261D}" srcId="{74B8BD33-DFD3-4B1C-A164-65013F811C0E}" destId="{E7F1EFA7-31FA-4A72-A461-CE3B2C33769D}" srcOrd="4" destOrd="0" parTransId="{D6A34486-A313-4A59-912F-C0E3A6D7B88F}" sibTransId="{FE4134B2-8047-4184-A79D-470C8E0FBE8E}"/>
    <dgm:cxn modelId="{356FADE1-3093-499B-B087-81871FAD5AB1}" type="presOf" srcId="{74B8BD33-DFD3-4B1C-A164-65013F811C0E}" destId="{53FFCA66-9767-4718-90EC-9E5E4E58BB95}" srcOrd="0" destOrd="0" presId="urn:microsoft.com/office/officeart/2005/8/layout/list1"/>
    <dgm:cxn modelId="{24D17D43-2C23-4C44-8F38-7DF2A946629B}" type="presParOf" srcId="{53FFCA66-9767-4718-90EC-9E5E4E58BB95}" destId="{114A5893-0CD0-4751-8F14-F925BF3A6B33}" srcOrd="0" destOrd="0" presId="urn:microsoft.com/office/officeart/2005/8/layout/list1"/>
    <dgm:cxn modelId="{27D27148-AFCB-4CD4-9F9E-B16A8E8E886D}" type="presParOf" srcId="{114A5893-0CD0-4751-8F14-F925BF3A6B33}" destId="{541A7E1A-1DC9-4BCB-8B3E-B72B0014BC1B}" srcOrd="0" destOrd="0" presId="urn:microsoft.com/office/officeart/2005/8/layout/list1"/>
    <dgm:cxn modelId="{5D563A5D-4878-4618-94E5-1CBBEB594B98}" type="presParOf" srcId="{114A5893-0CD0-4751-8F14-F925BF3A6B33}" destId="{4B825FAA-14EA-46C6-A84E-B8D67B6196CE}" srcOrd="1" destOrd="0" presId="urn:microsoft.com/office/officeart/2005/8/layout/list1"/>
    <dgm:cxn modelId="{A10DED6E-4336-452C-B72D-F01A6CE0FFB1}" type="presParOf" srcId="{53FFCA66-9767-4718-90EC-9E5E4E58BB95}" destId="{9851C556-F8A6-4DD9-B347-F511102445D7}" srcOrd="1" destOrd="0" presId="urn:microsoft.com/office/officeart/2005/8/layout/list1"/>
    <dgm:cxn modelId="{FD0D1C60-E608-41B2-A109-0DE8F8E1C5A8}" type="presParOf" srcId="{53FFCA66-9767-4718-90EC-9E5E4E58BB95}" destId="{93C57A5F-BAA6-4609-A2FF-3A738673E0F8}" srcOrd="2" destOrd="0" presId="urn:microsoft.com/office/officeart/2005/8/layout/list1"/>
    <dgm:cxn modelId="{296F100E-1556-418C-9432-2802F133E65E}" type="presParOf" srcId="{53FFCA66-9767-4718-90EC-9E5E4E58BB95}" destId="{25778BD6-1FEE-4839-9FF3-2FCBEF67AE41}" srcOrd="3" destOrd="0" presId="urn:microsoft.com/office/officeart/2005/8/layout/list1"/>
    <dgm:cxn modelId="{ACB00097-482D-4AF8-9A5F-32270BEEA098}" type="presParOf" srcId="{53FFCA66-9767-4718-90EC-9E5E4E58BB95}" destId="{1F9C0B3B-3EF9-4568-9540-B58961FA76A2}" srcOrd="4" destOrd="0" presId="urn:microsoft.com/office/officeart/2005/8/layout/list1"/>
    <dgm:cxn modelId="{60B9E8A9-6AE4-4DF7-9AEA-A40C138F8E2B}" type="presParOf" srcId="{1F9C0B3B-3EF9-4568-9540-B58961FA76A2}" destId="{14DFD6B1-A1A4-4B17-A141-BA8DD0C3337C}" srcOrd="0" destOrd="0" presId="urn:microsoft.com/office/officeart/2005/8/layout/list1"/>
    <dgm:cxn modelId="{222765B0-8008-4F3D-AFB8-D7E690129C0D}" type="presParOf" srcId="{1F9C0B3B-3EF9-4568-9540-B58961FA76A2}" destId="{1643F04E-28F2-4F41-808F-015AFC5ADA22}" srcOrd="1" destOrd="0" presId="urn:microsoft.com/office/officeart/2005/8/layout/list1"/>
    <dgm:cxn modelId="{711B4072-E41C-4BA4-AD1E-20A72E23237C}" type="presParOf" srcId="{53FFCA66-9767-4718-90EC-9E5E4E58BB95}" destId="{5B19C4FF-B795-49E7-8577-F576CEE549DF}" srcOrd="5" destOrd="0" presId="urn:microsoft.com/office/officeart/2005/8/layout/list1"/>
    <dgm:cxn modelId="{3F092F66-5780-4E2E-B3C8-B6AD39A9FAE9}" type="presParOf" srcId="{53FFCA66-9767-4718-90EC-9E5E4E58BB95}" destId="{ECA67696-DD7B-4BA9-A81F-2BE00EF1CA0D}" srcOrd="6" destOrd="0" presId="urn:microsoft.com/office/officeart/2005/8/layout/list1"/>
    <dgm:cxn modelId="{8E603E62-86DC-4953-A6DA-4D2EAF36F164}" type="presParOf" srcId="{53FFCA66-9767-4718-90EC-9E5E4E58BB95}" destId="{E270C9CD-90C8-4261-8D9C-1EE0B3D54DA8}" srcOrd="7" destOrd="0" presId="urn:microsoft.com/office/officeart/2005/8/layout/list1"/>
    <dgm:cxn modelId="{EB2BE866-EA0B-4E2D-8D92-2707203BBA74}" type="presParOf" srcId="{53FFCA66-9767-4718-90EC-9E5E4E58BB95}" destId="{505E0DE2-65CF-4EBD-A99C-A4E445DA8AA6}" srcOrd="8" destOrd="0" presId="urn:microsoft.com/office/officeart/2005/8/layout/list1"/>
    <dgm:cxn modelId="{B20206AD-6F86-4211-B96D-9C9EDF296A55}" type="presParOf" srcId="{505E0DE2-65CF-4EBD-A99C-A4E445DA8AA6}" destId="{E4BD6681-E1E9-4FA5-9A3B-C38B1D323ED8}" srcOrd="0" destOrd="0" presId="urn:microsoft.com/office/officeart/2005/8/layout/list1"/>
    <dgm:cxn modelId="{7B3FF5A5-89BD-4FD0-B849-6BA6CCE74EBA}" type="presParOf" srcId="{505E0DE2-65CF-4EBD-A99C-A4E445DA8AA6}" destId="{24D57058-C05C-4B76-A6FC-E47B5597FD64}" srcOrd="1" destOrd="0" presId="urn:microsoft.com/office/officeart/2005/8/layout/list1"/>
    <dgm:cxn modelId="{CAA1581E-C081-4DF2-AAAD-260AAFE5C574}" type="presParOf" srcId="{53FFCA66-9767-4718-90EC-9E5E4E58BB95}" destId="{E3DAF8F5-7958-4916-A607-BAA70CEDD422}" srcOrd="9" destOrd="0" presId="urn:microsoft.com/office/officeart/2005/8/layout/list1"/>
    <dgm:cxn modelId="{5E1ADFA2-2C00-4D3D-A91C-1575204F4D76}" type="presParOf" srcId="{53FFCA66-9767-4718-90EC-9E5E4E58BB95}" destId="{9E505240-FF7B-466E-9A8D-805CC7BB05FF}" srcOrd="10" destOrd="0" presId="urn:microsoft.com/office/officeart/2005/8/layout/list1"/>
    <dgm:cxn modelId="{08E37289-AAAA-4DEF-9212-972CD4E1C281}" type="presParOf" srcId="{53FFCA66-9767-4718-90EC-9E5E4E58BB95}" destId="{DA3CF00A-106C-48CE-90F5-35E66317C1D4}" srcOrd="11" destOrd="0" presId="urn:microsoft.com/office/officeart/2005/8/layout/list1"/>
    <dgm:cxn modelId="{6F45DB5B-4E6F-4114-AFA9-AD2A8D1A2F3B}" type="presParOf" srcId="{53FFCA66-9767-4718-90EC-9E5E4E58BB95}" destId="{27CDEB59-8413-4DCE-89F3-B4D7E0AB5193}" srcOrd="12" destOrd="0" presId="urn:microsoft.com/office/officeart/2005/8/layout/list1"/>
    <dgm:cxn modelId="{7CEA5DC2-F5A0-4045-AB96-36403A802C43}" type="presParOf" srcId="{27CDEB59-8413-4DCE-89F3-B4D7E0AB5193}" destId="{CE5D037D-15F3-44B1-83A8-D63A379B276D}" srcOrd="0" destOrd="0" presId="urn:microsoft.com/office/officeart/2005/8/layout/list1"/>
    <dgm:cxn modelId="{0B1CA2B2-72FA-48B9-A3DA-1DE35A777F45}" type="presParOf" srcId="{27CDEB59-8413-4DCE-89F3-B4D7E0AB5193}" destId="{80497306-9E38-4B6C-9B53-2FBD07600043}" srcOrd="1" destOrd="0" presId="urn:microsoft.com/office/officeart/2005/8/layout/list1"/>
    <dgm:cxn modelId="{A626B78B-6A1A-4AFF-8D9F-DD3DEAD378D3}" type="presParOf" srcId="{53FFCA66-9767-4718-90EC-9E5E4E58BB95}" destId="{80040510-B541-42B9-B53B-5D5AC477D0B5}" srcOrd="13" destOrd="0" presId="urn:microsoft.com/office/officeart/2005/8/layout/list1"/>
    <dgm:cxn modelId="{5EB4CE9F-1529-4747-A3CC-7213059AB499}" type="presParOf" srcId="{53FFCA66-9767-4718-90EC-9E5E4E58BB95}" destId="{45989F3F-15AB-4F8C-A535-2CA48D851B0A}" srcOrd="14" destOrd="0" presId="urn:microsoft.com/office/officeart/2005/8/layout/list1"/>
    <dgm:cxn modelId="{CFC91A2F-9088-42AE-943E-FF781C57D8A5}" type="presParOf" srcId="{53FFCA66-9767-4718-90EC-9E5E4E58BB95}" destId="{41612DC4-6CE7-4B9C-8DD0-694C3AC49C1C}" srcOrd="15" destOrd="0" presId="urn:microsoft.com/office/officeart/2005/8/layout/list1"/>
    <dgm:cxn modelId="{CB04CBA7-762C-4A6A-8217-0567E24F167A}" type="presParOf" srcId="{53FFCA66-9767-4718-90EC-9E5E4E58BB95}" destId="{ACA00066-A1EA-4479-A2B1-36C176FC9EE0}" srcOrd="16" destOrd="0" presId="urn:microsoft.com/office/officeart/2005/8/layout/list1"/>
    <dgm:cxn modelId="{B19FBE91-1422-4EEC-BDB0-004823662245}" type="presParOf" srcId="{ACA00066-A1EA-4479-A2B1-36C176FC9EE0}" destId="{E51113D9-AE98-49A5-A521-554D9CF4758C}" srcOrd="0" destOrd="0" presId="urn:microsoft.com/office/officeart/2005/8/layout/list1"/>
    <dgm:cxn modelId="{2539E354-1E92-4F57-91EB-7396B3909092}" type="presParOf" srcId="{ACA00066-A1EA-4479-A2B1-36C176FC9EE0}" destId="{08AFBBC7-FBAD-440E-A8B7-9974B351C603}" srcOrd="1" destOrd="0" presId="urn:microsoft.com/office/officeart/2005/8/layout/list1"/>
    <dgm:cxn modelId="{9E83DBF8-5CE2-4712-BA55-2E470CD1E808}" type="presParOf" srcId="{53FFCA66-9767-4718-90EC-9E5E4E58BB95}" destId="{0D6B063C-786F-4B72-8834-370386326519}" srcOrd="17" destOrd="0" presId="urn:microsoft.com/office/officeart/2005/8/layout/list1"/>
    <dgm:cxn modelId="{3BDE8339-324C-483C-A2F4-0217774214E6}" type="presParOf" srcId="{53FFCA66-9767-4718-90EC-9E5E4E58BB95}" destId="{D6DE6552-7BF8-4B06-BEF1-5CCC0BBDACF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57A5F-BAA6-4609-A2FF-3A738673E0F8}">
      <dsp:nvSpPr>
        <dsp:cNvPr id="0" name=""/>
        <dsp:cNvSpPr/>
      </dsp:nvSpPr>
      <dsp:spPr>
        <a:xfrm>
          <a:off x="0" y="352809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25FAA-14EA-46C6-A84E-B8D67B6196CE}">
      <dsp:nvSpPr>
        <dsp:cNvPr id="0" name=""/>
        <dsp:cNvSpPr/>
      </dsp:nvSpPr>
      <dsp:spPr>
        <a:xfrm>
          <a:off x="525780" y="72369"/>
          <a:ext cx="7360920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Chimique</a:t>
          </a:r>
          <a:endParaRPr lang="fr-FR" sz="1900" kern="1200" dirty="0"/>
        </a:p>
      </dsp:txBody>
      <dsp:txXfrm>
        <a:off x="553160" y="99749"/>
        <a:ext cx="7306160" cy="506120"/>
      </dsp:txXfrm>
    </dsp:sp>
    <dsp:sp modelId="{ECA67696-DD7B-4BA9-A81F-2BE00EF1CA0D}">
      <dsp:nvSpPr>
        <dsp:cNvPr id="0" name=""/>
        <dsp:cNvSpPr/>
      </dsp:nvSpPr>
      <dsp:spPr>
        <a:xfrm>
          <a:off x="0" y="1214649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3F04E-28F2-4F41-808F-015AFC5ADA22}">
      <dsp:nvSpPr>
        <dsp:cNvPr id="0" name=""/>
        <dsp:cNvSpPr/>
      </dsp:nvSpPr>
      <dsp:spPr>
        <a:xfrm>
          <a:off x="525780" y="934209"/>
          <a:ext cx="7360920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Biologique</a:t>
          </a:r>
          <a:endParaRPr lang="fr-FR" sz="1900" kern="1200" dirty="0"/>
        </a:p>
      </dsp:txBody>
      <dsp:txXfrm>
        <a:off x="553160" y="961589"/>
        <a:ext cx="7306160" cy="506120"/>
      </dsp:txXfrm>
    </dsp:sp>
    <dsp:sp modelId="{9E505240-FF7B-466E-9A8D-805CC7BB05FF}">
      <dsp:nvSpPr>
        <dsp:cNvPr id="0" name=""/>
        <dsp:cNvSpPr/>
      </dsp:nvSpPr>
      <dsp:spPr>
        <a:xfrm>
          <a:off x="0" y="2076489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57058-C05C-4B76-A6FC-E47B5597FD64}">
      <dsp:nvSpPr>
        <dsp:cNvPr id="0" name=""/>
        <dsp:cNvSpPr/>
      </dsp:nvSpPr>
      <dsp:spPr>
        <a:xfrm>
          <a:off x="525780" y="1796049"/>
          <a:ext cx="7360920" cy="560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Electrique</a:t>
          </a:r>
        </a:p>
      </dsp:txBody>
      <dsp:txXfrm>
        <a:off x="553160" y="1823429"/>
        <a:ext cx="7306160" cy="506120"/>
      </dsp:txXfrm>
    </dsp:sp>
    <dsp:sp modelId="{45989F3F-15AB-4F8C-A535-2CA48D851B0A}">
      <dsp:nvSpPr>
        <dsp:cNvPr id="0" name=""/>
        <dsp:cNvSpPr/>
      </dsp:nvSpPr>
      <dsp:spPr>
        <a:xfrm>
          <a:off x="0" y="2938329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497306-9E38-4B6C-9B53-2FBD07600043}">
      <dsp:nvSpPr>
        <dsp:cNvPr id="0" name=""/>
        <dsp:cNvSpPr/>
      </dsp:nvSpPr>
      <dsp:spPr>
        <a:xfrm>
          <a:off x="525780" y="2657889"/>
          <a:ext cx="7360920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Thermique</a:t>
          </a:r>
        </a:p>
      </dsp:txBody>
      <dsp:txXfrm>
        <a:off x="553160" y="2685269"/>
        <a:ext cx="7306160" cy="506120"/>
      </dsp:txXfrm>
    </dsp:sp>
    <dsp:sp modelId="{D6DE6552-7BF8-4B06-BEF1-5CCC0BBDACFB}">
      <dsp:nvSpPr>
        <dsp:cNvPr id="0" name=""/>
        <dsp:cNvSpPr/>
      </dsp:nvSpPr>
      <dsp:spPr>
        <a:xfrm>
          <a:off x="0" y="3800169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AFBBC7-FBAD-440E-A8B7-9974B351C603}">
      <dsp:nvSpPr>
        <dsp:cNvPr id="0" name=""/>
        <dsp:cNvSpPr/>
      </dsp:nvSpPr>
      <dsp:spPr>
        <a:xfrm>
          <a:off x="525780" y="3519729"/>
          <a:ext cx="7360920" cy="5608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Mécanique et manutention</a:t>
          </a:r>
        </a:p>
      </dsp:txBody>
      <dsp:txXfrm>
        <a:off x="553160" y="3547109"/>
        <a:ext cx="730616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EF4BA-60C3-4872-B322-63B705C379D7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F5AAD-295B-4A1E-ADD2-6F717272CC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04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9D0783-BEE6-4DAD-92AA-31EF2BAAB5C2}" type="slidenum">
              <a:rPr kumimoji="0" lang="fr-FR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fr-FR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8344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9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975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42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0FEADE-F9B0-4D61-B0EA-662A9EA94B62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13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B16B32-02F0-4F1A-AC8C-603F566ECECE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C55A852-6690-45B4-8E9A-DD4A0A6E0E9A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13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0698E7-16DF-4EFE-A45A-0F9F180E174F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85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B4A750-E952-4827-A5AD-BAC31C67FA44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241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4D170F-F854-4A6B-B5CB-F9A89573FFEB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265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5296EF-2370-43EF-AE1A-0555A463F3C4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673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F7C2E6-0DE7-47AF-9A8A-4AE83E010A81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4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048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C132D9-74B5-4CFE-8571-2420CDB86AEB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03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DAC48AD-86B8-418A-98C2-6658523658C8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183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0126F5-1E9B-4226-98E4-EEF24AB986FF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26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'image en ligne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96D4A6-136C-4E06-A7C6-E0C9163C5F16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33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A206CA-3194-42A2-9CED-D3591A2ABDDB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526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386EFD-6AE1-49E5-9082-463309622BCC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8982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9E40AD-E248-4E17-84FB-93D88D8AFB9C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16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54152-5158-4959-AD86-8DC4314B157C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57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175957-E7B6-4060-990C-D4F48AAAF88A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362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5E3344-0FEB-44B7-A283-8F5415E9E5CF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5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7597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87693F-E59E-4E17-8B5E-123CA9B607E4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59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0376A6-9053-4E8F-A01E-1E9EEDAF0494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578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9AB970-805D-414E-80FE-8A9FE860F13C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0211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9713C9-E067-4D48-BD03-B0370D49519F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123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C0B47E-5F00-4E34-BB1A-B377CF2B8A27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87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38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84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03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85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92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84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B3A96-E19B-448F-B101-A897802D50D6}" type="datetimeFigureOut">
              <a:rPr lang="fr-FR" smtClean="0"/>
              <a:t>26/04/2019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F801B-D381-4891-8AFD-3CD93AB8B8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46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1E3211-7538-4F50-B205-9BC351BC3E29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034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D399A4-6383-4DD6-9604-5A5E3F75F9F3}" type="slidenum">
              <a:rPr lang="fr-FR" alt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9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conomie.gouv.fr/dgccrf/Publications/Vie-pratique/Fiches-pratiques/Hygiene-alimentaire" TargetMode="External"/><Relationship Id="rId3" Type="http://schemas.openxmlformats.org/officeDocument/2006/relationships/hyperlink" Target="https://www.economie.gouv.fr/dgccrf/Produits-cosmetiques" TargetMode="External"/><Relationship Id="rId7" Type="http://schemas.openxmlformats.org/officeDocument/2006/relationships/hyperlink" Target="https://eur-lex.europa.eu/legal-content/FR/TXT/PDF/?uri=CELEX:32004R0852&amp;from=FR" TargetMode="External"/><Relationship Id="rId2" Type="http://schemas.openxmlformats.org/officeDocument/2006/relationships/hyperlink" Target="https://eur-lex.europa.eu/LexUriServ/LexUriServ.do?uri=OJ:L:2009:342:0059:0209:FR: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-lex.europa.eu/LexUriServ/LexUriServ.do?uri=OJ:L:2002:031:0001:0024:FR:PDF" TargetMode="External"/><Relationship Id="rId5" Type="http://schemas.openxmlformats.org/officeDocument/2006/relationships/hyperlink" Target="https://www.economie.gouv.fr/dgccrf/publications/juridiques/panorama-des-textes/Produits-de-nettoyage-ou-d-entretien" TargetMode="External"/><Relationship Id="rId4" Type="http://schemas.openxmlformats.org/officeDocument/2006/relationships/hyperlink" Target="https://aida.ineris.fr/consultation_document/3489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Module 1: Sécurité </a:t>
            </a:r>
            <a:r>
              <a:rPr lang="fr-FR" dirty="0" smtClean="0"/>
              <a:t>et santé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854" y="4553845"/>
            <a:ext cx="2940291" cy="159206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32583" t="16519" r="33417" b="61481"/>
          <a:stretch/>
        </p:blipFill>
        <p:spPr>
          <a:xfrm>
            <a:off x="2987039" y="683232"/>
            <a:ext cx="6217920" cy="226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61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Electrisation, électrocution</a:t>
            </a:r>
          </a:p>
          <a:p>
            <a:r>
              <a:rPr lang="fr-FR" dirty="0" smtClean="0"/>
              <a:t>Incendie</a:t>
            </a:r>
          </a:p>
          <a:p>
            <a:endParaRPr lang="fr-FR" dirty="0"/>
          </a:p>
          <a:p>
            <a:r>
              <a:rPr lang="fr-FR" dirty="0" smtClean="0"/>
              <a:t>Matériel</a:t>
            </a:r>
          </a:p>
          <a:p>
            <a:r>
              <a:rPr lang="fr-FR" dirty="0" smtClean="0"/>
              <a:t>Pas de « bidouillage »</a:t>
            </a:r>
          </a:p>
          <a:p>
            <a:endParaRPr lang="fr-FR" dirty="0"/>
          </a:p>
          <a:p>
            <a:r>
              <a:rPr lang="fr-FR" dirty="0" smtClean="0"/>
              <a:t>Conformité aux normes NF</a:t>
            </a: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fr-FR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électrique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33" y="1417638"/>
            <a:ext cx="3421571" cy="34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fr-FR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thermique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Brûlure</a:t>
            </a:r>
          </a:p>
          <a:p>
            <a:endParaRPr lang="fr-FR" dirty="0"/>
          </a:p>
          <a:p>
            <a:r>
              <a:rPr lang="fr-FR" dirty="0" smtClean="0"/>
              <a:t>Gants, pince, ….</a:t>
            </a:r>
          </a:p>
          <a:p>
            <a:endParaRPr lang="fr-FR" dirty="0"/>
          </a:p>
          <a:p>
            <a:r>
              <a:rPr lang="fr-FR" dirty="0" smtClean="0"/>
              <a:t>Périmètre de sécurité pour les participants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041" y="1417638"/>
            <a:ext cx="3638359" cy="242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2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2099" y="180913"/>
            <a:ext cx="109728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fr-FR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mécanique et manutention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7975" y="1351788"/>
            <a:ext cx="10972800" cy="2304287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Risque mécanique</a:t>
            </a:r>
          </a:p>
          <a:p>
            <a:r>
              <a:rPr lang="fr-FR" dirty="0" smtClean="0"/>
              <a:t>Coupure, écrasement</a:t>
            </a:r>
          </a:p>
          <a:p>
            <a:r>
              <a:rPr lang="fr-FR" dirty="0" smtClean="0"/>
              <a:t>Gants, manipulation des appareils, carter de protection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200" y="969265"/>
            <a:ext cx="1639824" cy="1639824"/>
          </a:xfrm>
          <a:prstGeom prst="rect">
            <a:avLst/>
          </a:prstGeom>
        </p:spPr>
      </p:pic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609600" y="4230625"/>
            <a:ext cx="10972800" cy="230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/>
              <a:t>Manutention</a:t>
            </a:r>
          </a:p>
          <a:p>
            <a:r>
              <a:rPr lang="fr-FR" dirty="0" smtClean="0"/>
              <a:t>Utilisation de chariot</a:t>
            </a:r>
          </a:p>
          <a:p>
            <a:r>
              <a:rPr lang="fr-FR" dirty="0" smtClean="0"/>
              <a:t>Limitation du port de charge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AutoShape 2" descr="Résultat de recherche d'images pour &quot;chariot de manuten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6" descr="Résultat de recherche d'images pour &quot;risque manutention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400" y="3574160"/>
            <a:ext cx="2619375" cy="174307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018" y="5173409"/>
            <a:ext cx="1918138" cy="143675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99" y="3611785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Premiers secours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Brûlure thermique ou chimique : rincer à l’eau tiède</a:t>
            </a:r>
          </a:p>
          <a:p>
            <a:r>
              <a:rPr lang="fr-FR" dirty="0" smtClean="0"/>
              <a:t>Projection dans l’œil : si produit chimique rinçage, si brûlure thermique, appeler les secours </a:t>
            </a:r>
          </a:p>
          <a:p>
            <a:r>
              <a:rPr lang="fr-FR" dirty="0" smtClean="0"/>
              <a:t>Electrisation : couper le courant, appeler les secours </a:t>
            </a:r>
          </a:p>
          <a:p>
            <a:r>
              <a:rPr lang="fr-FR" dirty="0" smtClean="0"/>
              <a:t>Blessure : compression manuelle</a:t>
            </a:r>
          </a:p>
          <a:p>
            <a:r>
              <a:rPr lang="fr-FR" dirty="0" smtClean="0"/>
              <a:t>Malaise : position de confort </a:t>
            </a:r>
          </a:p>
          <a:p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7671816" y="5248656"/>
            <a:ext cx="3337560" cy="109728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Appeler le 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05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Responsabilité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81760"/>
            <a:ext cx="11125200" cy="5364479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/>
              <a:t>Contrôle : DDPP ex DSV</a:t>
            </a:r>
          </a:p>
          <a:p>
            <a:endParaRPr lang="fr-FR" dirty="0"/>
          </a:p>
          <a:p>
            <a:r>
              <a:rPr lang="fr-FR" dirty="0" smtClean="0"/>
              <a:t>Responsabilité civile - Assurance</a:t>
            </a:r>
          </a:p>
          <a:p>
            <a:endParaRPr lang="fr-FR" dirty="0"/>
          </a:p>
          <a:p>
            <a:r>
              <a:rPr lang="fr-FR" dirty="0" smtClean="0"/>
              <a:t>Responsabilité pénale</a:t>
            </a:r>
          </a:p>
          <a:p>
            <a:pPr lvl="1"/>
            <a:r>
              <a:rPr lang="fr-FR" dirty="0" smtClean="0"/>
              <a:t>Pas d’assurance</a:t>
            </a:r>
          </a:p>
          <a:p>
            <a:pPr lvl="1"/>
            <a:r>
              <a:rPr lang="fr-FR" dirty="0" smtClean="0"/>
              <a:t>Mise en danger de la vie d’autrui</a:t>
            </a:r>
          </a:p>
          <a:p>
            <a:pPr lvl="1"/>
            <a:endParaRPr lang="fr-FR" dirty="0"/>
          </a:p>
          <a:p>
            <a:r>
              <a:rPr lang="fr-FR" dirty="0" smtClean="0"/>
              <a:t>Cosmétiques</a:t>
            </a:r>
          </a:p>
          <a:p>
            <a:pPr lvl="1"/>
            <a:r>
              <a:rPr lang="fr-FR" dirty="0" smtClean="0"/>
              <a:t>Si mise sur le marché: </a:t>
            </a:r>
            <a:r>
              <a:rPr lang="fr-FR" u="sng" dirty="0" smtClean="0">
                <a:hlinkClick r:id="rId2"/>
              </a:rPr>
              <a:t>règlement (CE) n°1223/2009 </a:t>
            </a:r>
            <a:r>
              <a:rPr lang="fr-FR" u="sng" dirty="0">
                <a:hlinkClick r:id="rId2"/>
              </a:rPr>
              <a:t>du </a:t>
            </a:r>
            <a:r>
              <a:rPr lang="fr-FR" u="sng" dirty="0" smtClean="0">
                <a:hlinkClick r:id="rId2"/>
              </a:rPr>
              <a:t>30/11/2009</a:t>
            </a:r>
            <a:endParaRPr lang="fr-FR" u="sng" dirty="0" smtClean="0"/>
          </a:p>
          <a:p>
            <a:pPr lvl="1"/>
            <a:r>
              <a:rPr lang="fr-FR" dirty="0" smtClean="0"/>
              <a:t>Solution: chacun fabrique pour soi</a:t>
            </a:r>
          </a:p>
          <a:p>
            <a:pPr lvl="1"/>
            <a:r>
              <a:rPr lang="fr-FR" dirty="0"/>
              <a:t>Plus d’infos: </a:t>
            </a:r>
            <a:r>
              <a:rPr lang="fr-FR" dirty="0">
                <a:hlinkClick r:id="rId3"/>
              </a:rPr>
              <a:t>https://www.economie.gouv.fr/dgccrf/Produits-cosmetiques</a:t>
            </a:r>
            <a:endParaRPr lang="fr-FR" dirty="0" smtClean="0"/>
          </a:p>
          <a:p>
            <a:pPr marL="228600" lvl="1">
              <a:spcBef>
                <a:spcPts val="1000"/>
              </a:spcBef>
            </a:pPr>
            <a:r>
              <a:rPr lang="fr-FR" sz="2800" dirty="0" smtClean="0"/>
              <a:t>Produits ménagers</a:t>
            </a:r>
          </a:p>
          <a:p>
            <a:pPr marL="685800" lvl="2">
              <a:spcBef>
                <a:spcPts val="1000"/>
              </a:spcBef>
            </a:pPr>
            <a:r>
              <a:rPr lang="fr-FR" sz="2400" dirty="0"/>
              <a:t>Si mise sur le marché: </a:t>
            </a:r>
            <a:r>
              <a:rPr lang="fr-FR" sz="2400" dirty="0">
                <a:hlinkClick r:id="rId4"/>
              </a:rPr>
              <a:t>règlement </a:t>
            </a:r>
            <a:r>
              <a:rPr lang="fr-FR" sz="2400" dirty="0" smtClean="0">
                <a:hlinkClick r:id="rId4"/>
              </a:rPr>
              <a:t>(CE) n° </a:t>
            </a:r>
            <a:r>
              <a:rPr lang="fr-FR" sz="2400" dirty="0">
                <a:hlinkClick r:id="rId4"/>
              </a:rPr>
              <a:t>648/2004 du </a:t>
            </a:r>
            <a:r>
              <a:rPr lang="fr-FR" sz="2400" dirty="0" smtClean="0">
                <a:hlinkClick r:id="rId4"/>
              </a:rPr>
              <a:t>31/03/04</a:t>
            </a:r>
            <a:endParaRPr lang="fr-FR" sz="2400" dirty="0"/>
          </a:p>
          <a:p>
            <a:pPr lvl="1"/>
            <a:r>
              <a:rPr lang="fr-FR" dirty="0"/>
              <a:t>Solution: chacun fabrique pour </a:t>
            </a:r>
            <a:r>
              <a:rPr lang="fr-FR" dirty="0" smtClean="0"/>
              <a:t>soi</a:t>
            </a:r>
          </a:p>
          <a:p>
            <a:pPr lvl="1"/>
            <a:r>
              <a:rPr lang="fr-FR" dirty="0"/>
              <a:t>Plus </a:t>
            </a:r>
            <a:r>
              <a:rPr lang="fr-FR" dirty="0" smtClean="0"/>
              <a:t>d’infos: </a:t>
            </a:r>
            <a:r>
              <a:rPr lang="fr-FR" dirty="0" smtClean="0">
                <a:hlinkClick r:id="rId5"/>
              </a:rPr>
              <a:t>https</a:t>
            </a:r>
            <a:r>
              <a:rPr lang="fr-FR" dirty="0">
                <a:hlinkClick r:id="rId5"/>
              </a:rPr>
              <a:t>://www.economie.gouv.fr/dgccrf/publications/juridiques/panorama-des-textes/Produits-de-nettoyage-ou-d-entretien</a:t>
            </a:r>
            <a:endParaRPr lang="fr-FR" dirty="0" smtClean="0"/>
          </a:p>
          <a:p>
            <a:pPr marL="228600" lvl="1">
              <a:spcBef>
                <a:spcPts val="1000"/>
              </a:spcBef>
            </a:pPr>
            <a:r>
              <a:rPr lang="fr-FR" sz="2700" dirty="0" smtClean="0"/>
              <a:t>Produits alimentaires</a:t>
            </a:r>
          </a:p>
          <a:p>
            <a:pPr marL="685800" lvl="2">
              <a:spcBef>
                <a:spcPts val="1000"/>
              </a:spcBef>
            </a:pPr>
            <a:r>
              <a:rPr lang="fr-FR" sz="2500" dirty="0" smtClean="0"/>
              <a:t>Règles générales relatives à la sécurité des denrées alimentaires et à l’hygiène alimentaire: </a:t>
            </a:r>
            <a:r>
              <a:rPr lang="fr-FR" sz="2500" dirty="0" smtClean="0">
                <a:hlinkClick r:id="rId6"/>
              </a:rPr>
              <a:t>Règlement (CE) n°178/2002du 28/01/2002</a:t>
            </a:r>
            <a:r>
              <a:rPr lang="fr-FR" sz="2500" dirty="0" smtClean="0"/>
              <a:t> et </a:t>
            </a:r>
            <a:r>
              <a:rPr lang="fr-FR" sz="2500" dirty="0" smtClean="0">
                <a:hlinkClick r:id="rId7"/>
              </a:rPr>
              <a:t>Règlement (CE) n° 852/200 du 29/04/2004</a:t>
            </a:r>
            <a:endParaRPr lang="fr-FR" sz="2500" dirty="0" smtClean="0"/>
          </a:p>
          <a:p>
            <a:pPr marL="685800" lvl="2">
              <a:spcBef>
                <a:spcPts val="1000"/>
              </a:spcBef>
            </a:pPr>
            <a:r>
              <a:rPr lang="fr-FR" sz="2500" dirty="0" smtClean="0"/>
              <a:t>Solution: travailler proprement!</a:t>
            </a:r>
          </a:p>
          <a:p>
            <a:pPr marL="685800" lvl="2">
              <a:spcBef>
                <a:spcPts val="1000"/>
              </a:spcBef>
            </a:pPr>
            <a:r>
              <a:rPr lang="fr-FR" sz="2500" dirty="0" smtClean="0"/>
              <a:t>Plus </a:t>
            </a:r>
            <a:r>
              <a:rPr lang="fr-FR" sz="2500" dirty="0"/>
              <a:t>d’infos: </a:t>
            </a:r>
            <a:r>
              <a:rPr lang="fr-FR" sz="2500" dirty="0">
                <a:hlinkClick r:id="rId8"/>
              </a:rPr>
              <a:t>https://www.economie.gouv.fr/dgccrf/Publications/Vie-pratique/Fiches-pratiques/Hygiene-alimentaire</a:t>
            </a:r>
            <a:endParaRPr lang="fr-FR" sz="2500" dirty="0"/>
          </a:p>
          <a:p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6417892" y="3281585"/>
            <a:ext cx="1316052" cy="4529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7528133" y="3281585"/>
            <a:ext cx="3825667" cy="760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dirty="0" smtClean="0"/>
              <a:t>Formation et information</a:t>
            </a:r>
          </a:p>
          <a:p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981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de responsabilité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0775"/>
          </a:xfrm>
        </p:spPr>
        <p:txBody>
          <a:bodyPr/>
          <a:lstStyle/>
          <a:p>
            <a:pPr algn="ctr"/>
            <a:r>
              <a:rPr lang="fr-FR" dirty="0" smtClean="0"/>
              <a:t>Responsable de l’association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dirty="0" smtClean="0"/>
              <a:t>Animatrice </a:t>
            </a:r>
            <a:r>
              <a:rPr lang="fr-FR" dirty="0" smtClean="0"/>
              <a:t>de l’atelier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dirty="0" smtClean="0"/>
              <a:t>Participant</a:t>
            </a:r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 rot="5400000">
            <a:off x="5762004" y="2651334"/>
            <a:ext cx="927216" cy="427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rot="5400000">
            <a:off x="5762004" y="4154296"/>
            <a:ext cx="927216" cy="427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537959" y="5775862"/>
            <a:ext cx="5418034" cy="57256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OBLIGATION DE RESULTATS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44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Risque / Danger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1264778" y="2085174"/>
            <a:ext cx="2367185" cy="226463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Danger</a:t>
            </a:r>
            <a:endParaRPr lang="fr-F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Multiplication 6"/>
          <p:cNvSpPr/>
          <p:nvPr/>
        </p:nvSpPr>
        <p:spPr>
          <a:xfrm>
            <a:off x="3905428" y="2674834"/>
            <a:ext cx="1281869" cy="127332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5296969" y="2179177"/>
            <a:ext cx="2367185" cy="2264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Exposition 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9491530" y="2179177"/>
            <a:ext cx="2367185" cy="226463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Risque </a:t>
            </a:r>
            <a:endParaRPr lang="fr-FR" dirty="0"/>
          </a:p>
        </p:txBody>
      </p:sp>
      <p:sp>
        <p:nvSpPr>
          <p:cNvPr id="10" name="Égal 9"/>
          <p:cNvSpPr/>
          <p:nvPr/>
        </p:nvSpPr>
        <p:spPr>
          <a:xfrm>
            <a:off x="8033046" y="2803020"/>
            <a:ext cx="957129" cy="828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Risques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56971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590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94120" y="124989"/>
            <a:ext cx="10807255" cy="1311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fr-FR" altLang="fr-FR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chimique </a:t>
            </a:r>
            <a:r>
              <a:rPr lang="fr-FR" altLang="fr-FR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: Les voies de pénétration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5295106" y="2632870"/>
            <a:ext cx="1905000" cy="1447800"/>
            <a:chOff x="720" y="1392"/>
            <a:chExt cx="1200" cy="912"/>
          </a:xfrm>
        </p:grpSpPr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912" y="1392"/>
            <a:ext cx="950" cy="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Clip" r:id="rId4" imgW="2560320" imgH="1350360" progId="MS_ClipArt_Gallery.2">
                    <p:embed/>
                  </p:oleObj>
                </mc:Choice>
                <mc:Fallback>
                  <p:oleObj name="Clip" r:id="rId4" imgW="2560320" imgH="1350360" progId="MS_ClipArt_Gallery.2">
                    <p:embed/>
                    <p:pic>
                      <p:nvPicPr>
                        <p:cNvPr id="18436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1392"/>
                          <a:ext cx="950" cy="5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720" y="2016"/>
              <a:ext cx="120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fr-FR" altLang="fr-FR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Oculaires</a:t>
              </a:r>
            </a:p>
          </p:txBody>
        </p:sp>
      </p:grpSp>
      <p:grpSp>
        <p:nvGrpSpPr>
          <p:cNvPr id="18438" name="Group 6"/>
          <p:cNvGrpSpPr>
            <a:grpSpLocks/>
          </p:cNvGrpSpPr>
          <p:nvPr/>
        </p:nvGrpSpPr>
        <p:grpSpPr bwMode="auto">
          <a:xfrm>
            <a:off x="547687" y="2045717"/>
            <a:ext cx="3048000" cy="3365501"/>
            <a:chOff x="288" y="1352"/>
            <a:chExt cx="1920" cy="2120"/>
          </a:xfrm>
        </p:grpSpPr>
        <p:grpSp>
          <p:nvGrpSpPr>
            <p:cNvPr id="18439" name="Group 7"/>
            <p:cNvGrpSpPr>
              <a:grpSpLocks/>
            </p:cNvGrpSpPr>
            <p:nvPr/>
          </p:nvGrpSpPr>
          <p:grpSpPr bwMode="auto">
            <a:xfrm>
              <a:off x="528" y="1352"/>
              <a:ext cx="1680" cy="2120"/>
              <a:chOff x="528" y="1352"/>
              <a:chExt cx="1680" cy="2120"/>
            </a:xfrm>
          </p:grpSpPr>
          <p:graphicFrame>
            <p:nvGraphicFramePr>
              <p:cNvPr id="18440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75663375"/>
                  </p:ext>
                </p:extLst>
              </p:nvPr>
            </p:nvGraphicFramePr>
            <p:xfrm>
              <a:off x="806" y="1352"/>
              <a:ext cx="1123" cy="14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2" name="Clip" r:id="rId6" imgW="1487520" imgH="1867680" progId="MS_ClipArt_Gallery.2">
                      <p:embed/>
                    </p:oleObj>
                  </mc:Choice>
                  <mc:Fallback>
                    <p:oleObj name="Clip" r:id="rId6" imgW="1487520" imgH="1867680" progId="MS_ClipArt_Gallery.2">
                      <p:embed/>
                      <p:pic>
                        <p:nvPicPr>
                          <p:cNvPr id="1844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6" y="1352"/>
                            <a:ext cx="1123" cy="140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441" name="Text Box 9"/>
              <p:cNvSpPr txBox="1">
                <a:spLocks noChangeArrowheads="1"/>
              </p:cNvSpPr>
              <p:nvPr/>
            </p:nvSpPr>
            <p:spPr bwMode="auto">
              <a:xfrm>
                <a:off x="528" y="2832"/>
                <a:ext cx="1680" cy="6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fr-FR" altLang="fr-FR" sz="24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Respiratoires</a:t>
                </a:r>
              </a:p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fr-FR" altLang="fr-FR" sz="2400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Orales</a:t>
                </a:r>
              </a:p>
            </p:txBody>
          </p:sp>
        </p:grpSp>
        <p:sp>
          <p:nvSpPr>
            <p:cNvPr id="18442" name="AutoShape 10"/>
            <p:cNvSpPr>
              <a:spLocks noChangeArrowheads="1"/>
            </p:cNvSpPr>
            <p:nvPr/>
          </p:nvSpPr>
          <p:spPr bwMode="auto">
            <a:xfrm>
              <a:off x="288" y="2256"/>
              <a:ext cx="480" cy="432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auto">
            <a:xfrm flipV="1">
              <a:off x="288" y="1824"/>
              <a:ext cx="480" cy="48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444" name="Group 12"/>
          <p:cNvGrpSpPr>
            <a:grpSpLocks/>
          </p:cNvGrpSpPr>
          <p:nvPr/>
        </p:nvGrpSpPr>
        <p:grpSpPr bwMode="auto">
          <a:xfrm>
            <a:off x="9177338" y="2146300"/>
            <a:ext cx="2286000" cy="2543175"/>
            <a:chOff x="4821" y="1352"/>
            <a:chExt cx="1440" cy="1602"/>
          </a:xfrm>
        </p:grpSpPr>
        <p:graphicFrame>
          <p:nvGraphicFramePr>
            <p:cNvPr id="18445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1833685"/>
                </p:ext>
              </p:extLst>
            </p:nvPr>
          </p:nvGraphicFramePr>
          <p:xfrm>
            <a:off x="4925" y="1352"/>
            <a:ext cx="1231" cy="12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Clip" r:id="rId8" imgW="3452040" imgH="3449520" progId="MS_ClipArt_Gallery.2">
                    <p:embed/>
                  </p:oleObj>
                </mc:Choice>
                <mc:Fallback>
                  <p:oleObj name="Clip" r:id="rId8" imgW="3452040" imgH="3449520" progId="MS_ClipArt_Gallery.2">
                    <p:embed/>
                    <p:pic>
                      <p:nvPicPr>
                        <p:cNvPr id="18445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5" y="1352"/>
                          <a:ext cx="1231" cy="12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4821" y="2666"/>
              <a:ext cx="14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fr-FR" altLang="fr-FR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Cutanées</a:t>
              </a:r>
            </a:p>
          </p:txBody>
        </p:sp>
      </p:grp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95288" y="5570540"/>
            <a:ext cx="112450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fr-FR" altLang="fr-FR" b="1" dirty="0">
                <a:solidFill>
                  <a:srgbClr val="000000"/>
                </a:solidFill>
                <a:latin typeface="Arial" panose="020B0604020202020204" pitchFamily="34" charset="0"/>
              </a:rPr>
              <a:t>Fonction respiratoire = 2000 L en 8 </a:t>
            </a:r>
            <a:r>
              <a:rPr lang="fr-FR" altLang="fr-FR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H                 			Surface </a:t>
            </a:r>
            <a:r>
              <a:rPr lang="fr-FR" altLang="fr-FR" b="1" dirty="0">
                <a:solidFill>
                  <a:srgbClr val="000000"/>
                </a:solidFill>
                <a:latin typeface="Arial" panose="020B0604020202020204" pitchFamily="34" charset="0"/>
              </a:rPr>
              <a:t>alvéolaire = 90 à 130 m</a:t>
            </a:r>
            <a:r>
              <a:rPr lang="fr-FR" altLang="fr-FR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endParaRPr lang="fr-FR" altLang="fr-FR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27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" y="76200"/>
            <a:ext cx="8229600" cy="1143000"/>
          </a:xfrm>
        </p:spPr>
        <p:txBody>
          <a:bodyPr/>
          <a:lstStyle/>
          <a:p>
            <a:pPr algn="l"/>
            <a:r>
              <a:rPr lang="fr-FR" altLang="fr-FR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chimique </a:t>
            </a:r>
            <a:r>
              <a:rPr lang="fr-FR" altLang="fr-FR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: Pictogrammes</a:t>
            </a:r>
            <a:endParaRPr lang="fr-FR" altLang="fr-FR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endParaRPr>
          </a:p>
        </p:txBody>
      </p:sp>
      <p:pic>
        <p:nvPicPr>
          <p:cNvPr id="6147" name="Picture 3" descr="SGH - Explosi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6256" y="1143000"/>
            <a:ext cx="1066800" cy="1066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4" descr="SGH - Tête de mo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10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SGH - Point d'exclam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192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SGH - Dangers pour la santé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181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SGH - Dangers pour l'environne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100" y="3376614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SGH - Combura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256" y="39624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SGH - Combustib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256" y="25908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SGH - Gaz comprimé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456" y="52578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SGH - Corros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384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96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altLang="fr-FR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chimique </a:t>
            </a:r>
            <a:r>
              <a:rPr lang="fr-FR" altLang="fr-FR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:</a:t>
            </a:r>
            <a:r>
              <a:rPr lang="fr-FR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 protection</a:t>
            </a:r>
            <a:endParaRPr lang="fr-FR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Gants </a:t>
            </a:r>
          </a:p>
          <a:p>
            <a:r>
              <a:rPr lang="fr-FR" dirty="0" smtClean="0"/>
              <a:t>Masques</a:t>
            </a:r>
          </a:p>
          <a:p>
            <a:r>
              <a:rPr lang="fr-FR" dirty="0" smtClean="0"/>
              <a:t>Lunettes de protection</a:t>
            </a:r>
          </a:p>
          <a:p>
            <a:r>
              <a:rPr lang="fr-FR" dirty="0" smtClean="0"/>
              <a:t>Tablier </a:t>
            </a:r>
          </a:p>
          <a:p>
            <a:r>
              <a:rPr lang="fr-FR" dirty="0" smtClean="0"/>
              <a:t>Traçabilité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4" descr="imsis045-0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9" b="1587"/>
          <a:stretch>
            <a:fillRect/>
          </a:stretch>
        </p:blipFill>
        <p:spPr bwMode="auto">
          <a:xfrm>
            <a:off x="8724519" y="2055686"/>
            <a:ext cx="2200275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4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Risque biologique 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: TIAC</a:t>
            </a:r>
            <a:endParaRPr lang="fr-FR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Voies de pénétration </a:t>
            </a:r>
          </a:p>
          <a:p>
            <a:r>
              <a:rPr lang="fr-FR" dirty="0" smtClean="0"/>
              <a:t> Salmonelle, Listeria, …</a:t>
            </a:r>
          </a:p>
          <a:p>
            <a:r>
              <a:rPr lang="fr-FR" dirty="0" smtClean="0"/>
              <a:t>TIAC : Toxi-infection alimentaire collective</a:t>
            </a:r>
          </a:p>
          <a:p>
            <a:endParaRPr lang="fr-FR" dirty="0"/>
          </a:p>
          <a:p>
            <a:r>
              <a:rPr lang="fr-FR" dirty="0" smtClean="0"/>
              <a:t>Hygiène, fraîcheur des produits, …</a:t>
            </a:r>
          </a:p>
          <a:p>
            <a:r>
              <a:rPr lang="fr-FR" dirty="0" smtClean="0"/>
              <a:t>Ne pas goûter les ingrédients</a:t>
            </a:r>
          </a:p>
          <a:p>
            <a:r>
              <a:rPr lang="fr-FR" dirty="0" smtClean="0"/>
              <a:t>Equipements de protection</a:t>
            </a:r>
          </a:p>
          <a:p>
            <a:r>
              <a:rPr lang="fr-FR" dirty="0" smtClean="0"/>
              <a:t>Traçabilité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AutoShape 4" descr="Résultat de recherche d'images pour &quot;risque biologiqu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" name="Picture 18" descr="200263951-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1"/>
          <a:stretch>
            <a:fillRect/>
          </a:stretch>
        </p:blipFill>
        <p:spPr bwMode="auto">
          <a:xfrm>
            <a:off x="7559675" y="3594102"/>
            <a:ext cx="4022725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imsis045-0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9" b="1587"/>
          <a:stretch>
            <a:fillRect/>
          </a:stretch>
        </p:blipFill>
        <p:spPr bwMode="auto">
          <a:xfrm>
            <a:off x="9071991" y="455486"/>
            <a:ext cx="2200275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11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323</Words>
  <Application>Microsoft Office PowerPoint</Application>
  <PresentationFormat>Grand écran</PresentationFormat>
  <Paragraphs>100</Paragraphs>
  <Slides>13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Thème Office</vt:lpstr>
      <vt:lpstr>Modèle par défaut</vt:lpstr>
      <vt:lpstr>1_Modèle par défaut</vt:lpstr>
      <vt:lpstr>Clip</vt:lpstr>
      <vt:lpstr>Présentation PowerPoint</vt:lpstr>
      <vt:lpstr>Responsabilité </vt:lpstr>
      <vt:lpstr>Chaîne de responsabilité</vt:lpstr>
      <vt:lpstr>Risque / Danger</vt:lpstr>
      <vt:lpstr>Risques</vt:lpstr>
      <vt:lpstr>Présentation PowerPoint</vt:lpstr>
      <vt:lpstr>Risque chimique : Pictogrammes</vt:lpstr>
      <vt:lpstr>Risque chimique : protection</vt:lpstr>
      <vt:lpstr>Risque biologique : TIAC</vt:lpstr>
      <vt:lpstr>Risque électrique</vt:lpstr>
      <vt:lpstr>Risque thermique</vt:lpstr>
      <vt:lpstr>Risque mécanique et manutention</vt:lpstr>
      <vt:lpstr>Premiers secours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DIY</dc:title>
  <dc:creator>Aline Dingremont</dc:creator>
  <cp:lastModifiedBy>Sébastien Moreau</cp:lastModifiedBy>
  <cp:revision>14</cp:revision>
  <dcterms:created xsi:type="dcterms:W3CDTF">2019-04-25T11:19:11Z</dcterms:created>
  <dcterms:modified xsi:type="dcterms:W3CDTF">2019-04-26T09:19:00Z</dcterms:modified>
</cp:coreProperties>
</file>