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693" r:id="rId2"/>
    <p:sldId id="695" r:id="rId3"/>
    <p:sldId id="491" r:id="rId4"/>
    <p:sldId id="638" r:id="rId5"/>
    <p:sldId id="646" r:id="rId6"/>
    <p:sldId id="694" r:id="rId7"/>
    <p:sldId id="626" r:id="rId8"/>
    <p:sldId id="361" r:id="rId9"/>
    <p:sldId id="714" r:id="rId10"/>
    <p:sldId id="715" r:id="rId11"/>
    <p:sldId id="716" r:id="rId12"/>
    <p:sldId id="717" r:id="rId13"/>
    <p:sldId id="718" r:id="rId14"/>
    <p:sldId id="719" r:id="rId15"/>
    <p:sldId id="681" r:id="rId16"/>
    <p:sldId id="311" r:id="rId17"/>
    <p:sldId id="684" r:id="rId18"/>
    <p:sldId id="685" r:id="rId19"/>
    <p:sldId id="257" r:id="rId20"/>
    <p:sldId id="687" r:id="rId21"/>
    <p:sldId id="260" r:id="rId22"/>
    <p:sldId id="689" r:id="rId23"/>
    <p:sldId id="262" r:id="rId24"/>
    <p:sldId id="650" r:id="rId25"/>
    <p:sldId id="300" r:id="rId26"/>
    <p:sldId id="302" r:id="rId27"/>
    <p:sldId id="696" r:id="rId28"/>
    <p:sldId id="697" r:id="rId29"/>
    <p:sldId id="698" r:id="rId30"/>
    <p:sldId id="699" r:id="rId31"/>
    <p:sldId id="700" r:id="rId32"/>
    <p:sldId id="701" r:id="rId33"/>
    <p:sldId id="702" r:id="rId34"/>
    <p:sldId id="703" r:id="rId35"/>
    <p:sldId id="704" r:id="rId36"/>
    <p:sldId id="705" r:id="rId37"/>
    <p:sldId id="706" r:id="rId38"/>
    <p:sldId id="707" r:id="rId39"/>
    <p:sldId id="708" r:id="rId40"/>
    <p:sldId id="709" r:id="rId41"/>
    <p:sldId id="710" r:id="rId42"/>
    <p:sldId id="711" r:id="rId43"/>
    <p:sldId id="712" r:id="rId44"/>
    <p:sldId id="692" r:id="rId45"/>
    <p:sldId id="721" r:id="rId46"/>
    <p:sldId id="720" r:id="rId4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76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7"/>
    <p:restoredTop sz="91426"/>
  </p:normalViewPr>
  <p:slideViewPr>
    <p:cSldViewPr snapToGrid="0" snapToObjects="1">
      <p:cViewPr varScale="1">
        <p:scale>
          <a:sx n="72" d="100"/>
          <a:sy n="72" d="100"/>
        </p:scale>
        <p:origin x="1320" y="72"/>
      </p:cViewPr>
      <p:guideLst/>
    </p:cSldViewPr>
  </p:slideViewPr>
  <p:outlineViewPr>
    <p:cViewPr>
      <p:scale>
        <a:sx n="33" d="100"/>
        <a:sy n="33" d="100"/>
      </p:scale>
      <p:origin x="0" y="-2144"/>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Claudia%20Carrasco\Desktop\STAGE%20ZDT\DOC%20STAGE\Tableaux%20caract&#233;risation\Caract&#233;risation%20BURGER%20KING.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Claudia%20Carrasco\Desktop\STAGE%20ZDT\DOC%20STAGE\Tableaux%20caract&#233;risation\Caract&#233;risation%20BURGER%20KING.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Claudia%20Carrasco\Desktop\STAGE%20ZDT\DOC%20STAGE\Tableaux%20caract&#233;risation\Caract&#233;risation%20BURGER%20KING.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Claudia%20Carrasco\Desktop\STAGE%20ZDT\DOC%20STAGE\Tableaux%20caract&#233;risation\Caract&#233;risation%20BURGER%20KI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773676259434392E-2"/>
          <c:y val="4.1029070161755228E-2"/>
          <c:w val="0.74358029213930932"/>
          <c:h val="0.68400762858850639"/>
        </c:manualLayout>
      </c:layout>
      <c:barChart>
        <c:barDir val="col"/>
        <c:grouping val="stacked"/>
        <c:varyColors val="0"/>
        <c:ser>
          <c:idx val="0"/>
          <c:order val="0"/>
          <c:tx>
            <c:strRef>
              <c:f>'Caractérisation 04'!#REF!</c:f>
              <c:strCache>
                <c:ptCount val="1"/>
                <c:pt idx="0">
                  <c:v>#REF!</c:v>
                </c:pt>
              </c:strCache>
            </c:strRef>
          </c:tx>
          <c:spPr>
            <a:solidFill>
              <a:schemeClr val="accent1"/>
            </a:solidFill>
            <a:ln>
              <a:noFill/>
            </a:ln>
            <a:effectLst/>
          </c:spPr>
          <c:invertIfNegative val="0"/>
          <c:cat>
            <c:strRef>
              <c:f>'Caractérisation 04'!$A$4:$A$21</c:f>
              <c:strCache>
                <c:ptCount val="18"/>
                <c:pt idx="0">
                  <c:v>Biodéchets</c:v>
                </c:pt>
                <c:pt idx="2">
                  <c:v>Gaspillage alimentaire</c:v>
                </c:pt>
                <c:pt idx="4">
                  <c:v>Emballage papier propre</c:v>
                </c:pt>
                <c:pt idx="5">
                  <c:v>Emballage papier souillé</c:v>
                </c:pt>
                <c:pt idx="7">
                  <c:v>Emballage carton propre</c:v>
                </c:pt>
                <c:pt idx="8">
                  <c:v>Emballage carton souillé</c:v>
                </c:pt>
                <c:pt idx="10">
                  <c:v>Textiles</c:v>
                </c:pt>
                <c:pt idx="12">
                  <c:v>Plastique souple propre</c:v>
                </c:pt>
                <c:pt idx="13">
                  <c:v>Plastique souple souillé</c:v>
                </c:pt>
                <c:pt idx="15">
                  <c:v>Matériaux recyclables</c:v>
                </c:pt>
                <c:pt idx="17">
                  <c:v>Autres</c:v>
                </c:pt>
              </c:strCache>
            </c:strRef>
          </c:cat>
          <c:val>
            <c:numRef>
              <c:f>'Caractérisation 04'!#REF!</c:f>
              <c:numCache>
                <c:formatCode>General</c:formatCode>
                <c:ptCount val="1"/>
                <c:pt idx="0">
                  <c:v>1</c:v>
                </c:pt>
              </c:numCache>
            </c:numRef>
          </c:val>
          <c:extLst>
            <c:ext xmlns:c16="http://schemas.microsoft.com/office/drawing/2014/chart" uri="{C3380CC4-5D6E-409C-BE32-E72D297353CC}">
              <c16:uniqueId val="{00000000-9C70-46C1-BD04-065D78E076BC}"/>
            </c:ext>
          </c:extLst>
        </c:ser>
        <c:ser>
          <c:idx val="1"/>
          <c:order val="1"/>
          <c:tx>
            <c:v>4-avril-2018</c:v>
          </c:tx>
          <c:spPr>
            <a:solidFill>
              <a:schemeClr val="accent2"/>
            </a:solidFill>
            <a:ln>
              <a:noFill/>
            </a:ln>
            <a:effectLst/>
          </c:spPr>
          <c:invertIfNegative val="0"/>
          <c:cat>
            <c:strRef>
              <c:f>'Caractérisation 04'!$A$4:$A$21</c:f>
              <c:strCache>
                <c:ptCount val="18"/>
                <c:pt idx="0">
                  <c:v>Biodéchets</c:v>
                </c:pt>
                <c:pt idx="2">
                  <c:v>Gaspillage alimentaire</c:v>
                </c:pt>
                <c:pt idx="4">
                  <c:v>Emballage papier propre</c:v>
                </c:pt>
                <c:pt idx="5">
                  <c:v>Emballage papier souillé</c:v>
                </c:pt>
                <c:pt idx="7">
                  <c:v>Emballage carton propre</c:v>
                </c:pt>
                <c:pt idx="8">
                  <c:v>Emballage carton souillé</c:v>
                </c:pt>
                <c:pt idx="10">
                  <c:v>Textiles</c:v>
                </c:pt>
                <c:pt idx="12">
                  <c:v>Plastique souple propre</c:v>
                </c:pt>
                <c:pt idx="13">
                  <c:v>Plastique souple souillé</c:v>
                </c:pt>
                <c:pt idx="15">
                  <c:v>Matériaux recyclables</c:v>
                </c:pt>
                <c:pt idx="17">
                  <c:v>Autres</c:v>
                </c:pt>
              </c:strCache>
            </c:strRef>
          </c:cat>
          <c:val>
            <c:numRef>
              <c:f>'Caractérisation 04'!$D$4:$D$21</c:f>
              <c:numCache>
                <c:formatCode>General</c:formatCode>
                <c:ptCount val="18"/>
                <c:pt idx="0">
                  <c:v>27.72</c:v>
                </c:pt>
                <c:pt idx="2">
                  <c:v>4.8099999999999996</c:v>
                </c:pt>
                <c:pt idx="4">
                  <c:v>2.9000000000000004</c:v>
                </c:pt>
                <c:pt idx="5">
                  <c:v>17.46</c:v>
                </c:pt>
                <c:pt idx="7">
                  <c:v>22.62</c:v>
                </c:pt>
                <c:pt idx="8">
                  <c:v>14.990000000000002</c:v>
                </c:pt>
                <c:pt idx="10">
                  <c:v>5.7799999999999994</c:v>
                </c:pt>
                <c:pt idx="12">
                  <c:v>2.2999999999999998</c:v>
                </c:pt>
                <c:pt idx="13">
                  <c:v>4.0999999999999996</c:v>
                </c:pt>
                <c:pt idx="15">
                  <c:v>4.75</c:v>
                </c:pt>
                <c:pt idx="17">
                  <c:v>2.12</c:v>
                </c:pt>
              </c:numCache>
            </c:numRef>
          </c:val>
          <c:extLst>
            <c:ext xmlns:c16="http://schemas.microsoft.com/office/drawing/2014/chart" uri="{C3380CC4-5D6E-409C-BE32-E72D297353CC}">
              <c16:uniqueId val="{00000001-9C70-46C1-BD04-065D78E076BC}"/>
            </c:ext>
          </c:extLst>
        </c:ser>
        <c:ser>
          <c:idx val="2"/>
          <c:order val="2"/>
          <c:tx>
            <c:v>29-mars-2018</c:v>
          </c:tx>
          <c:spPr>
            <a:solidFill>
              <a:schemeClr val="accent3"/>
            </a:solidFill>
            <a:ln>
              <a:noFill/>
            </a:ln>
            <a:effectLst/>
          </c:spPr>
          <c:invertIfNegative val="0"/>
          <c:val>
            <c:numRef>
              <c:f>'Caractérisation 29'!$D$4:$D$21</c:f>
              <c:numCache>
                <c:formatCode>General</c:formatCode>
                <c:ptCount val="18"/>
                <c:pt idx="0">
                  <c:v>24.419999999999998</c:v>
                </c:pt>
                <c:pt idx="2">
                  <c:v>0.83999999999999986</c:v>
                </c:pt>
                <c:pt idx="4">
                  <c:v>0.14000000000000012</c:v>
                </c:pt>
                <c:pt idx="5">
                  <c:v>12.56</c:v>
                </c:pt>
                <c:pt idx="7">
                  <c:v>26.44</c:v>
                </c:pt>
                <c:pt idx="8">
                  <c:v>9.94</c:v>
                </c:pt>
                <c:pt idx="10">
                  <c:v>5.4599999999999991</c:v>
                </c:pt>
                <c:pt idx="12">
                  <c:v>2.54</c:v>
                </c:pt>
                <c:pt idx="13">
                  <c:v>3.14</c:v>
                </c:pt>
                <c:pt idx="15">
                  <c:v>3.26</c:v>
                </c:pt>
                <c:pt idx="17">
                  <c:v>1.24</c:v>
                </c:pt>
              </c:numCache>
            </c:numRef>
          </c:val>
          <c:extLst>
            <c:ext xmlns:c16="http://schemas.microsoft.com/office/drawing/2014/chart" uri="{C3380CC4-5D6E-409C-BE32-E72D297353CC}">
              <c16:uniqueId val="{00000002-9C70-46C1-BD04-065D78E076BC}"/>
            </c:ext>
          </c:extLst>
        </c:ser>
        <c:ser>
          <c:idx val="3"/>
          <c:order val="3"/>
          <c:tx>
            <c:v>30-mars-2018</c:v>
          </c:tx>
          <c:spPr>
            <a:solidFill>
              <a:schemeClr val="accent4"/>
            </a:solidFill>
            <a:ln>
              <a:noFill/>
            </a:ln>
            <a:effectLst/>
          </c:spPr>
          <c:invertIfNegative val="0"/>
          <c:val>
            <c:numRef>
              <c:f>'Caractérisation 30'!$D$4:$D$21</c:f>
              <c:numCache>
                <c:formatCode>General</c:formatCode>
                <c:ptCount val="18"/>
                <c:pt idx="0">
                  <c:v>53.120000000000005</c:v>
                </c:pt>
                <c:pt idx="2">
                  <c:v>0.14000000000000012</c:v>
                </c:pt>
                <c:pt idx="4">
                  <c:v>1.1599999999999997</c:v>
                </c:pt>
                <c:pt idx="5">
                  <c:v>25.480000000000004</c:v>
                </c:pt>
                <c:pt idx="7">
                  <c:v>30.3</c:v>
                </c:pt>
                <c:pt idx="8">
                  <c:v>16.48</c:v>
                </c:pt>
                <c:pt idx="10">
                  <c:v>6.1399999999999988</c:v>
                </c:pt>
                <c:pt idx="12">
                  <c:v>0</c:v>
                </c:pt>
                <c:pt idx="13">
                  <c:v>7.5400000000000009</c:v>
                </c:pt>
                <c:pt idx="15">
                  <c:v>4.9400000000000004</c:v>
                </c:pt>
                <c:pt idx="17">
                  <c:v>4.3600000000000003</c:v>
                </c:pt>
              </c:numCache>
            </c:numRef>
          </c:val>
          <c:extLst>
            <c:ext xmlns:c16="http://schemas.microsoft.com/office/drawing/2014/chart" uri="{C3380CC4-5D6E-409C-BE32-E72D297353CC}">
              <c16:uniqueId val="{00000003-9C70-46C1-BD04-065D78E076BC}"/>
            </c:ext>
          </c:extLst>
        </c:ser>
        <c:ser>
          <c:idx val="4"/>
          <c:order val="4"/>
          <c:tx>
            <c:v>31-mars-2018</c:v>
          </c:tx>
          <c:spPr>
            <a:solidFill>
              <a:schemeClr val="accent5"/>
            </a:solidFill>
            <a:ln>
              <a:noFill/>
            </a:ln>
            <a:effectLst/>
          </c:spPr>
          <c:invertIfNegative val="0"/>
          <c:val>
            <c:numRef>
              <c:f>'Caractérisation 31'!$D$4:$D$21</c:f>
              <c:numCache>
                <c:formatCode>General</c:formatCode>
                <c:ptCount val="18"/>
                <c:pt idx="0">
                  <c:v>66.97</c:v>
                </c:pt>
                <c:pt idx="2">
                  <c:v>25.52</c:v>
                </c:pt>
                <c:pt idx="4">
                  <c:v>0.80000000000000027</c:v>
                </c:pt>
                <c:pt idx="5">
                  <c:v>37.479999999999997</c:v>
                </c:pt>
                <c:pt idx="7">
                  <c:v>41.68</c:v>
                </c:pt>
                <c:pt idx="8">
                  <c:v>34.279999999999994</c:v>
                </c:pt>
                <c:pt idx="10">
                  <c:v>6.84</c:v>
                </c:pt>
                <c:pt idx="12">
                  <c:v>0</c:v>
                </c:pt>
                <c:pt idx="13">
                  <c:v>0.28000000000000003</c:v>
                </c:pt>
                <c:pt idx="15">
                  <c:v>5.75</c:v>
                </c:pt>
                <c:pt idx="17">
                  <c:v>1.32</c:v>
                </c:pt>
              </c:numCache>
            </c:numRef>
          </c:val>
          <c:extLst>
            <c:ext xmlns:c16="http://schemas.microsoft.com/office/drawing/2014/chart" uri="{C3380CC4-5D6E-409C-BE32-E72D297353CC}">
              <c16:uniqueId val="{00000004-9C70-46C1-BD04-065D78E076BC}"/>
            </c:ext>
          </c:extLst>
        </c:ser>
        <c:ser>
          <c:idx val="5"/>
          <c:order val="5"/>
          <c:tx>
            <c:v>1-avril-2018</c:v>
          </c:tx>
          <c:spPr>
            <a:solidFill>
              <a:schemeClr val="accent6"/>
            </a:solidFill>
            <a:ln>
              <a:noFill/>
            </a:ln>
            <a:effectLst/>
          </c:spPr>
          <c:invertIfNegative val="0"/>
          <c:val>
            <c:numRef>
              <c:f>'Caractérisation 01'!$D$4:$D$21</c:f>
              <c:numCache>
                <c:formatCode>General</c:formatCode>
                <c:ptCount val="18"/>
                <c:pt idx="0">
                  <c:v>46.919999999999995</c:v>
                </c:pt>
                <c:pt idx="2">
                  <c:v>3.64</c:v>
                </c:pt>
                <c:pt idx="4">
                  <c:v>1.4800000000000002</c:v>
                </c:pt>
                <c:pt idx="5">
                  <c:v>18.28</c:v>
                </c:pt>
                <c:pt idx="7">
                  <c:v>26.34</c:v>
                </c:pt>
                <c:pt idx="8">
                  <c:v>17.82</c:v>
                </c:pt>
                <c:pt idx="10">
                  <c:v>4.2000000000000011</c:v>
                </c:pt>
                <c:pt idx="12">
                  <c:v>0.88</c:v>
                </c:pt>
                <c:pt idx="13">
                  <c:v>5.0499999999999989</c:v>
                </c:pt>
                <c:pt idx="15">
                  <c:v>6.74</c:v>
                </c:pt>
                <c:pt idx="17">
                  <c:v>1.58</c:v>
                </c:pt>
              </c:numCache>
            </c:numRef>
          </c:val>
          <c:extLst>
            <c:ext xmlns:c16="http://schemas.microsoft.com/office/drawing/2014/chart" uri="{C3380CC4-5D6E-409C-BE32-E72D297353CC}">
              <c16:uniqueId val="{00000005-9C70-46C1-BD04-065D78E076BC}"/>
            </c:ext>
          </c:extLst>
        </c:ser>
        <c:ser>
          <c:idx val="6"/>
          <c:order val="6"/>
          <c:tx>
            <c:v>2-avril-2018</c:v>
          </c:tx>
          <c:spPr>
            <a:solidFill>
              <a:schemeClr val="accent1">
                <a:lumMod val="60000"/>
              </a:schemeClr>
            </a:solidFill>
            <a:ln>
              <a:noFill/>
            </a:ln>
            <a:effectLst/>
          </c:spPr>
          <c:invertIfNegative val="0"/>
          <c:val>
            <c:numRef>
              <c:f>'Caractérisation 02'!$D$4:$D$21</c:f>
              <c:numCache>
                <c:formatCode>General</c:formatCode>
                <c:ptCount val="18"/>
                <c:pt idx="0">
                  <c:v>58.509999999999991</c:v>
                </c:pt>
                <c:pt idx="2">
                  <c:v>4.9800000000000004</c:v>
                </c:pt>
                <c:pt idx="4">
                  <c:v>2.17</c:v>
                </c:pt>
                <c:pt idx="5">
                  <c:v>27.64</c:v>
                </c:pt>
                <c:pt idx="7">
                  <c:v>28.22</c:v>
                </c:pt>
                <c:pt idx="8">
                  <c:v>24.68</c:v>
                </c:pt>
                <c:pt idx="10">
                  <c:v>5.34</c:v>
                </c:pt>
                <c:pt idx="12">
                  <c:v>2.5800000000000005</c:v>
                </c:pt>
                <c:pt idx="13">
                  <c:v>5.2200000000000006</c:v>
                </c:pt>
                <c:pt idx="15">
                  <c:v>10.75</c:v>
                </c:pt>
                <c:pt idx="17">
                  <c:v>4.7300000000000004</c:v>
                </c:pt>
              </c:numCache>
            </c:numRef>
          </c:val>
          <c:extLst>
            <c:ext xmlns:c16="http://schemas.microsoft.com/office/drawing/2014/chart" uri="{C3380CC4-5D6E-409C-BE32-E72D297353CC}">
              <c16:uniqueId val="{00000006-9C70-46C1-BD04-065D78E076BC}"/>
            </c:ext>
          </c:extLst>
        </c:ser>
        <c:ser>
          <c:idx val="7"/>
          <c:order val="7"/>
          <c:tx>
            <c:v>3-avril-2018</c:v>
          </c:tx>
          <c:spPr>
            <a:solidFill>
              <a:schemeClr val="accent2">
                <a:lumMod val="60000"/>
              </a:schemeClr>
            </a:solidFill>
            <a:ln>
              <a:noFill/>
            </a:ln>
            <a:effectLst/>
          </c:spPr>
          <c:invertIfNegative val="0"/>
          <c:val>
            <c:numRef>
              <c:f>'Caractérisation 03'!$D$4:$D$21</c:f>
              <c:numCache>
                <c:formatCode>General</c:formatCode>
                <c:ptCount val="18"/>
                <c:pt idx="0">
                  <c:v>32.879999999999995</c:v>
                </c:pt>
                <c:pt idx="2">
                  <c:v>6.74</c:v>
                </c:pt>
                <c:pt idx="4">
                  <c:v>2.2000000000000002</c:v>
                </c:pt>
                <c:pt idx="5">
                  <c:v>14.6</c:v>
                </c:pt>
                <c:pt idx="7">
                  <c:v>20.34</c:v>
                </c:pt>
                <c:pt idx="8">
                  <c:v>18.089999999999996</c:v>
                </c:pt>
                <c:pt idx="10">
                  <c:v>5.73</c:v>
                </c:pt>
                <c:pt idx="12">
                  <c:v>1.7</c:v>
                </c:pt>
                <c:pt idx="13">
                  <c:v>1.4300000000000002</c:v>
                </c:pt>
                <c:pt idx="15">
                  <c:v>3.01</c:v>
                </c:pt>
                <c:pt idx="17">
                  <c:v>1.02</c:v>
                </c:pt>
              </c:numCache>
            </c:numRef>
          </c:val>
          <c:extLst>
            <c:ext xmlns:c16="http://schemas.microsoft.com/office/drawing/2014/chart" uri="{C3380CC4-5D6E-409C-BE32-E72D297353CC}">
              <c16:uniqueId val="{00000007-9C70-46C1-BD04-065D78E076BC}"/>
            </c:ext>
          </c:extLst>
        </c:ser>
        <c:dLbls>
          <c:showLegendKey val="0"/>
          <c:showVal val="0"/>
          <c:showCatName val="0"/>
          <c:showSerName val="0"/>
          <c:showPercent val="0"/>
          <c:showBubbleSize val="0"/>
        </c:dLbls>
        <c:gapWidth val="150"/>
        <c:overlap val="100"/>
        <c:axId val="103337984"/>
        <c:axId val="103339520"/>
      </c:barChart>
      <c:catAx>
        <c:axId val="103337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03339520"/>
        <c:crosses val="autoZero"/>
        <c:auto val="1"/>
        <c:lblAlgn val="ctr"/>
        <c:lblOffset val="100"/>
        <c:noMultiLvlLbl val="0"/>
      </c:catAx>
      <c:valAx>
        <c:axId val="1033395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Poids (kg)</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03337984"/>
        <c:crosses val="autoZero"/>
        <c:crossBetween val="between"/>
      </c:valAx>
      <c:spPr>
        <a:noFill/>
        <a:ln>
          <a:noFill/>
        </a:ln>
        <a:effectLst/>
      </c:spPr>
    </c:plotArea>
    <c:legend>
      <c:legendPos val="b"/>
      <c:legendEntry>
        <c:idx val="0"/>
        <c:delete val="1"/>
      </c:legendEntry>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dPt>
            <c:idx val="1"/>
            <c:invertIfNegative val="0"/>
            <c:bubble3D val="0"/>
            <c:spPr>
              <a:solidFill>
                <a:schemeClr val="accent6">
                  <a:lumMod val="75000"/>
                </a:schemeClr>
              </a:solidFill>
              <a:ln>
                <a:noFill/>
              </a:ln>
              <a:effectLst/>
            </c:spPr>
            <c:extLst>
              <c:ext xmlns:c16="http://schemas.microsoft.com/office/drawing/2014/chart" uri="{C3380CC4-5D6E-409C-BE32-E72D297353CC}">
                <c16:uniqueId val="{00000001-DE2E-480E-946C-4F09F574F196}"/>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3-DE2E-480E-946C-4F09F574F19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Arial" panose="020B0604020202020204" pitchFamily="34" charset="0"/>
                    <a:ea typeface="+mn-ea"/>
                    <a:cs typeface="Arial" panose="020B0604020202020204" pitchFamily="34" charset="0"/>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Graphique!$O$4:$O$6</c:f>
              <c:strCache>
                <c:ptCount val="3"/>
                <c:pt idx="0">
                  <c:v>Recyclable</c:v>
                </c:pt>
                <c:pt idx="1">
                  <c:v>Organique</c:v>
                </c:pt>
                <c:pt idx="2">
                  <c:v>OMR</c:v>
                </c:pt>
              </c:strCache>
            </c:strRef>
          </c:cat>
          <c:val>
            <c:numRef>
              <c:f>Graphique!$AI$4:$AI$6</c:f>
              <c:numCache>
                <c:formatCode>0.00</c:formatCode>
                <c:ptCount val="3"/>
                <c:pt idx="0">
                  <c:v>13322.919999999998</c:v>
                </c:pt>
                <c:pt idx="1">
                  <c:v>18574.920000000002</c:v>
                </c:pt>
                <c:pt idx="2">
                  <c:v>19364.8</c:v>
                </c:pt>
              </c:numCache>
            </c:numRef>
          </c:val>
          <c:extLst>
            <c:ext xmlns:c16="http://schemas.microsoft.com/office/drawing/2014/chart" uri="{C3380CC4-5D6E-409C-BE32-E72D297353CC}">
              <c16:uniqueId val="{00000004-DE2E-480E-946C-4F09F574F196}"/>
            </c:ext>
          </c:extLst>
        </c:ser>
        <c:dLbls>
          <c:dLblPos val="ctr"/>
          <c:showLegendKey val="0"/>
          <c:showVal val="1"/>
          <c:showCatName val="0"/>
          <c:showSerName val="0"/>
          <c:showPercent val="0"/>
          <c:showBubbleSize val="0"/>
        </c:dLbls>
        <c:gapWidth val="79"/>
        <c:overlap val="100"/>
        <c:axId val="103382400"/>
        <c:axId val="103398400"/>
      </c:barChart>
      <c:catAx>
        <c:axId val="103382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03398400"/>
        <c:crosses val="autoZero"/>
        <c:auto val="1"/>
        <c:lblAlgn val="ctr"/>
        <c:lblOffset val="100"/>
        <c:noMultiLvlLbl val="0"/>
      </c:catAx>
      <c:valAx>
        <c:axId val="103398400"/>
        <c:scaling>
          <c:orientation val="minMax"/>
        </c:scaling>
        <c:delete val="1"/>
        <c:axPos val="b"/>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KG</a:t>
                </a:r>
              </a:p>
            </c:rich>
          </c:tx>
          <c:layout/>
          <c:overlay val="0"/>
          <c:spPr>
            <a:noFill/>
            <a:ln>
              <a:noFill/>
            </a:ln>
            <a:effectLst/>
          </c:spPr>
        </c:title>
        <c:numFmt formatCode="0.00" sourceLinked="1"/>
        <c:majorTickMark val="none"/>
        <c:minorTickMark val="none"/>
        <c:tickLblPos val="nextTo"/>
        <c:crossAx val="103382400"/>
        <c:crosses val="autoZero"/>
        <c:crossBetween val="between"/>
      </c:valAx>
      <c:spPr>
        <a:noFill/>
        <a:ln>
          <a:noFill/>
        </a:ln>
        <a:effectLst/>
      </c:spPr>
    </c:plotArea>
    <c:plotVisOnly val="1"/>
    <c:dispBlanksAs val="gap"/>
    <c:showDLblsOverMax val="0"/>
  </c:chart>
  <c:spPr>
    <a:solidFill>
      <a:schemeClr val="lt1"/>
    </a:solidFill>
    <a:ln w="9525" cap="flat" cmpd="sng" algn="ctr">
      <a:solidFill>
        <a:schemeClr val="tx1">
          <a:lumMod val="15000"/>
          <a:lumOff val="85000"/>
        </a:schemeClr>
      </a:solidFill>
      <a:round/>
    </a:ln>
    <a:effectLst/>
  </c:spPr>
  <c:txPr>
    <a:bodyPr/>
    <a:lstStyle/>
    <a:p>
      <a:pPr>
        <a:defRPr>
          <a:latin typeface="Arial" panose="020B0604020202020204" pitchFamily="34" charset="0"/>
          <a:cs typeface="Arial" panose="020B0604020202020204" pitchFamily="34" charset="0"/>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Graphique!$P$3</c:f>
              <c:strCache>
                <c:ptCount val="1"/>
                <c:pt idx="0">
                  <c:v>Biodéchets</c:v>
                </c:pt>
              </c:strCache>
            </c:strRef>
          </c:tx>
          <c:spPr>
            <a:solidFill>
              <a:schemeClr val="accent1"/>
            </a:solidFill>
            <a:ln>
              <a:noFill/>
            </a:ln>
            <a:effectLst/>
          </c:spPr>
          <c:invertIfNegative val="0"/>
          <c:cat>
            <c:strRef>
              <c:f>Graphique!$O$4:$O$6</c:f>
              <c:strCache>
                <c:ptCount val="3"/>
                <c:pt idx="0">
                  <c:v>Recyclable</c:v>
                </c:pt>
                <c:pt idx="1">
                  <c:v>Organique</c:v>
                </c:pt>
                <c:pt idx="2">
                  <c:v>OMR</c:v>
                </c:pt>
              </c:strCache>
            </c:strRef>
          </c:cat>
          <c:val>
            <c:numRef>
              <c:f>Graphique!$P$4:$P$6</c:f>
              <c:numCache>
                <c:formatCode>General</c:formatCode>
                <c:ptCount val="3"/>
                <c:pt idx="1">
                  <c:v>310.54000000000002</c:v>
                </c:pt>
              </c:numCache>
            </c:numRef>
          </c:val>
          <c:extLst>
            <c:ext xmlns:c16="http://schemas.microsoft.com/office/drawing/2014/chart" uri="{C3380CC4-5D6E-409C-BE32-E72D297353CC}">
              <c16:uniqueId val="{00000000-4901-49F8-8CB6-7EFDA24B8AA7}"/>
            </c:ext>
          </c:extLst>
        </c:ser>
        <c:ser>
          <c:idx val="1"/>
          <c:order val="1"/>
          <c:tx>
            <c:strRef>
              <c:f>Graphique!$Q$3</c:f>
              <c:strCache>
                <c:ptCount val="1"/>
                <c:pt idx="0">
                  <c:v>Gaspillage Alimentaire</c:v>
                </c:pt>
              </c:strCache>
            </c:strRef>
          </c:tx>
          <c:spPr>
            <a:solidFill>
              <a:schemeClr val="accent2"/>
            </a:solidFill>
            <a:ln>
              <a:noFill/>
            </a:ln>
            <a:effectLst/>
          </c:spPr>
          <c:invertIfNegative val="0"/>
          <c:cat>
            <c:strRef>
              <c:f>Graphique!$O$4:$O$6</c:f>
              <c:strCache>
                <c:ptCount val="3"/>
                <c:pt idx="0">
                  <c:v>Recyclable</c:v>
                </c:pt>
                <c:pt idx="1">
                  <c:v>Organique</c:v>
                </c:pt>
                <c:pt idx="2">
                  <c:v>OMR</c:v>
                </c:pt>
              </c:strCache>
            </c:strRef>
          </c:cat>
          <c:val>
            <c:numRef>
              <c:f>Graphique!$Q$4:$Q$6</c:f>
              <c:numCache>
                <c:formatCode>General</c:formatCode>
                <c:ptCount val="3"/>
                <c:pt idx="1">
                  <c:v>46.67</c:v>
                </c:pt>
              </c:numCache>
            </c:numRef>
          </c:val>
          <c:extLst>
            <c:ext xmlns:c16="http://schemas.microsoft.com/office/drawing/2014/chart" uri="{C3380CC4-5D6E-409C-BE32-E72D297353CC}">
              <c16:uniqueId val="{00000001-4901-49F8-8CB6-7EFDA24B8AA7}"/>
            </c:ext>
          </c:extLst>
        </c:ser>
        <c:ser>
          <c:idx val="2"/>
          <c:order val="2"/>
          <c:tx>
            <c:strRef>
              <c:f>Graphique!$R$3</c:f>
              <c:strCache>
                <c:ptCount val="1"/>
                <c:pt idx="0">
                  <c:v>Papier propre</c:v>
                </c:pt>
              </c:strCache>
            </c:strRef>
          </c:tx>
          <c:spPr>
            <a:solidFill>
              <a:schemeClr val="accent3"/>
            </a:solidFill>
            <a:ln>
              <a:noFill/>
            </a:ln>
            <a:effectLst/>
          </c:spPr>
          <c:invertIfNegative val="0"/>
          <c:cat>
            <c:strRef>
              <c:f>Graphique!$O$4:$O$6</c:f>
              <c:strCache>
                <c:ptCount val="3"/>
                <c:pt idx="0">
                  <c:v>Recyclable</c:v>
                </c:pt>
                <c:pt idx="1">
                  <c:v>Organique</c:v>
                </c:pt>
                <c:pt idx="2">
                  <c:v>OMR</c:v>
                </c:pt>
              </c:strCache>
            </c:strRef>
          </c:cat>
          <c:val>
            <c:numRef>
              <c:f>Graphique!$R$4:$R$6</c:f>
              <c:numCache>
                <c:formatCode>General</c:formatCode>
                <c:ptCount val="3"/>
                <c:pt idx="0">
                  <c:v>10.85</c:v>
                </c:pt>
              </c:numCache>
            </c:numRef>
          </c:val>
          <c:extLst>
            <c:ext xmlns:c16="http://schemas.microsoft.com/office/drawing/2014/chart" uri="{C3380CC4-5D6E-409C-BE32-E72D297353CC}">
              <c16:uniqueId val="{00000002-4901-49F8-8CB6-7EFDA24B8AA7}"/>
            </c:ext>
          </c:extLst>
        </c:ser>
        <c:ser>
          <c:idx val="3"/>
          <c:order val="3"/>
          <c:tx>
            <c:strRef>
              <c:f>Graphique!$S$3</c:f>
              <c:strCache>
                <c:ptCount val="1"/>
                <c:pt idx="0">
                  <c:v>Papier souillé</c:v>
                </c:pt>
              </c:strCache>
            </c:strRef>
          </c:tx>
          <c:spPr>
            <a:solidFill>
              <a:schemeClr val="accent4"/>
            </a:solidFill>
            <a:ln>
              <a:noFill/>
            </a:ln>
            <a:effectLst/>
          </c:spPr>
          <c:invertIfNegative val="0"/>
          <c:cat>
            <c:strRef>
              <c:f>Graphique!$O$4:$O$6</c:f>
              <c:strCache>
                <c:ptCount val="3"/>
                <c:pt idx="0">
                  <c:v>Recyclable</c:v>
                </c:pt>
                <c:pt idx="1">
                  <c:v>Organique</c:v>
                </c:pt>
                <c:pt idx="2">
                  <c:v>OMR</c:v>
                </c:pt>
              </c:strCache>
            </c:strRef>
          </c:cat>
          <c:val>
            <c:numRef>
              <c:f>Graphique!$S$4:$S$6</c:f>
              <c:numCache>
                <c:formatCode>General</c:formatCode>
                <c:ptCount val="3"/>
                <c:pt idx="2">
                  <c:v>153.5</c:v>
                </c:pt>
              </c:numCache>
            </c:numRef>
          </c:val>
          <c:extLst>
            <c:ext xmlns:c16="http://schemas.microsoft.com/office/drawing/2014/chart" uri="{C3380CC4-5D6E-409C-BE32-E72D297353CC}">
              <c16:uniqueId val="{00000003-4901-49F8-8CB6-7EFDA24B8AA7}"/>
            </c:ext>
          </c:extLst>
        </c:ser>
        <c:ser>
          <c:idx val="4"/>
          <c:order val="4"/>
          <c:tx>
            <c:strRef>
              <c:f>Graphique!$T$3</c:f>
              <c:strCache>
                <c:ptCount val="1"/>
                <c:pt idx="0">
                  <c:v>Carton propre</c:v>
                </c:pt>
              </c:strCache>
            </c:strRef>
          </c:tx>
          <c:spPr>
            <a:solidFill>
              <a:schemeClr val="accent5"/>
            </a:solidFill>
            <a:ln>
              <a:noFill/>
            </a:ln>
            <a:effectLst/>
          </c:spPr>
          <c:invertIfNegative val="0"/>
          <c:cat>
            <c:strRef>
              <c:f>Graphique!$O$4:$O$6</c:f>
              <c:strCache>
                <c:ptCount val="3"/>
                <c:pt idx="0">
                  <c:v>Recyclable</c:v>
                </c:pt>
                <c:pt idx="1">
                  <c:v>Organique</c:v>
                </c:pt>
                <c:pt idx="2">
                  <c:v>OMR</c:v>
                </c:pt>
              </c:strCache>
            </c:strRef>
          </c:cat>
          <c:val>
            <c:numRef>
              <c:f>Graphique!$T$4:$T$6</c:f>
              <c:numCache>
                <c:formatCode>General</c:formatCode>
                <c:ptCount val="3"/>
                <c:pt idx="0">
                  <c:v>195.94</c:v>
                </c:pt>
              </c:numCache>
            </c:numRef>
          </c:val>
          <c:extLst>
            <c:ext xmlns:c16="http://schemas.microsoft.com/office/drawing/2014/chart" uri="{C3380CC4-5D6E-409C-BE32-E72D297353CC}">
              <c16:uniqueId val="{00000004-4901-49F8-8CB6-7EFDA24B8AA7}"/>
            </c:ext>
          </c:extLst>
        </c:ser>
        <c:ser>
          <c:idx val="5"/>
          <c:order val="5"/>
          <c:tx>
            <c:strRef>
              <c:f>Graphique!$U$3</c:f>
              <c:strCache>
                <c:ptCount val="1"/>
                <c:pt idx="0">
                  <c:v>Carton souillé</c:v>
                </c:pt>
              </c:strCache>
            </c:strRef>
          </c:tx>
          <c:spPr>
            <a:solidFill>
              <a:schemeClr val="accent6"/>
            </a:solidFill>
            <a:ln>
              <a:noFill/>
            </a:ln>
            <a:effectLst/>
          </c:spPr>
          <c:invertIfNegative val="0"/>
          <c:cat>
            <c:strRef>
              <c:f>Graphique!$O$4:$O$6</c:f>
              <c:strCache>
                <c:ptCount val="3"/>
                <c:pt idx="0">
                  <c:v>Recyclable</c:v>
                </c:pt>
                <c:pt idx="1">
                  <c:v>Organique</c:v>
                </c:pt>
                <c:pt idx="2">
                  <c:v>OMR</c:v>
                </c:pt>
              </c:strCache>
            </c:strRef>
          </c:cat>
          <c:val>
            <c:numRef>
              <c:f>Graphique!$U$4:$U$6</c:f>
              <c:numCache>
                <c:formatCode>General</c:formatCode>
                <c:ptCount val="3"/>
                <c:pt idx="2">
                  <c:v>136.28</c:v>
                </c:pt>
              </c:numCache>
            </c:numRef>
          </c:val>
          <c:extLst>
            <c:ext xmlns:c16="http://schemas.microsoft.com/office/drawing/2014/chart" uri="{C3380CC4-5D6E-409C-BE32-E72D297353CC}">
              <c16:uniqueId val="{00000005-4901-49F8-8CB6-7EFDA24B8AA7}"/>
            </c:ext>
          </c:extLst>
        </c:ser>
        <c:ser>
          <c:idx val="6"/>
          <c:order val="6"/>
          <c:tx>
            <c:strRef>
              <c:f>Graphique!$V$3</c:f>
              <c:strCache>
                <c:ptCount val="1"/>
                <c:pt idx="0">
                  <c:v>Textiles</c:v>
                </c:pt>
              </c:strCache>
            </c:strRef>
          </c:tx>
          <c:spPr>
            <a:solidFill>
              <a:schemeClr val="accent1">
                <a:lumMod val="60000"/>
              </a:schemeClr>
            </a:solidFill>
            <a:ln>
              <a:noFill/>
            </a:ln>
            <a:effectLst/>
          </c:spPr>
          <c:invertIfNegative val="0"/>
          <c:cat>
            <c:strRef>
              <c:f>Graphique!$O$4:$O$6</c:f>
              <c:strCache>
                <c:ptCount val="3"/>
                <c:pt idx="0">
                  <c:v>Recyclable</c:v>
                </c:pt>
                <c:pt idx="1">
                  <c:v>Organique</c:v>
                </c:pt>
                <c:pt idx="2">
                  <c:v>OMR</c:v>
                </c:pt>
              </c:strCache>
            </c:strRef>
          </c:cat>
          <c:val>
            <c:numRef>
              <c:f>Graphique!$V$4:$V$6</c:f>
              <c:numCache>
                <c:formatCode>General</c:formatCode>
                <c:ptCount val="3"/>
                <c:pt idx="2">
                  <c:v>39.49</c:v>
                </c:pt>
              </c:numCache>
            </c:numRef>
          </c:val>
          <c:extLst>
            <c:ext xmlns:c16="http://schemas.microsoft.com/office/drawing/2014/chart" uri="{C3380CC4-5D6E-409C-BE32-E72D297353CC}">
              <c16:uniqueId val="{00000006-4901-49F8-8CB6-7EFDA24B8AA7}"/>
            </c:ext>
          </c:extLst>
        </c:ser>
        <c:ser>
          <c:idx val="7"/>
          <c:order val="7"/>
          <c:tx>
            <c:strRef>
              <c:f>Graphique!$W$3</c:f>
              <c:strCache>
                <c:ptCount val="1"/>
                <c:pt idx="0">
                  <c:v>Plastique souple propre</c:v>
                </c:pt>
              </c:strCache>
            </c:strRef>
          </c:tx>
          <c:spPr>
            <a:solidFill>
              <a:schemeClr val="accent2">
                <a:lumMod val="60000"/>
              </a:schemeClr>
            </a:solidFill>
            <a:ln>
              <a:noFill/>
            </a:ln>
            <a:effectLst/>
          </c:spPr>
          <c:invertIfNegative val="0"/>
          <c:cat>
            <c:strRef>
              <c:f>Graphique!$O$4:$O$6</c:f>
              <c:strCache>
                <c:ptCount val="3"/>
                <c:pt idx="0">
                  <c:v>Recyclable</c:v>
                </c:pt>
                <c:pt idx="1">
                  <c:v>Organique</c:v>
                </c:pt>
                <c:pt idx="2">
                  <c:v>OMR</c:v>
                </c:pt>
              </c:strCache>
            </c:strRef>
          </c:cat>
          <c:val>
            <c:numRef>
              <c:f>Graphique!$W$4:$W$6</c:f>
              <c:numCache>
                <c:formatCode>General</c:formatCode>
                <c:ptCount val="3"/>
                <c:pt idx="0">
                  <c:v>10</c:v>
                </c:pt>
              </c:numCache>
            </c:numRef>
          </c:val>
          <c:extLst>
            <c:ext xmlns:c16="http://schemas.microsoft.com/office/drawing/2014/chart" uri="{C3380CC4-5D6E-409C-BE32-E72D297353CC}">
              <c16:uniqueId val="{00000007-4901-49F8-8CB6-7EFDA24B8AA7}"/>
            </c:ext>
          </c:extLst>
        </c:ser>
        <c:ser>
          <c:idx val="8"/>
          <c:order val="8"/>
          <c:tx>
            <c:strRef>
              <c:f>Graphique!$X$3</c:f>
              <c:strCache>
                <c:ptCount val="1"/>
                <c:pt idx="0">
                  <c:v>Plastique souple souillé</c:v>
                </c:pt>
              </c:strCache>
            </c:strRef>
          </c:tx>
          <c:spPr>
            <a:solidFill>
              <a:schemeClr val="accent3">
                <a:lumMod val="60000"/>
              </a:schemeClr>
            </a:solidFill>
            <a:ln>
              <a:noFill/>
            </a:ln>
            <a:effectLst/>
          </c:spPr>
          <c:invertIfNegative val="0"/>
          <c:cat>
            <c:strRef>
              <c:f>Graphique!$O$4:$O$6</c:f>
              <c:strCache>
                <c:ptCount val="3"/>
                <c:pt idx="0">
                  <c:v>Recyclable</c:v>
                </c:pt>
                <c:pt idx="1">
                  <c:v>Organique</c:v>
                </c:pt>
                <c:pt idx="2">
                  <c:v>OMR</c:v>
                </c:pt>
              </c:strCache>
            </c:strRef>
          </c:cat>
          <c:val>
            <c:numRef>
              <c:f>Graphique!$X$4:$X$6</c:f>
              <c:numCache>
                <c:formatCode>General</c:formatCode>
                <c:ptCount val="3"/>
                <c:pt idx="2">
                  <c:v>26.76</c:v>
                </c:pt>
              </c:numCache>
            </c:numRef>
          </c:val>
          <c:extLst>
            <c:ext xmlns:c16="http://schemas.microsoft.com/office/drawing/2014/chart" uri="{C3380CC4-5D6E-409C-BE32-E72D297353CC}">
              <c16:uniqueId val="{00000008-4901-49F8-8CB6-7EFDA24B8AA7}"/>
            </c:ext>
          </c:extLst>
        </c:ser>
        <c:ser>
          <c:idx val="17"/>
          <c:order val="9"/>
          <c:tx>
            <c:strRef>
              <c:f>Graphique!$Z$3</c:f>
              <c:strCache>
                <c:ptCount val="1"/>
                <c:pt idx="0">
                  <c:v>Autres</c:v>
                </c:pt>
              </c:strCache>
            </c:strRef>
          </c:tx>
          <c:spPr>
            <a:solidFill>
              <a:schemeClr val="accent6">
                <a:lumMod val="80000"/>
                <a:lumOff val="20000"/>
              </a:schemeClr>
            </a:solidFill>
            <a:ln>
              <a:noFill/>
            </a:ln>
            <a:effectLst/>
          </c:spPr>
          <c:invertIfNegative val="0"/>
          <c:cat>
            <c:strRef>
              <c:f>Graphique!$O$4:$O$6</c:f>
              <c:strCache>
                <c:ptCount val="3"/>
                <c:pt idx="0">
                  <c:v>Recyclable</c:v>
                </c:pt>
                <c:pt idx="1">
                  <c:v>Organique</c:v>
                </c:pt>
                <c:pt idx="2">
                  <c:v>OMR</c:v>
                </c:pt>
              </c:strCache>
            </c:strRef>
          </c:cat>
          <c:val>
            <c:numRef>
              <c:f>Graphique!$Z$4:$Z$6</c:f>
              <c:numCache>
                <c:formatCode>General</c:formatCode>
                <c:ptCount val="3"/>
                <c:pt idx="2">
                  <c:v>16.37</c:v>
                </c:pt>
              </c:numCache>
            </c:numRef>
          </c:val>
          <c:extLst>
            <c:ext xmlns:c16="http://schemas.microsoft.com/office/drawing/2014/chart" uri="{C3380CC4-5D6E-409C-BE32-E72D297353CC}">
              <c16:uniqueId val="{00000009-4901-49F8-8CB6-7EFDA24B8AA7}"/>
            </c:ext>
          </c:extLst>
        </c:ser>
        <c:ser>
          <c:idx val="9"/>
          <c:order val="10"/>
          <c:tx>
            <c:strRef>
              <c:f>Graphique!$Y$3</c:f>
              <c:strCache>
                <c:ptCount val="1"/>
                <c:pt idx="0">
                  <c:v>Matériaux recyclables</c:v>
                </c:pt>
              </c:strCache>
            </c:strRef>
          </c:tx>
          <c:spPr>
            <a:solidFill>
              <a:schemeClr val="accent4">
                <a:lumMod val="60000"/>
              </a:schemeClr>
            </a:solidFill>
            <a:ln>
              <a:noFill/>
            </a:ln>
            <a:effectLst/>
          </c:spPr>
          <c:invertIfNegative val="0"/>
          <c:val>
            <c:numRef>
              <c:f>Graphique!$Y$4</c:f>
              <c:numCache>
                <c:formatCode>General</c:formatCode>
                <c:ptCount val="1"/>
                <c:pt idx="0">
                  <c:v>39.42</c:v>
                </c:pt>
              </c:numCache>
            </c:numRef>
          </c:val>
          <c:extLst>
            <c:ext xmlns:c16="http://schemas.microsoft.com/office/drawing/2014/chart" uri="{C3380CC4-5D6E-409C-BE32-E72D297353CC}">
              <c16:uniqueId val="{0000000A-4901-49F8-8CB6-7EFDA24B8AA7}"/>
            </c:ext>
          </c:extLst>
        </c:ser>
        <c:dLbls>
          <c:showLegendKey val="0"/>
          <c:showVal val="0"/>
          <c:showCatName val="0"/>
          <c:showSerName val="0"/>
          <c:showPercent val="0"/>
          <c:showBubbleSize val="0"/>
        </c:dLbls>
        <c:gapWidth val="150"/>
        <c:overlap val="100"/>
        <c:axId val="104974976"/>
        <c:axId val="105382272"/>
      </c:barChart>
      <c:catAx>
        <c:axId val="1049749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05382272"/>
        <c:crosses val="autoZero"/>
        <c:auto val="1"/>
        <c:lblAlgn val="ctr"/>
        <c:lblOffset val="100"/>
        <c:noMultiLvlLbl val="0"/>
      </c:catAx>
      <c:valAx>
        <c:axId val="10538227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fr-FR" dirty="0"/>
                  <a:t>KG</a:t>
                </a:r>
              </a:p>
            </c:rich>
          </c:tx>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049749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latin typeface="Arial" panose="020B0604020202020204" pitchFamily="34" charset="0"/>
          <a:cs typeface="Arial" panose="020B0604020202020204" pitchFamily="34" charset="0"/>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0CD3-4F95-A107-C3CAFCECAE03}"/>
              </c:ext>
            </c:extLst>
          </c:dPt>
          <c:dPt>
            <c:idx val="1"/>
            <c:bubble3D val="0"/>
            <c:spPr>
              <a:solidFill>
                <a:schemeClr val="accent6">
                  <a:lumMod val="7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0CD3-4F95-A107-C3CAFCECAE03}"/>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0CD3-4F95-A107-C3CAFCECAE03}"/>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vert="horz"/>
              <a:lstStyle/>
              <a:p>
                <a:pPr>
                  <a:defRPr>
                    <a:solidFill>
                      <a:schemeClr val="bg1"/>
                    </a:solidFill>
                  </a:defRPr>
                </a:pPr>
                <a:endParaRPr lang="fr-F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Graphique!$O$4:$O$6</c:f>
              <c:strCache>
                <c:ptCount val="3"/>
                <c:pt idx="0">
                  <c:v>Recyclable</c:v>
                </c:pt>
                <c:pt idx="1">
                  <c:v>Organique</c:v>
                </c:pt>
                <c:pt idx="2">
                  <c:v>OMR</c:v>
                </c:pt>
              </c:strCache>
            </c:strRef>
          </c:cat>
          <c:val>
            <c:numRef>
              <c:f>Graphique!$AB$4:$AB$6</c:f>
              <c:numCache>
                <c:formatCode>0.00</c:formatCode>
                <c:ptCount val="3"/>
                <c:pt idx="0">
                  <c:v>13322.919999999998</c:v>
                </c:pt>
                <c:pt idx="1">
                  <c:v>18574.920000000002</c:v>
                </c:pt>
                <c:pt idx="2">
                  <c:v>19364.8</c:v>
                </c:pt>
              </c:numCache>
            </c:numRef>
          </c:val>
          <c:extLst>
            <c:ext xmlns:c16="http://schemas.microsoft.com/office/drawing/2014/chart" uri="{C3380CC4-5D6E-409C-BE32-E72D297353CC}">
              <c16:uniqueId val="{00000006-0CD3-4F95-A107-C3CAFCECAE03}"/>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overlay val="0"/>
      <c:spPr>
        <a:solidFill>
          <a:schemeClr val="lt1">
            <a:lumMod val="95000"/>
            <a:alpha val="39000"/>
          </a:schemeClr>
        </a:solidFill>
        <a:ln>
          <a:noFill/>
        </a:ln>
        <a:effectLst/>
      </c:spPr>
      <c:txPr>
        <a:bodyPr rot="0" vert="horz"/>
        <a:lstStyle/>
        <a:p>
          <a:pPr>
            <a:defRPr/>
          </a:pPr>
          <a:endParaRPr lang="fr-FR"/>
        </a:p>
      </c:txPr>
    </c:legend>
    <c:plotVisOnly val="1"/>
    <c:dispBlanksAs val="gap"/>
    <c:showDLblsOverMax val="0"/>
  </c:chart>
  <c:spPr>
    <a:solidFill>
      <a:sysClr val="window" lastClr="FFFFFF"/>
    </a:solidFill>
    <a:ln w="9525" cap="flat" cmpd="sng" algn="ctr">
      <a:solidFill>
        <a:schemeClr val="dk1">
          <a:lumMod val="25000"/>
          <a:lumOff val="75000"/>
        </a:schemeClr>
      </a:solidFill>
      <a:round/>
    </a:ln>
    <a:effectLst/>
  </c:spPr>
  <c:txPr>
    <a:bodyPr/>
    <a:lstStyle/>
    <a:p>
      <a:pPr>
        <a:defRPr sz="1800"/>
      </a:pPr>
      <a:endParaRPr lang="fr-F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32.png"/><Relationship Id="rId4" Type="http://schemas.openxmlformats.org/officeDocument/2006/relationships/image" Target="../media/image34.png"/></Relationships>
</file>

<file path=ppt/diagrams/_rels/data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 Id="rId4" Type="http://schemas.openxmlformats.org/officeDocument/2006/relationships/image" Target="../media/image45.png"/></Relationships>
</file>

<file path=ppt/diagrams/_rels/data6.xml.rels><?xml version="1.0" encoding="UTF-8" standalone="yes"?>
<Relationships xmlns="http://schemas.openxmlformats.org/package/2006/relationships"><Relationship Id="rId1" Type="http://schemas.openxmlformats.org/officeDocument/2006/relationships/image" Target="../media/image5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32.png"/><Relationship Id="rId4" Type="http://schemas.openxmlformats.org/officeDocument/2006/relationships/image" Target="../media/image34.png"/></Relationships>
</file>

<file path=ppt/diagrams/_rels/drawing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5.png"/><Relationship Id="rId4" Type="http://schemas.openxmlformats.org/officeDocument/2006/relationships/image" Target="../media/image44.png"/></Relationships>
</file>

<file path=ppt/diagrams/_rels/drawing6.xml.rels><?xml version="1.0" encoding="UTF-8" standalone="yes"?>
<Relationships xmlns="http://schemas.openxmlformats.org/package/2006/relationships"><Relationship Id="rId1" Type="http://schemas.openxmlformats.org/officeDocument/2006/relationships/image" Target="../media/image5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FE7B77-7796-4E19-813A-C43AA2E08E32}" type="doc">
      <dgm:prSet loTypeId="urn:microsoft.com/office/officeart/2008/layout/VerticalCurvedList" loCatId="list" qsTypeId="urn:microsoft.com/office/officeart/2005/8/quickstyle/3d1" qsCatId="3D" csTypeId="urn:microsoft.com/office/officeart/2005/8/colors/accent1_2" csCatId="accent1" phldr="1"/>
      <dgm:spPr/>
      <dgm:t>
        <a:bodyPr/>
        <a:lstStyle/>
        <a:p>
          <a:endParaRPr lang="fr-FR"/>
        </a:p>
      </dgm:t>
    </dgm:pt>
    <dgm:pt modelId="{E0121C5E-0B82-4CD4-AE39-5337A8000A38}">
      <dgm:prSet phldrT="[Texto]"/>
      <dgm:spPr/>
      <dgm:t>
        <a:bodyPr/>
        <a:lstStyle/>
        <a:p>
          <a:r>
            <a:rPr lang="fr-FR" noProof="0" dirty="0" smtClean="0"/>
            <a:t>Activités administratives et industrielles, entretien paysager.</a:t>
          </a:r>
        </a:p>
        <a:p>
          <a:r>
            <a:rPr lang="fr-FR" noProof="0" dirty="0" smtClean="0"/>
            <a:t>ZI de La Milletière, 13 rue Joseph Priestley, 37100 Tours </a:t>
          </a:r>
          <a:endParaRPr lang="fr-FR" noProof="0" dirty="0"/>
        </a:p>
      </dgm:t>
    </dgm:pt>
    <dgm:pt modelId="{D44B26AF-65B9-4B29-8D76-5223A0045FDC}" type="parTrans" cxnId="{2392ABD0-527A-4405-87AB-C0DE5DEB7C33}">
      <dgm:prSet/>
      <dgm:spPr/>
      <dgm:t>
        <a:bodyPr/>
        <a:lstStyle/>
        <a:p>
          <a:endParaRPr lang="fr-FR" noProof="0" dirty="0"/>
        </a:p>
      </dgm:t>
    </dgm:pt>
    <dgm:pt modelId="{45BBC68D-397E-4346-8B37-C912BD3C4762}" type="sibTrans" cxnId="{2392ABD0-527A-4405-87AB-C0DE5DEB7C33}">
      <dgm:prSet/>
      <dgm:spPr/>
      <dgm:t>
        <a:bodyPr/>
        <a:lstStyle/>
        <a:p>
          <a:endParaRPr lang="fr-FR" noProof="0" dirty="0"/>
        </a:p>
      </dgm:t>
    </dgm:pt>
    <dgm:pt modelId="{23E4EE8E-8F2A-472F-AC69-6E720C08AD06}">
      <dgm:prSet phldrT="[Texto]"/>
      <dgm:spPr/>
      <dgm:t>
        <a:bodyPr/>
        <a:lstStyle/>
        <a:p>
          <a:r>
            <a:rPr lang="fr-FR" noProof="0" dirty="0" smtClean="0"/>
            <a:t>N°2 de la restauration rapide aux USA. </a:t>
          </a:r>
        </a:p>
        <a:p>
          <a:r>
            <a:rPr lang="fr-FR" noProof="0" dirty="0" smtClean="0"/>
            <a:t>ZI Tours Sud, 36 rue de joue, 37170 Chambray-lès-Tours </a:t>
          </a:r>
          <a:endParaRPr lang="fr-FR" noProof="0" dirty="0"/>
        </a:p>
      </dgm:t>
    </dgm:pt>
    <dgm:pt modelId="{F436E84F-2FEC-4439-B8AB-15C62BAC595C}" type="parTrans" cxnId="{34161596-036A-48BE-A6DA-0D30466E1BA2}">
      <dgm:prSet/>
      <dgm:spPr/>
      <dgm:t>
        <a:bodyPr/>
        <a:lstStyle/>
        <a:p>
          <a:endParaRPr lang="fr-FR" noProof="0" dirty="0"/>
        </a:p>
      </dgm:t>
    </dgm:pt>
    <dgm:pt modelId="{6C5E7157-6B32-4F54-A810-130E4C6B2463}" type="sibTrans" cxnId="{34161596-036A-48BE-A6DA-0D30466E1BA2}">
      <dgm:prSet/>
      <dgm:spPr/>
      <dgm:t>
        <a:bodyPr/>
        <a:lstStyle/>
        <a:p>
          <a:endParaRPr lang="fr-FR" noProof="0" dirty="0"/>
        </a:p>
      </dgm:t>
    </dgm:pt>
    <dgm:pt modelId="{D57C522D-AC90-4AAB-B4E6-ABB12BFE7E23}">
      <dgm:prSet phldrT="[Texto]"/>
      <dgm:spPr/>
      <dgm:t>
        <a:bodyPr/>
        <a:lstStyle/>
        <a:p>
          <a:r>
            <a:rPr lang="fr-FR" noProof="0" dirty="0" smtClean="0"/>
            <a:t>N°2 de la restauration rapide en France.</a:t>
          </a:r>
        </a:p>
        <a:p>
          <a:r>
            <a:rPr lang="fr-FR" noProof="0" dirty="0" smtClean="0"/>
            <a:t>ZI Tours Nord, 330 Avenue Maginot, 37100 Tours </a:t>
          </a:r>
          <a:endParaRPr lang="fr-FR" noProof="0" dirty="0"/>
        </a:p>
      </dgm:t>
    </dgm:pt>
    <dgm:pt modelId="{D0D558CC-4302-445E-92D2-CF84E3EB413A}" type="parTrans" cxnId="{6025D134-50F8-4FCA-A50C-EE69DC0A8FD5}">
      <dgm:prSet/>
      <dgm:spPr/>
      <dgm:t>
        <a:bodyPr/>
        <a:lstStyle/>
        <a:p>
          <a:endParaRPr lang="fr-FR" noProof="0" dirty="0"/>
        </a:p>
      </dgm:t>
    </dgm:pt>
    <dgm:pt modelId="{2636600E-9906-4E02-BC5A-F0698B88B1F5}" type="sibTrans" cxnId="{6025D134-50F8-4FCA-A50C-EE69DC0A8FD5}">
      <dgm:prSet/>
      <dgm:spPr/>
      <dgm:t>
        <a:bodyPr/>
        <a:lstStyle/>
        <a:p>
          <a:endParaRPr lang="fr-FR" noProof="0" dirty="0"/>
        </a:p>
      </dgm:t>
    </dgm:pt>
    <dgm:pt modelId="{0080B392-6A02-4966-8752-3D31D9DE09B2}">
      <dgm:prSet phldrT="[Texto]"/>
      <dgm:spPr/>
      <dgm:t>
        <a:bodyPr/>
        <a:lstStyle/>
        <a:p>
          <a:r>
            <a:rPr lang="fr-FR" u="none" noProof="0" dirty="0" smtClean="0"/>
            <a:t>Chaîne de cafés américaine</a:t>
          </a:r>
        </a:p>
        <a:p>
          <a:r>
            <a:rPr lang="fr-FR" u="none" noProof="0" dirty="0" smtClean="0"/>
            <a:t>Tours centre, </a:t>
          </a:r>
          <a:r>
            <a:rPr lang="fr-FR" noProof="0" dirty="0" smtClean="0"/>
            <a:t>5 place Jean Jaurès, 37000 Tours </a:t>
          </a:r>
          <a:endParaRPr lang="fr-FR" noProof="0" dirty="0"/>
        </a:p>
      </dgm:t>
    </dgm:pt>
    <dgm:pt modelId="{8DE07591-FEA3-46F4-A0A9-B3F3E0984608}" type="sibTrans" cxnId="{503C5689-0B84-453B-85F9-73078FA3FB15}">
      <dgm:prSet/>
      <dgm:spPr/>
      <dgm:t>
        <a:bodyPr/>
        <a:lstStyle/>
        <a:p>
          <a:endParaRPr lang="fr-FR" noProof="0" dirty="0"/>
        </a:p>
      </dgm:t>
    </dgm:pt>
    <dgm:pt modelId="{9F0367E5-AFF1-4852-946D-B02674FE5552}" type="parTrans" cxnId="{503C5689-0B84-453B-85F9-73078FA3FB15}">
      <dgm:prSet/>
      <dgm:spPr/>
      <dgm:t>
        <a:bodyPr/>
        <a:lstStyle/>
        <a:p>
          <a:endParaRPr lang="fr-FR" noProof="0" dirty="0"/>
        </a:p>
      </dgm:t>
    </dgm:pt>
    <dgm:pt modelId="{455605C3-B360-46AD-9B7F-DBCBFAE5FF5B}" type="pres">
      <dgm:prSet presAssocID="{4FFE7B77-7796-4E19-813A-C43AA2E08E32}" presName="Name0" presStyleCnt="0">
        <dgm:presLayoutVars>
          <dgm:chMax val="7"/>
          <dgm:chPref val="7"/>
          <dgm:dir/>
        </dgm:presLayoutVars>
      </dgm:prSet>
      <dgm:spPr/>
      <dgm:t>
        <a:bodyPr/>
        <a:lstStyle/>
        <a:p>
          <a:endParaRPr lang="fr-FR"/>
        </a:p>
      </dgm:t>
    </dgm:pt>
    <dgm:pt modelId="{425599C0-ECE1-4041-94A0-EF118FBA5186}" type="pres">
      <dgm:prSet presAssocID="{4FFE7B77-7796-4E19-813A-C43AA2E08E32}" presName="Name1" presStyleCnt="0"/>
      <dgm:spPr/>
    </dgm:pt>
    <dgm:pt modelId="{EAA087CF-235F-4AFB-93A4-AF5249A88707}" type="pres">
      <dgm:prSet presAssocID="{4FFE7B77-7796-4E19-813A-C43AA2E08E32}" presName="cycle" presStyleCnt="0"/>
      <dgm:spPr/>
    </dgm:pt>
    <dgm:pt modelId="{ADB855AD-1754-4A8B-9639-7F0E07844DAA}" type="pres">
      <dgm:prSet presAssocID="{4FFE7B77-7796-4E19-813A-C43AA2E08E32}" presName="srcNode" presStyleLbl="node1" presStyleIdx="0" presStyleCnt="4"/>
      <dgm:spPr/>
    </dgm:pt>
    <dgm:pt modelId="{F156D505-28F1-4A8E-BEC6-E155CDC11ADC}" type="pres">
      <dgm:prSet presAssocID="{4FFE7B77-7796-4E19-813A-C43AA2E08E32}" presName="conn" presStyleLbl="parChTrans1D2" presStyleIdx="0" presStyleCnt="1"/>
      <dgm:spPr/>
      <dgm:t>
        <a:bodyPr/>
        <a:lstStyle/>
        <a:p>
          <a:endParaRPr lang="fr-FR"/>
        </a:p>
      </dgm:t>
    </dgm:pt>
    <dgm:pt modelId="{E8EAE79D-F83A-41A0-A00B-ED3BF1B97C66}" type="pres">
      <dgm:prSet presAssocID="{4FFE7B77-7796-4E19-813A-C43AA2E08E32}" presName="extraNode" presStyleLbl="node1" presStyleIdx="0" presStyleCnt="4"/>
      <dgm:spPr/>
    </dgm:pt>
    <dgm:pt modelId="{FF2A8649-C6BD-484E-A4E6-C72458A3F097}" type="pres">
      <dgm:prSet presAssocID="{4FFE7B77-7796-4E19-813A-C43AA2E08E32}" presName="dstNode" presStyleLbl="node1" presStyleIdx="0" presStyleCnt="4"/>
      <dgm:spPr/>
    </dgm:pt>
    <dgm:pt modelId="{63C1B3D7-AAAB-47EB-8071-2A98E75F02AA}" type="pres">
      <dgm:prSet presAssocID="{E0121C5E-0B82-4CD4-AE39-5337A8000A38}" presName="text_1" presStyleLbl="node1" presStyleIdx="0" presStyleCnt="4">
        <dgm:presLayoutVars>
          <dgm:bulletEnabled val="1"/>
        </dgm:presLayoutVars>
      </dgm:prSet>
      <dgm:spPr/>
      <dgm:t>
        <a:bodyPr/>
        <a:lstStyle/>
        <a:p>
          <a:endParaRPr lang="fr-FR"/>
        </a:p>
      </dgm:t>
    </dgm:pt>
    <dgm:pt modelId="{F0A72B03-3585-4BFE-9EB2-83BBE82D64A1}" type="pres">
      <dgm:prSet presAssocID="{E0121C5E-0B82-4CD4-AE39-5337A8000A38}" presName="accent_1" presStyleCnt="0"/>
      <dgm:spPr/>
    </dgm:pt>
    <dgm:pt modelId="{14E91EB2-3010-4C76-8A72-E8CB3F441EE7}" type="pres">
      <dgm:prSet presAssocID="{E0121C5E-0B82-4CD4-AE39-5337A8000A38}" presName="accentRepeatNode" presStyleLbl="solidFgAcc1" presStyleIdx="0" presStyleCnt="4"/>
      <dgm:spPr>
        <a:blipFill rotWithShape="0">
          <a:blip xmlns:r="http://schemas.openxmlformats.org/officeDocument/2006/relationships" r:embed="rId1"/>
          <a:stretch>
            <a:fillRect/>
          </a:stretch>
        </a:blipFill>
      </dgm:spPr>
    </dgm:pt>
    <dgm:pt modelId="{775E20E0-7066-4E74-BC25-13F4A83536CF}" type="pres">
      <dgm:prSet presAssocID="{23E4EE8E-8F2A-472F-AC69-6E720C08AD06}" presName="text_2" presStyleLbl="node1" presStyleIdx="1" presStyleCnt="4">
        <dgm:presLayoutVars>
          <dgm:bulletEnabled val="1"/>
        </dgm:presLayoutVars>
      </dgm:prSet>
      <dgm:spPr/>
      <dgm:t>
        <a:bodyPr/>
        <a:lstStyle/>
        <a:p>
          <a:endParaRPr lang="fr-FR"/>
        </a:p>
      </dgm:t>
    </dgm:pt>
    <dgm:pt modelId="{49A8119D-A41E-4A10-A1C5-FBC130E7D3DA}" type="pres">
      <dgm:prSet presAssocID="{23E4EE8E-8F2A-472F-AC69-6E720C08AD06}" presName="accent_2" presStyleCnt="0"/>
      <dgm:spPr/>
    </dgm:pt>
    <dgm:pt modelId="{74FB451F-39E0-461A-AB54-043ED17D6CD4}" type="pres">
      <dgm:prSet presAssocID="{23E4EE8E-8F2A-472F-AC69-6E720C08AD06}" presName="accentRepeatNode" presStyleLbl="solidFgAcc1" presStyleIdx="1" presStyleCnt="4"/>
      <dgm:spPr>
        <a:blipFill rotWithShape="0">
          <a:blip xmlns:r="http://schemas.openxmlformats.org/officeDocument/2006/relationships" r:embed="rId2"/>
          <a:stretch>
            <a:fillRect/>
          </a:stretch>
        </a:blipFill>
      </dgm:spPr>
    </dgm:pt>
    <dgm:pt modelId="{134DF919-D2BF-4B4C-BCE2-EC176492CBE1}" type="pres">
      <dgm:prSet presAssocID="{D57C522D-AC90-4AAB-B4E6-ABB12BFE7E23}" presName="text_3" presStyleLbl="node1" presStyleIdx="2" presStyleCnt="4">
        <dgm:presLayoutVars>
          <dgm:bulletEnabled val="1"/>
        </dgm:presLayoutVars>
      </dgm:prSet>
      <dgm:spPr/>
      <dgm:t>
        <a:bodyPr/>
        <a:lstStyle/>
        <a:p>
          <a:endParaRPr lang="fr-FR"/>
        </a:p>
      </dgm:t>
    </dgm:pt>
    <dgm:pt modelId="{CF654C34-B3CD-41DE-A5B7-73BABA739133}" type="pres">
      <dgm:prSet presAssocID="{D57C522D-AC90-4AAB-B4E6-ABB12BFE7E23}" presName="accent_3" presStyleCnt="0"/>
      <dgm:spPr/>
    </dgm:pt>
    <dgm:pt modelId="{8D097EAB-EA8F-4283-8447-A4CDF7B7A08D}" type="pres">
      <dgm:prSet presAssocID="{D57C522D-AC90-4AAB-B4E6-ABB12BFE7E23}" presName="accentRepeatNode" presStyleLbl="solidFgAcc1" presStyleIdx="2" presStyleCnt="4"/>
      <dgm:spPr>
        <a:blipFill rotWithShape="0">
          <a:blip xmlns:r="http://schemas.openxmlformats.org/officeDocument/2006/relationships" r:embed="rId3"/>
          <a:stretch>
            <a:fillRect/>
          </a:stretch>
        </a:blipFill>
      </dgm:spPr>
    </dgm:pt>
    <dgm:pt modelId="{8D1CA34B-60E6-452D-8FA8-24123498EAF4}" type="pres">
      <dgm:prSet presAssocID="{0080B392-6A02-4966-8752-3D31D9DE09B2}" presName="text_4" presStyleLbl="node1" presStyleIdx="3" presStyleCnt="4" custLinFactNeighborX="0">
        <dgm:presLayoutVars>
          <dgm:bulletEnabled val="1"/>
        </dgm:presLayoutVars>
      </dgm:prSet>
      <dgm:spPr/>
      <dgm:t>
        <a:bodyPr/>
        <a:lstStyle/>
        <a:p>
          <a:endParaRPr lang="fr-FR"/>
        </a:p>
      </dgm:t>
    </dgm:pt>
    <dgm:pt modelId="{9C4BE305-8FE9-41CA-A005-254F0E00BCA4}" type="pres">
      <dgm:prSet presAssocID="{0080B392-6A02-4966-8752-3D31D9DE09B2}" presName="accent_4" presStyleCnt="0"/>
      <dgm:spPr/>
    </dgm:pt>
    <dgm:pt modelId="{29437FFC-C48C-4CEB-8403-FB7DE942EE8E}" type="pres">
      <dgm:prSet presAssocID="{0080B392-6A02-4966-8752-3D31D9DE09B2}" presName="accentRepeatNode" presStyleLbl="solidFgAcc1" presStyleIdx="3" presStyleCnt="4"/>
      <dgm:spPr>
        <a:blipFill rotWithShape="0">
          <a:blip xmlns:r="http://schemas.openxmlformats.org/officeDocument/2006/relationships" r:embed="rId4"/>
          <a:stretch>
            <a:fillRect/>
          </a:stretch>
        </a:blipFill>
      </dgm:spPr>
    </dgm:pt>
  </dgm:ptLst>
  <dgm:cxnLst>
    <dgm:cxn modelId="{6025D134-50F8-4FCA-A50C-EE69DC0A8FD5}" srcId="{4FFE7B77-7796-4E19-813A-C43AA2E08E32}" destId="{D57C522D-AC90-4AAB-B4E6-ABB12BFE7E23}" srcOrd="2" destOrd="0" parTransId="{D0D558CC-4302-445E-92D2-CF84E3EB413A}" sibTransId="{2636600E-9906-4E02-BC5A-F0698B88B1F5}"/>
    <dgm:cxn modelId="{F7064632-C451-4583-B6EE-3B9E80F5DBF5}" type="presOf" srcId="{D57C522D-AC90-4AAB-B4E6-ABB12BFE7E23}" destId="{134DF919-D2BF-4B4C-BCE2-EC176492CBE1}" srcOrd="0" destOrd="0" presId="urn:microsoft.com/office/officeart/2008/layout/VerticalCurvedList"/>
    <dgm:cxn modelId="{98833B6B-CC31-46AF-A280-DAFF850593EA}" type="presOf" srcId="{4FFE7B77-7796-4E19-813A-C43AA2E08E32}" destId="{455605C3-B360-46AD-9B7F-DBCBFAE5FF5B}" srcOrd="0" destOrd="0" presId="urn:microsoft.com/office/officeart/2008/layout/VerticalCurvedList"/>
    <dgm:cxn modelId="{20978725-2A34-4A40-8824-88BEB413EF68}" type="presOf" srcId="{E0121C5E-0B82-4CD4-AE39-5337A8000A38}" destId="{63C1B3D7-AAAB-47EB-8071-2A98E75F02AA}" srcOrd="0" destOrd="0" presId="urn:microsoft.com/office/officeart/2008/layout/VerticalCurvedList"/>
    <dgm:cxn modelId="{297356A0-BB22-44E4-B97A-762439D79CD5}" type="presOf" srcId="{23E4EE8E-8F2A-472F-AC69-6E720C08AD06}" destId="{775E20E0-7066-4E74-BC25-13F4A83536CF}" srcOrd="0" destOrd="0" presId="urn:microsoft.com/office/officeart/2008/layout/VerticalCurvedList"/>
    <dgm:cxn modelId="{13666B23-0C04-4457-B509-6BD67AF7E415}" type="presOf" srcId="{0080B392-6A02-4966-8752-3D31D9DE09B2}" destId="{8D1CA34B-60E6-452D-8FA8-24123498EAF4}" srcOrd="0" destOrd="0" presId="urn:microsoft.com/office/officeart/2008/layout/VerticalCurvedList"/>
    <dgm:cxn modelId="{34161596-036A-48BE-A6DA-0D30466E1BA2}" srcId="{4FFE7B77-7796-4E19-813A-C43AA2E08E32}" destId="{23E4EE8E-8F2A-472F-AC69-6E720C08AD06}" srcOrd="1" destOrd="0" parTransId="{F436E84F-2FEC-4439-B8AB-15C62BAC595C}" sibTransId="{6C5E7157-6B32-4F54-A810-130E4C6B2463}"/>
    <dgm:cxn modelId="{503C5689-0B84-453B-85F9-73078FA3FB15}" srcId="{4FFE7B77-7796-4E19-813A-C43AA2E08E32}" destId="{0080B392-6A02-4966-8752-3D31D9DE09B2}" srcOrd="3" destOrd="0" parTransId="{9F0367E5-AFF1-4852-946D-B02674FE5552}" sibTransId="{8DE07591-FEA3-46F4-A0A9-B3F3E0984608}"/>
    <dgm:cxn modelId="{E9253B9A-D98B-493E-9CFC-40C06C195097}" type="presOf" srcId="{45BBC68D-397E-4346-8B37-C912BD3C4762}" destId="{F156D505-28F1-4A8E-BEC6-E155CDC11ADC}" srcOrd="0" destOrd="0" presId="urn:microsoft.com/office/officeart/2008/layout/VerticalCurvedList"/>
    <dgm:cxn modelId="{2392ABD0-527A-4405-87AB-C0DE5DEB7C33}" srcId="{4FFE7B77-7796-4E19-813A-C43AA2E08E32}" destId="{E0121C5E-0B82-4CD4-AE39-5337A8000A38}" srcOrd="0" destOrd="0" parTransId="{D44B26AF-65B9-4B29-8D76-5223A0045FDC}" sibTransId="{45BBC68D-397E-4346-8B37-C912BD3C4762}"/>
    <dgm:cxn modelId="{EAC06D5F-28B0-4C58-B44B-0462667753F0}" type="presParOf" srcId="{455605C3-B360-46AD-9B7F-DBCBFAE5FF5B}" destId="{425599C0-ECE1-4041-94A0-EF118FBA5186}" srcOrd="0" destOrd="0" presId="urn:microsoft.com/office/officeart/2008/layout/VerticalCurvedList"/>
    <dgm:cxn modelId="{D5155755-C23F-4236-B61A-10EFDA62EB52}" type="presParOf" srcId="{425599C0-ECE1-4041-94A0-EF118FBA5186}" destId="{EAA087CF-235F-4AFB-93A4-AF5249A88707}" srcOrd="0" destOrd="0" presId="urn:microsoft.com/office/officeart/2008/layout/VerticalCurvedList"/>
    <dgm:cxn modelId="{FED6AB17-2D91-4ADD-B636-02504726CDF1}" type="presParOf" srcId="{EAA087CF-235F-4AFB-93A4-AF5249A88707}" destId="{ADB855AD-1754-4A8B-9639-7F0E07844DAA}" srcOrd="0" destOrd="0" presId="urn:microsoft.com/office/officeart/2008/layout/VerticalCurvedList"/>
    <dgm:cxn modelId="{7632F9EE-05F0-47E6-BE36-54245F5CFF43}" type="presParOf" srcId="{EAA087CF-235F-4AFB-93A4-AF5249A88707}" destId="{F156D505-28F1-4A8E-BEC6-E155CDC11ADC}" srcOrd="1" destOrd="0" presId="urn:microsoft.com/office/officeart/2008/layout/VerticalCurvedList"/>
    <dgm:cxn modelId="{8194F6A7-1D8F-4AE3-9A65-D50FDA59E07D}" type="presParOf" srcId="{EAA087CF-235F-4AFB-93A4-AF5249A88707}" destId="{E8EAE79D-F83A-41A0-A00B-ED3BF1B97C66}" srcOrd="2" destOrd="0" presId="urn:microsoft.com/office/officeart/2008/layout/VerticalCurvedList"/>
    <dgm:cxn modelId="{910999E9-74D8-4150-8505-16F9C04A9335}" type="presParOf" srcId="{EAA087CF-235F-4AFB-93A4-AF5249A88707}" destId="{FF2A8649-C6BD-484E-A4E6-C72458A3F097}" srcOrd="3" destOrd="0" presId="urn:microsoft.com/office/officeart/2008/layout/VerticalCurvedList"/>
    <dgm:cxn modelId="{D1598129-68F9-4072-826D-26C988E338A0}" type="presParOf" srcId="{425599C0-ECE1-4041-94A0-EF118FBA5186}" destId="{63C1B3D7-AAAB-47EB-8071-2A98E75F02AA}" srcOrd="1" destOrd="0" presId="urn:microsoft.com/office/officeart/2008/layout/VerticalCurvedList"/>
    <dgm:cxn modelId="{83538FF8-65F8-47B0-96BC-92326C2CB7CE}" type="presParOf" srcId="{425599C0-ECE1-4041-94A0-EF118FBA5186}" destId="{F0A72B03-3585-4BFE-9EB2-83BBE82D64A1}" srcOrd="2" destOrd="0" presId="urn:microsoft.com/office/officeart/2008/layout/VerticalCurvedList"/>
    <dgm:cxn modelId="{EB7530D6-C696-499B-9683-B591AC41E234}" type="presParOf" srcId="{F0A72B03-3585-4BFE-9EB2-83BBE82D64A1}" destId="{14E91EB2-3010-4C76-8A72-E8CB3F441EE7}" srcOrd="0" destOrd="0" presId="urn:microsoft.com/office/officeart/2008/layout/VerticalCurvedList"/>
    <dgm:cxn modelId="{E87C55E1-779E-41F9-A037-E0083FC529AA}" type="presParOf" srcId="{425599C0-ECE1-4041-94A0-EF118FBA5186}" destId="{775E20E0-7066-4E74-BC25-13F4A83536CF}" srcOrd="3" destOrd="0" presId="urn:microsoft.com/office/officeart/2008/layout/VerticalCurvedList"/>
    <dgm:cxn modelId="{8B4CE860-6883-45BD-AC11-FF714CEDEB9E}" type="presParOf" srcId="{425599C0-ECE1-4041-94A0-EF118FBA5186}" destId="{49A8119D-A41E-4A10-A1C5-FBC130E7D3DA}" srcOrd="4" destOrd="0" presId="urn:microsoft.com/office/officeart/2008/layout/VerticalCurvedList"/>
    <dgm:cxn modelId="{5227DDD8-6D00-4BD8-A857-953B07B15AD3}" type="presParOf" srcId="{49A8119D-A41E-4A10-A1C5-FBC130E7D3DA}" destId="{74FB451F-39E0-461A-AB54-043ED17D6CD4}" srcOrd="0" destOrd="0" presId="urn:microsoft.com/office/officeart/2008/layout/VerticalCurvedList"/>
    <dgm:cxn modelId="{4C6AD962-5818-48C7-8A78-E14A692B5B8D}" type="presParOf" srcId="{425599C0-ECE1-4041-94A0-EF118FBA5186}" destId="{134DF919-D2BF-4B4C-BCE2-EC176492CBE1}" srcOrd="5" destOrd="0" presId="urn:microsoft.com/office/officeart/2008/layout/VerticalCurvedList"/>
    <dgm:cxn modelId="{1631955E-E5A0-436D-B8ED-6CE2E7A4B1CB}" type="presParOf" srcId="{425599C0-ECE1-4041-94A0-EF118FBA5186}" destId="{CF654C34-B3CD-41DE-A5B7-73BABA739133}" srcOrd="6" destOrd="0" presId="urn:microsoft.com/office/officeart/2008/layout/VerticalCurvedList"/>
    <dgm:cxn modelId="{04BC2E7D-CE3C-45C8-91AA-2845F22E5906}" type="presParOf" srcId="{CF654C34-B3CD-41DE-A5B7-73BABA739133}" destId="{8D097EAB-EA8F-4283-8447-A4CDF7B7A08D}" srcOrd="0" destOrd="0" presId="urn:microsoft.com/office/officeart/2008/layout/VerticalCurvedList"/>
    <dgm:cxn modelId="{BCBFB310-C190-4D96-8D8E-DEF94FE42BE8}" type="presParOf" srcId="{425599C0-ECE1-4041-94A0-EF118FBA5186}" destId="{8D1CA34B-60E6-452D-8FA8-24123498EAF4}" srcOrd="7" destOrd="0" presId="urn:microsoft.com/office/officeart/2008/layout/VerticalCurvedList"/>
    <dgm:cxn modelId="{6EEAF382-39C4-4562-9248-B85F684E62A2}" type="presParOf" srcId="{425599C0-ECE1-4041-94A0-EF118FBA5186}" destId="{9C4BE305-8FE9-41CA-A005-254F0E00BCA4}" srcOrd="8" destOrd="0" presId="urn:microsoft.com/office/officeart/2008/layout/VerticalCurvedList"/>
    <dgm:cxn modelId="{09161DF6-E531-4CB5-B9A1-A53FE04D5ADE}" type="presParOf" srcId="{9C4BE305-8FE9-41CA-A005-254F0E00BCA4}" destId="{29437FFC-C48C-4CEB-8403-FB7DE942EE8E}"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2F5041-1CE9-4C62-9A9D-3B58DC685841}" type="doc">
      <dgm:prSet loTypeId="urn:microsoft.com/office/officeart/2005/8/layout/vList6" loCatId="process" qsTypeId="urn:microsoft.com/office/officeart/2005/8/quickstyle/3d1" qsCatId="3D" csTypeId="urn:microsoft.com/office/officeart/2005/8/colors/accent1_2" csCatId="accent1" phldr="1"/>
      <dgm:spPr/>
      <dgm:t>
        <a:bodyPr/>
        <a:lstStyle/>
        <a:p>
          <a:endParaRPr lang="fr-FR"/>
        </a:p>
      </dgm:t>
    </dgm:pt>
    <dgm:pt modelId="{555BDDDF-CE6E-4749-963F-E0D0A44A24EF}">
      <dgm:prSet phldrT="[Texto]" custT="1"/>
      <dgm:spPr/>
      <dgm:t>
        <a:bodyPr/>
        <a:lstStyle/>
        <a:p>
          <a:pPr algn="ctr"/>
          <a:r>
            <a:rPr lang="fr-FR" sz="2800" noProof="0" dirty="0" smtClean="0">
              <a:latin typeface="Times New Roman" panose="02020603050405020304" pitchFamily="18" charset="0"/>
              <a:cs typeface="Times New Roman" panose="02020603050405020304" pitchFamily="18" charset="0"/>
            </a:rPr>
            <a:t>Caractérisation</a:t>
          </a:r>
          <a:endParaRPr lang="fr-FR" sz="2800" noProof="0" dirty="0">
            <a:latin typeface="Times New Roman" panose="02020603050405020304" pitchFamily="18" charset="0"/>
            <a:cs typeface="Times New Roman" panose="02020603050405020304" pitchFamily="18" charset="0"/>
          </a:endParaRPr>
        </a:p>
      </dgm:t>
    </dgm:pt>
    <dgm:pt modelId="{1F686F49-1AD5-4BE5-BE63-EA67B2F03D04}" type="parTrans" cxnId="{761FBA46-3F04-4258-B982-0A6E1123950E}">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1DF10914-F633-4AB5-A16A-C05EACAED543}" type="sibTrans" cxnId="{761FBA46-3F04-4258-B982-0A6E1123950E}">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6560B8BE-451D-4EE2-BB6D-C0FBA930751E}">
      <dgm:prSet phldrT="[Texto]" custT="1"/>
      <dgm:spPr/>
      <dgm:t>
        <a:bodyPr anchor="ctr"/>
        <a:lstStyle/>
        <a:p>
          <a:pPr algn="ctr"/>
          <a:r>
            <a:rPr lang="fr-FR" sz="2800" noProof="0" dirty="0" smtClean="0">
              <a:latin typeface="Times New Roman" panose="02020603050405020304" pitchFamily="18" charset="0"/>
              <a:cs typeface="Times New Roman" panose="02020603050405020304" pitchFamily="18" charset="0"/>
            </a:rPr>
            <a:t>EPI</a:t>
          </a:r>
          <a:endParaRPr lang="fr-FR" sz="2800" noProof="0" dirty="0">
            <a:latin typeface="Times New Roman" panose="02020603050405020304" pitchFamily="18" charset="0"/>
            <a:cs typeface="Times New Roman" panose="02020603050405020304" pitchFamily="18" charset="0"/>
          </a:endParaRPr>
        </a:p>
      </dgm:t>
    </dgm:pt>
    <dgm:pt modelId="{91038452-7A54-4057-B7E2-EB0315E51799}" type="parTrans" cxnId="{184EE6B1-922B-490E-8D3F-4A25706C5BA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8043ED14-E046-4E97-B339-D90D5EBBE684}" type="sibTrans" cxnId="{184EE6B1-922B-490E-8D3F-4A25706C5BA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608091FB-AD10-477C-94CA-9F2643C05C68}">
      <dgm:prSet phldrT="[Texto]" custT="1"/>
      <dgm:spPr/>
      <dgm:t>
        <a:bodyPr anchor="ctr"/>
        <a:lstStyle/>
        <a:p>
          <a:pPr algn="ctr"/>
          <a:r>
            <a:rPr lang="fr-FR" sz="2800" noProof="0" dirty="0" smtClean="0">
              <a:latin typeface="Times New Roman" panose="02020603050405020304" pitchFamily="18" charset="0"/>
              <a:cs typeface="Times New Roman" panose="02020603050405020304" pitchFamily="18" charset="0"/>
            </a:rPr>
            <a:t>Balance</a:t>
          </a:r>
          <a:endParaRPr lang="fr-FR" sz="2800" noProof="0" dirty="0">
            <a:latin typeface="Times New Roman" panose="02020603050405020304" pitchFamily="18" charset="0"/>
            <a:cs typeface="Times New Roman" panose="02020603050405020304" pitchFamily="18" charset="0"/>
          </a:endParaRPr>
        </a:p>
      </dgm:t>
    </dgm:pt>
    <dgm:pt modelId="{BF359893-4D78-4BF8-A5BB-B4A1CA34E417}" type="parTrans" cxnId="{ED258CBE-21CA-48E2-951D-4EB29AD09F3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8334F4DD-4794-4D8E-8C30-83C763C78F27}" type="sibTrans" cxnId="{ED258CBE-21CA-48E2-951D-4EB29AD09F3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5A5772F2-41EE-4A06-8199-B80ABBBEEF4E}">
      <dgm:prSet phldrT="[Texto]" custT="1"/>
      <dgm:spPr/>
      <dgm:t>
        <a:bodyPr/>
        <a:lstStyle/>
        <a:p>
          <a:pPr algn="ctr"/>
          <a:r>
            <a:rPr lang="fr-FR" sz="2800" noProof="0" dirty="0" smtClean="0">
              <a:latin typeface="Times New Roman" panose="02020603050405020304" pitchFamily="18" charset="0"/>
              <a:cs typeface="Times New Roman" panose="02020603050405020304" pitchFamily="18" charset="0"/>
            </a:rPr>
            <a:t>Enquête auprès des salariés</a:t>
          </a:r>
          <a:endParaRPr lang="fr-FR" sz="2800" noProof="0" dirty="0">
            <a:latin typeface="Times New Roman" panose="02020603050405020304" pitchFamily="18" charset="0"/>
            <a:cs typeface="Times New Roman" panose="02020603050405020304" pitchFamily="18" charset="0"/>
          </a:endParaRPr>
        </a:p>
      </dgm:t>
    </dgm:pt>
    <dgm:pt modelId="{59719E2A-8D62-4091-BFB1-4BAEFAD7CC03}" type="parTrans" cxnId="{934E1D6D-1688-4E6A-8E22-65595D000D1A}">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996BDACC-B83D-4FD2-918B-69A6D2C8CB28}" type="sibTrans" cxnId="{934E1D6D-1688-4E6A-8E22-65595D000D1A}">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B61EF92C-8F53-4AC4-9CD0-631DAF082ADC}">
      <dgm:prSet phldrT="[Texto]" custT="1"/>
      <dgm:spPr/>
      <dgm:t>
        <a:bodyPr anchor="ctr"/>
        <a:lstStyle/>
        <a:p>
          <a:pPr algn="ctr"/>
          <a:r>
            <a:rPr lang="fr-FR" sz="2400" noProof="0" dirty="0" smtClean="0">
              <a:latin typeface="Times New Roman" panose="02020603050405020304" pitchFamily="18" charset="0"/>
              <a:cs typeface="Times New Roman" panose="02020603050405020304" pitchFamily="18" charset="0"/>
            </a:rPr>
            <a:t>Questionnaires imprimés </a:t>
          </a:r>
          <a:endParaRPr lang="fr-FR" sz="2400" noProof="0" dirty="0">
            <a:latin typeface="Times New Roman" panose="02020603050405020304" pitchFamily="18" charset="0"/>
            <a:cs typeface="Times New Roman" panose="02020603050405020304" pitchFamily="18" charset="0"/>
          </a:endParaRPr>
        </a:p>
      </dgm:t>
    </dgm:pt>
    <dgm:pt modelId="{01C87B69-1D7D-40CE-A228-44FF5333F1D2}" type="parTrans" cxnId="{4C11F97E-2D91-4AD4-94FA-A1A6C003303B}">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81D45CF9-5848-4C5A-85C1-E3F33CD7490B}" type="sibTrans" cxnId="{4C11F97E-2D91-4AD4-94FA-A1A6C003303B}">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4D5C3392-7185-4B07-8E1D-0F4E9AC24D2D}" type="pres">
      <dgm:prSet presAssocID="{2D2F5041-1CE9-4C62-9A9D-3B58DC685841}" presName="Name0" presStyleCnt="0">
        <dgm:presLayoutVars>
          <dgm:dir/>
          <dgm:animLvl val="lvl"/>
          <dgm:resizeHandles/>
        </dgm:presLayoutVars>
      </dgm:prSet>
      <dgm:spPr/>
      <dgm:t>
        <a:bodyPr/>
        <a:lstStyle/>
        <a:p>
          <a:endParaRPr lang="fr-FR"/>
        </a:p>
      </dgm:t>
    </dgm:pt>
    <dgm:pt modelId="{72F77467-6491-4378-B34C-3D1EA291099A}" type="pres">
      <dgm:prSet presAssocID="{555BDDDF-CE6E-4749-963F-E0D0A44A24EF}" presName="linNode" presStyleCnt="0"/>
      <dgm:spPr/>
    </dgm:pt>
    <dgm:pt modelId="{20807DD1-C4E0-4388-B912-94B993D63983}" type="pres">
      <dgm:prSet presAssocID="{555BDDDF-CE6E-4749-963F-E0D0A44A24EF}" presName="parentShp" presStyleLbl="node1" presStyleIdx="0" presStyleCnt="2" custScaleX="144059">
        <dgm:presLayoutVars>
          <dgm:bulletEnabled val="1"/>
        </dgm:presLayoutVars>
      </dgm:prSet>
      <dgm:spPr/>
      <dgm:t>
        <a:bodyPr/>
        <a:lstStyle/>
        <a:p>
          <a:endParaRPr lang="fr-FR"/>
        </a:p>
      </dgm:t>
    </dgm:pt>
    <dgm:pt modelId="{B16221BD-D2FE-46B1-A71F-5E2D24C69071}" type="pres">
      <dgm:prSet presAssocID="{555BDDDF-CE6E-4749-963F-E0D0A44A24EF}" presName="childShp" presStyleLbl="bgAccFollowNode1" presStyleIdx="0" presStyleCnt="2" custScaleY="44998">
        <dgm:presLayoutVars>
          <dgm:bulletEnabled val="1"/>
        </dgm:presLayoutVars>
      </dgm:prSet>
      <dgm:spPr/>
      <dgm:t>
        <a:bodyPr/>
        <a:lstStyle/>
        <a:p>
          <a:endParaRPr lang="fr-FR"/>
        </a:p>
      </dgm:t>
    </dgm:pt>
    <dgm:pt modelId="{43EA733B-BA64-4380-B156-3D45B48EE52A}" type="pres">
      <dgm:prSet presAssocID="{1DF10914-F633-4AB5-A16A-C05EACAED543}" presName="spacing" presStyleCnt="0"/>
      <dgm:spPr/>
    </dgm:pt>
    <dgm:pt modelId="{F98F2A78-792C-43DD-81D6-6045E4DBBD72}" type="pres">
      <dgm:prSet presAssocID="{5A5772F2-41EE-4A06-8199-B80ABBBEEF4E}" presName="linNode" presStyleCnt="0"/>
      <dgm:spPr/>
    </dgm:pt>
    <dgm:pt modelId="{90C15A10-6B3D-40AC-A5E4-CEDA382F1AE7}" type="pres">
      <dgm:prSet presAssocID="{5A5772F2-41EE-4A06-8199-B80ABBBEEF4E}" presName="parentShp" presStyleLbl="node1" presStyleIdx="1" presStyleCnt="2" custScaleX="118502">
        <dgm:presLayoutVars>
          <dgm:bulletEnabled val="1"/>
        </dgm:presLayoutVars>
      </dgm:prSet>
      <dgm:spPr/>
      <dgm:t>
        <a:bodyPr/>
        <a:lstStyle/>
        <a:p>
          <a:endParaRPr lang="fr-FR"/>
        </a:p>
      </dgm:t>
    </dgm:pt>
    <dgm:pt modelId="{C1BFA706-BE32-4FB3-8803-3ADD74CA9B66}" type="pres">
      <dgm:prSet presAssocID="{5A5772F2-41EE-4A06-8199-B80ABBBEEF4E}" presName="childShp" presStyleLbl="bgAccFollowNode1" presStyleIdx="1" presStyleCnt="2" custScaleX="93025" custScaleY="78458">
        <dgm:presLayoutVars>
          <dgm:bulletEnabled val="1"/>
        </dgm:presLayoutVars>
      </dgm:prSet>
      <dgm:spPr/>
      <dgm:t>
        <a:bodyPr/>
        <a:lstStyle/>
        <a:p>
          <a:endParaRPr lang="fr-FR"/>
        </a:p>
      </dgm:t>
    </dgm:pt>
  </dgm:ptLst>
  <dgm:cxnLst>
    <dgm:cxn modelId="{934E1D6D-1688-4E6A-8E22-65595D000D1A}" srcId="{2D2F5041-1CE9-4C62-9A9D-3B58DC685841}" destId="{5A5772F2-41EE-4A06-8199-B80ABBBEEF4E}" srcOrd="1" destOrd="0" parTransId="{59719E2A-8D62-4091-BFB1-4BAEFAD7CC03}" sibTransId="{996BDACC-B83D-4FD2-918B-69A6D2C8CB28}"/>
    <dgm:cxn modelId="{A5D3C5E6-15C5-4FA8-9842-D712A23CB5DA}" type="presOf" srcId="{6560B8BE-451D-4EE2-BB6D-C0FBA930751E}" destId="{B16221BD-D2FE-46B1-A71F-5E2D24C69071}" srcOrd="0" destOrd="0" presId="urn:microsoft.com/office/officeart/2005/8/layout/vList6"/>
    <dgm:cxn modelId="{5DFDF73B-3C9C-46F1-8043-D255A5F11C14}" type="presOf" srcId="{608091FB-AD10-477C-94CA-9F2643C05C68}" destId="{B16221BD-D2FE-46B1-A71F-5E2D24C69071}" srcOrd="0" destOrd="1" presId="urn:microsoft.com/office/officeart/2005/8/layout/vList6"/>
    <dgm:cxn modelId="{184EE6B1-922B-490E-8D3F-4A25706C5BA0}" srcId="{555BDDDF-CE6E-4749-963F-E0D0A44A24EF}" destId="{6560B8BE-451D-4EE2-BB6D-C0FBA930751E}" srcOrd="0" destOrd="0" parTransId="{91038452-7A54-4057-B7E2-EB0315E51799}" sibTransId="{8043ED14-E046-4E97-B339-D90D5EBBE684}"/>
    <dgm:cxn modelId="{10361C14-83E8-47C1-B789-8D8E1A5FD999}" type="presOf" srcId="{555BDDDF-CE6E-4749-963F-E0D0A44A24EF}" destId="{20807DD1-C4E0-4388-B912-94B993D63983}" srcOrd="0" destOrd="0" presId="urn:microsoft.com/office/officeart/2005/8/layout/vList6"/>
    <dgm:cxn modelId="{ED258CBE-21CA-48E2-951D-4EB29AD09F30}" srcId="{555BDDDF-CE6E-4749-963F-E0D0A44A24EF}" destId="{608091FB-AD10-477C-94CA-9F2643C05C68}" srcOrd="1" destOrd="0" parTransId="{BF359893-4D78-4BF8-A5BB-B4A1CA34E417}" sibTransId="{8334F4DD-4794-4D8E-8C30-83C763C78F27}"/>
    <dgm:cxn modelId="{B4E42AF8-A82A-432C-8C35-7A5166940A16}" type="presOf" srcId="{B61EF92C-8F53-4AC4-9CD0-631DAF082ADC}" destId="{C1BFA706-BE32-4FB3-8803-3ADD74CA9B66}" srcOrd="0" destOrd="0" presId="urn:microsoft.com/office/officeart/2005/8/layout/vList6"/>
    <dgm:cxn modelId="{97DFE113-A5D4-45F0-A136-49D28B48E3A2}" type="presOf" srcId="{2D2F5041-1CE9-4C62-9A9D-3B58DC685841}" destId="{4D5C3392-7185-4B07-8E1D-0F4E9AC24D2D}" srcOrd="0" destOrd="0" presId="urn:microsoft.com/office/officeart/2005/8/layout/vList6"/>
    <dgm:cxn modelId="{4C11F97E-2D91-4AD4-94FA-A1A6C003303B}" srcId="{5A5772F2-41EE-4A06-8199-B80ABBBEEF4E}" destId="{B61EF92C-8F53-4AC4-9CD0-631DAF082ADC}" srcOrd="0" destOrd="0" parTransId="{01C87B69-1D7D-40CE-A228-44FF5333F1D2}" sibTransId="{81D45CF9-5848-4C5A-85C1-E3F33CD7490B}"/>
    <dgm:cxn modelId="{761FBA46-3F04-4258-B982-0A6E1123950E}" srcId="{2D2F5041-1CE9-4C62-9A9D-3B58DC685841}" destId="{555BDDDF-CE6E-4749-963F-E0D0A44A24EF}" srcOrd="0" destOrd="0" parTransId="{1F686F49-1AD5-4BE5-BE63-EA67B2F03D04}" sibTransId="{1DF10914-F633-4AB5-A16A-C05EACAED543}"/>
    <dgm:cxn modelId="{3E48BE70-3AB9-4971-8C1E-95013F689803}" type="presOf" srcId="{5A5772F2-41EE-4A06-8199-B80ABBBEEF4E}" destId="{90C15A10-6B3D-40AC-A5E4-CEDA382F1AE7}" srcOrd="0" destOrd="0" presId="urn:microsoft.com/office/officeart/2005/8/layout/vList6"/>
    <dgm:cxn modelId="{579A3922-8E72-4535-B552-13F1E79034D1}" type="presParOf" srcId="{4D5C3392-7185-4B07-8E1D-0F4E9AC24D2D}" destId="{72F77467-6491-4378-B34C-3D1EA291099A}" srcOrd="0" destOrd="0" presId="urn:microsoft.com/office/officeart/2005/8/layout/vList6"/>
    <dgm:cxn modelId="{772A9F7F-FAC5-4D56-ACFE-35DDD1E4D4D9}" type="presParOf" srcId="{72F77467-6491-4378-B34C-3D1EA291099A}" destId="{20807DD1-C4E0-4388-B912-94B993D63983}" srcOrd="0" destOrd="0" presId="urn:microsoft.com/office/officeart/2005/8/layout/vList6"/>
    <dgm:cxn modelId="{DBE7B437-9281-4D65-A951-3FDD4116641C}" type="presParOf" srcId="{72F77467-6491-4378-B34C-3D1EA291099A}" destId="{B16221BD-D2FE-46B1-A71F-5E2D24C69071}" srcOrd="1" destOrd="0" presId="urn:microsoft.com/office/officeart/2005/8/layout/vList6"/>
    <dgm:cxn modelId="{ED240B1A-0087-4E81-A245-54C2F223012A}" type="presParOf" srcId="{4D5C3392-7185-4B07-8E1D-0F4E9AC24D2D}" destId="{43EA733B-BA64-4380-B156-3D45B48EE52A}" srcOrd="1" destOrd="0" presId="urn:microsoft.com/office/officeart/2005/8/layout/vList6"/>
    <dgm:cxn modelId="{40EA064F-05E0-44F5-A048-582565CF0314}" type="presParOf" srcId="{4D5C3392-7185-4B07-8E1D-0F4E9AC24D2D}" destId="{F98F2A78-792C-43DD-81D6-6045E4DBBD72}" srcOrd="2" destOrd="0" presId="urn:microsoft.com/office/officeart/2005/8/layout/vList6"/>
    <dgm:cxn modelId="{CAEDE802-C509-4467-90F9-CE4FFDBD8B48}" type="presParOf" srcId="{F98F2A78-792C-43DD-81D6-6045E4DBBD72}" destId="{90C15A10-6B3D-40AC-A5E4-CEDA382F1AE7}" srcOrd="0" destOrd="0" presId="urn:microsoft.com/office/officeart/2005/8/layout/vList6"/>
    <dgm:cxn modelId="{E09D4EFF-6D92-4B0B-AE68-4F83149D355B}" type="presParOf" srcId="{F98F2A78-792C-43DD-81D6-6045E4DBBD72}" destId="{C1BFA706-BE32-4FB3-8803-3ADD74CA9B66}" srcOrd="1" destOrd="0" presId="urn:microsoft.com/office/officeart/2005/8/layout/v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2F5041-1CE9-4C62-9A9D-3B58DC685841}" type="doc">
      <dgm:prSet loTypeId="urn:microsoft.com/office/officeart/2005/8/layout/vList6" loCatId="process" qsTypeId="urn:microsoft.com/office/officeart/2005/8/quickstyle/3d1" qsCatId="3D" csTypeId="urn:microsoft.com/office/officeart/2005/8/colors/accent1_2" csCatId="accent1" phldr="1"/>
      <dgm:spPr/>
      <dgm:t>
        <a:bodyPr/>
        <a:lstStyle/>
        <a:p>
          <a:endParaRPr lang="fr-FR"/>
        </a:p>
      </dgm:t>
    </dgm:pt>
    <dgm:pt modelId="{555BDDDF-CE6E-4749-963F-E0D0A44A24EF}">
      <dgm:prSet phldrT="[Texto]" custT="1"/>
      <dgm:spPr/>
      <dgm:t>
        <a:bodyPr/>
        <a:lstStyle/>
        <a:p>
          <a:pPr algn="ctr"/>
          <a:r>
            <a:rPr lang="fr-FR" sz="2800" noProof="0" dirty="0" smtClean="0">
              <a:latin typeface="Times New Roman" panose="02020603050405020304" pitchFamily="18" charset="0"/>
              <a:cs typeface="Times New Roman" panose="02020603050405020304" pitchFamily="18" charset="0"/>
            </a:rPr>
            <a:t>Analyses financière</a:t>
          </a:r>
          <a:endParaRPr lang="fr-FR" sz="2800" noProof="0" dirty="0">
            <a:latin typeface="Times New Roman" panose="02020603050405020304" pitchFamily="18" charset="0"/>
            <a:cs typeface="Times New Roman" panose="02020603050405020304" pitchFamily="18" charset="0"/>
          </a:endParaRPr>
        </a:p>
      </dgm:t>
    </dgm:pt>
    <dgm:pt modelId="{1F686F49-1AD5-4BE5-BE63-EA67B2F03D04}" type="parTrans" cxnId="{761FBA46-3F04-4258-B982-0A6E1123950E}">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1DF10914-F633-4AB5-A16A-C05EACAED543}" type="sibTrans" cxnId="{761FBA46-3F04-4258-B982-0A6E1123950E}">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6560B8BE-451D-4EE2-BB6D-C0FBA930751E}">
      <dgm:prSet phldrT="[Texto]" custT="1"/>
      <dgm:spPr/>
      <dgm:t>
        <a:bodyPr anchor="ctr"/>
        <a:lstStyle/>
        <a:p>
          <a:pPr algn="ctr"/>
          <a:r>
            <a:rPr lang="fr-FR" sz="2800" noProof="0" dirty="0" smtClean="0">
              <a:latin typeface="Times New Roman" panose="02020603050405020304" pitchFamily="18" charset="0"/>
              <a:cs typeface="Times New Roman" panose="02020603050405020304" pitchFamily="18" charset="0"/>
            </a:rPr>
            <a:t>Ordinateur</a:t>
          </a:r>
          <a:endParaRPr lang="fr-FR" sz="2800" noProof="0" dirty="0">
            <a:latin typeface="Times New Roman" panose="02020603050405020304" pitchFamily="18" charset="0"/>
            <a:cs typeface="Times New Roman" panose="02020603050405020304" pitchFamily="18" charset="0"/>
          </a:endParaRPr>
        </a:p>
      </dgm:t>
    </dgm:pt>
    <dgm:pt modelId="{91038452-7A54-4057-B7E2-EB0315E51799}" type="parTrans" cxnId="{184EE6B1-922B-490E-8D3F-4A25706C5BA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8043ED14-E046-4E97-B339-D90D5EBBE684}" type="sibTrans" cxnId="{184EE6B1-922B-490E-8D3F-4A25706C5BA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608091FB-AD10-477C-94CA-9F2643C05C68}">
      <dgm:prSet phldrT="[Texto]" custT="1"/>
      <dgm:spPr/>
      <dgm:t>
        <a:bodyPr anchor="ctr"/>
        <a:lstStyle/>
        <a:p>
          <a:pPr algn="ctr"/>
          <a:r>
            <a:rPr lang="fr-FR" sz="2800" noProof="0" dirty="0" smtClean="0">
              <a:latin typeface="Times New Roman" panose="02020603050405020304" pitchFamily="18" charset="0"/>
              <a:cs typeface="Times New Roman" panose="02020603050405020304" pitchFamily="18" charset="0"/>
            </a:rPr>
            <a:t>Factures par rapport aux déchets</a:t>
          </a:r>
          <a:endParaRPr lang="fr-FR" sz="2800" noProof="0" dirty="0">
            <a:latin typeface="Times New Roman" panose="02020603050405020304" pitchFamily="18" charset="0"/>
            <a:cs typeface="Times New Roman" panose="02020603050405020304" pitchFamily="18" charset="0"/>
          </a:endParaRPr>
        </a:p>
      </dgm:t>
    </dgm:pt>
    <dgm:pt modelId="{BF359893-4D78-4BF8-A5BB-B4A1CA34E417}" type="parTrans" cxnId="{ED258CBE-21CA-48E2-951D-4EB29AD09F3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8334F4DD-4794-4D8E-8C30-83C763C78F27}" type="sibTrans" cxnId="{ED258CBE-21CA-48E2-951D-4EB29AD09F30}">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5A5772F2-41EE-4A06-8199-B80ABBBEEF4E}">
      <dgm:prSet phldrT="[Texto]" custT="1"/>
      <dgm:spPr/>
      <dgm:t>
        <a:bodyPr/>
        <a:lstStyle/>
        <a:p>
          <a:pPr algn="ctr"/>
          <a:r>
            <a:rPr lang="fr-FR" sz="2400" noProof="0" dirty="0" smtClean="0">
              <a:latin typeface="Times New Roman" panose="02020603050405020304" pitchFamily="18" charset="0"/>
              <a:cs typeface="Times New Roman" panose="02020603050405020304" pitchFamily="18" charset="0"/>
            </a:rPr>
            <a:t>Préconisations</a:t>
          </a:r>
          <a:endParaRPr lang="fr-FR" sz="2400" noProof="0" dirty="0">
            <a:latin typeface="Times New Roman" panose="02020603050405020304" pitchFamily="18" charset="0"/>
            <a:cs typeface="Times New Roman" panose="02020603050405020304" pitchFamily="18" charset="0"/>
          </a:endParaRPr>
        </a:p>
      </dgm:t>
    </dgm:pt>
    <dgm:pt modelId="{59719E2A-8D62-4091-BFB1-4BAEFAD7CC03}" type="parTrans" cxnId="{934E1D6D-1688-4E6A-8E22-65595D000D1A}">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996BDACC-B83D-4FD2-918B-69A6D2C8CB28}" type="sibTrans" cxnId="{934E1D6D-1688-4E6A-8E22-65595D000D1A}">
      <dgm:prSet/>
      <dgm:spPr/>
      <dgm:t>
        <a:bodyPr/>
        <a:lstStyle/>
        <a:p>
          <a:pPr algn="ctr"/>
          <a:endParaRPr lang="fr-FR" sz="2800" noProof="0" dirty="0">
            <a:latin typeface="Times New Roman" panose="02020603050405020304" pitchFamily="18" charset="0"/>
            <a:cs typeface="Times New Roman" panose="02020603050405020304" pitchFamily="18" charset="0"/>
          </a:endParaRPr>
        </a:p>
      </dgm:t>
    </dgm:pt>
    <dgm:pt modelId="{0461319A-63F7-4000-9331-DB25FD3BAAF8}">
      <dgm:prSet custT="1"/>
      <dgm:spPr/>
      <dgm:t>
        <a:bodyPr anchor="ctr"/>
        <a:lstStyle/>
        <a:p>
          <a:pPr algn="ctr"/>
          <a:r>
            <a:rPr lang="fr-FR" sz="2800" noProof="0" dirty="0" smtClean="0">
              <a:latin typeface="Times New Roman" panose="02020603050405020304" pitchFamily="18" charset="0"/>
              <a:cs typeface="Times New Roman" panose="02020603050405020304" pitchFamily="18" charset="0"/>
            </a:rPr>
            <a:t>Graphiques</a:t>
          </a:r>
          <a:endParaRPr lang="fr-FR" sz="2800" noProof="0" dirty="0">
            <a:latin typeface="Times New Roman" panose="02020603050405020304" pitchFamily="18" charset="0"/>
            <a:cs typeface="Times New Roman" panose="02020603050405020304" pitchFamily="18" charset="0"/>
          </a:endParaRPr>
        </a:p>
      </dgm:t>
    </dgm:pt>
    <dgm:pt modelId="{2FC8A373-D395-4813-B586-E8759E6ED77D}" type="parTrans" cxnId="{98FD2661-161D-4FD9-A86F-385CC221A660}">
      <dgm:prSet/>
      <dgm:spPr/>
      <dgm:t>
        <a:bodyPr/>
        <a:lstStyle/>
        <a:p>
          <a:endParaRPr lang="fr-FR" sz="2400" noProof="0" dirty="0">
            <a:latin typeface="Times New Roman" panose="02020603050405020304" pitchFamily="18" charset="0"/>
            <a:cs typeface="Times New Roman" panose="02020603050405020304" pitchFamily="18" charset="0"/>
          </a:endParaRPr>
        </a:p>
      </dgm:t>
    </dgm:pt>
    <dgm:pt modelId="{C21BCD3A-7F6D-48A6-A7B5-F7EF64759D15}" type="sibTrans" cxnId="{98FD2661-161D-4FD9-A86F-385CC221A660}">
      <dgm:prSet/>
      <dgm:spPr/>
      <dgm:t>
        <a:bodyPr/>
        <a:lstStyle/>
        <a:p>
          <a:endParaRPr lang="fr-FR" sz="2400" noProof="0" dirty="0">
            <a:latin typeface="Times New Roman" panose="02020603050405020304" pitchFamily="18" charset="0"/>
            <a:cs typeface="Times New Roman" panose="02020603050405020304" pitchFamily="18" charset="0"/>
          </a:endParaRPr>
        </a:p>
      </dgm:t>
    </dgm:pt>
    <dgm:pt modelId="{4D5C3392-7185-4B07-8E1D-0F4E9AC24D2D}" type="pres">
      <dgm:prSet presAssocID="{2D2F5041-1CE9-4C62-9A9D-3B58DC685841}" presName="Name0" presStyleCnt="0">
        <dgm:presLayoutVars>
          <dgm:dir/>
          <dgm:animLvl val="lvl"/>
          <dgm:resizeHandles/>
        </dgm:presLayoutVars>
      </dgm:prSet>
      <dgm:spPr/>
      <dgm:t>
        <a:bodyPr/>
        <a:lstStyle/>
        <a:p>
          <a:endParaRPr lang="fr-FR"/>
        </a:p>
      </dgm:t>
    </dgm:pt>
    <dgm:pt modelId="{72F77467-6491-4378-B34C-3D1EA291099A}" type="pres">
      <dgm:prSet presAssocID="{555BDDDF-CE6E-4749-963F-E0D0A44A24EF}" presName="linNode" presStyleCnt="0"/>
      <dgm:spPr/>
    </dgm:pt>
    <dgm:pt modelId="{20807DD1-C4E0-4388-B912-94B993D63983}" type="pres">
      <dgm:prSet presAssocID="{555BDDDF-CE6E-4749-963F-E0D0A44A24EF}" presName="parentShp" presStyleLbl="node1" presStyleIdx="0" presStyleCnt="2">
        <dgm:presLayoutVars>
          <dgm:bulletEnabled val="1"/>
        </dgm:presLayoutVars>
      </dgm:prSet>
      <dgm:spPr/>
      <dgm:t>
        <a:bodyPr/>
        <a:lstStyle/>
        <a:p>
          <a:endParaRPr lang="fr-FR"/>
        </a:p>
      </dgm:t>
    </dgm:pt>
    <dgm:pt modelId="{B16221BD-D2FE-46B1-A71F-5E2D24C69071}" type="pres">
      <dgm:prSet presAssocID="{555BDDDF-CE6E-4749-963F-E0D0A44A24EF}" presName="childShp" presStyleLbl="bgAccFollowNode1" presStyleIdx="0" presStyleCnt="2" custScaleY="110000">
        <dgm:presLayoutVars>
          <dgm:bulletEnabled val="1"/>
        </dgm:presLayoutVars>
      </dgm:prSet>
      <dgm:spPr/>
      <dgm:t>
        <a:bodyPr/>
        <a:lstStyle/>
        <a:p>
          <a:endParaRPr lang="fr-FR"/>
        </a:p>
      </dgm:t>
    </dgm:pt>
    <dgm:pt modelId="{43EA733B-BA64-4380-B156-3D45B48EE52A}" type="pres">
      <dgm:prSet presAssocID="{1DF10914-F633-4AB5-A16A-C05EACAED543}" presName="spacing" presStyleCnt="0"/>
      <dgm:spPr/>
    </dgm:pt>
    <dgm:pt modelId="{F98F2A78-792C-43DD-81D6-6045E4DBBD72}" type="pres">
      <dgm:prSet presAssocID="{5A5772F2-41EE-4A06-8199-B80ABBBEEF4E}" presName="linNode" presStyleCnt="0"/>
      <dgm:spPr/>
    </dgm:pt>
    <dgm:pt modelId="{90C15A10-6B3D-40AC-A5E4-CEDA382F1AE7}" type="pres">
      <dgm:prSet presAssocID="{5A5772F2-41EE-4A06-8199-B80ABBBEEF4E}" presName="parentShp" presStyleLbl="node1" presStyleIdx="1" presStyleCnt="2" custScaleX="106651" custLinFactNeighborY="773">
        <dgm:presLayoutVars>
          <dgm:bulletEnabled val="1"/>
        </dgm:presLayoutVars>
      </dgm:prSet>
      <dgm:spPr/>
      <dgm:t>
        <a:bodyPr/>
        <a:lstStyle/>
        <a:p>
          <a:endParaRPr lang="fr-FR"/>
        </a:p>
      </dgm:t>
    </dgm:pt>
    <dgm:pt modelId="{C1BFA706-BE32-4FB3-8803-3ADD74CA9B66}" type="pres">
      <dgm:prSet presAssocID="{5A5772F2-41EE-4A06-8199-B80ABBBEEF4E}" presName="childShp" presStyleLbl="bgAccFollowNode1" presStyleIdx="1" presStyleCnt="2" custScaleY="50424" custLinFactNeighborX="6020">
        <dgm:presLayoutVars>
          <dgm:bulletEnabled val="1"/>
        </dgm:presLayoutVars>
      </dgm:prSet>
      <dgm:spPr/>
      <dgm:t>
        <a:bodyPr/>
        <a:lstStyle/>
        <a:p>
          <a:endParaRPr lang="fr-FR"/>
        </a:p>
      </dgm:t>
    </dgm:pt>
  </dgm:ptLst>
  <dgm:cxnLst>
    <dgm:cxn modelId="{7DAE3B76-A1FD-4ED8-8132-B79F8289747D}" type="presOf" srcId="{5A5772F2-41EE-4A06-8199-B80ABBBEEF4E}" destId="{90C15A10-6B3D-40AC-A5E4-CEDA382F1AE7}" srcOrd="0" destOrd="0" presId="urn:microsoft.com/office/officeart/2005/8/layout/vList6"/>
    <dgm:cxn modelId="{184EE6B1-922B-490E-8D3F-4A25706C5BA0}" srcId="{555BDDDF-CE6E-4749-963F-E0D0A44A24EF}" destId="{6560B8BE-451D-4EE2-BB6D-C0FBA930751E}" srcOrd="0" destOrd="0" parTransId="{91038452-7A54-4057-B7E2-EB0315E51799}" sibTransId="{8043ED14-E046-4E97-B339-D90D5EBBE684}"/>
    <dgm:cxn modelId="{207483E3-B919-4816-BD49-900E335010DC}" type="presOf" srcId="{555BDDDF-CE6E-4749-963F-E0D0A44A24EF}" destId="{20807DD1-C4E0-4388-B912-94B993D63983}" srcOrd="0" destOrd="0" presId="urn:microsoft.com/office/officeart/2005/8/layout/vList6"/>
    <dgm:cxn modelId="{934E1D6D-1688-4E6A-8E22-65595D000D1A}" srcId="{2D2F5041-1CE9-4C62-9A9D-3B58DC685841}" destId="{5A5772F2-41EE-4A06-8199-B80ABBBEEF4E}" srcOrd="1" destOrd="0" parTransId="{59719E2A-8D62-4091-BFB1-4BAEFAD7CC03}" sibTransId="{996BDACC-B83D-4FD2-918B-69A6D2C8CB28}"/>
    <dgm:cxn modelId="{E735ECEA-BA88-4CD3-B583-7AC0A1BEA0DA}" type="presOf" srcId="{6560B8BE-451D-4EE2-BB6D-C0FBA930751E}" destId="{B16221BD-D2FE-46B1-A71F-5E2D24C69071}" srcOrd="0" destOrd="0" presId="urn:microsoft.com/office/officeart/2005/8/layout/vList6"/>
    <dgm:cxn modelId="{761FBA46-3F04-4258-B982-0A6E1123950E}" srcId="{2D2F5041-1CE9-4C62-9A9D-3B58DC685841}" destId="{555BDDDF-CE6E-4749-963F-E0D0A44A24EF}" srcOrd="0" destOrd="0" parTransId="{1F686F49-1AD5-4BE5-BE63-EA67B2F03D04}" sibTransId="{1DF10914-F633-4AB5-A16A-C05EACAED543}"/>
    <dgm:cxn modelId="{559319A1-981B-4227-9F31-6826E32527C3}" type="presOf" srcId="{2D2F5041-1CE9-4C62-9A9D-3B58DC685841}" destId="{4D5C3392-7185-4B07-8E1D-0F4E9AC24D2D}" srcOrd="0" destOrd="0" presId="urn:microsoft.com/office/officeart/2005/8/layout/vList6"/>
    <dgm:cxn modelId="{B737FAB2-0807-42F0-9CB1-DB095BCC5DF9}" type="presOf" srcId="{0461319A-63F7-4000-9331-DB25FD3BAAF8}" destId="{C1BFA706-BE32-4FB3-8803-3ADD74CA9B66}" srcOrd="0" destOrd="0" presId="urn:microsoft.com/office/officeart/2005/8/layout/vList6"/>
    <dgm:cxn modelId="{98FD2661-161D-4FD9-A86F-385CC221A660}" srcId="{5A5772F2-41EE-4A06-8199-B80ABBBEEF4E}" destId="{0461319A-63F7-4000-9331-DB25FD3BAAF8}" srcOrd="0" destOrd="0" parTransId="{2FC8A373-D395-4813-B586-E8759E6ED77D}" sibTransId="{C21BCD3A-7F6D-48A6-A7B5-F7EF64759D15}"/>
    <dgm:cxn modelId="{ED258CBE-21CA-48E2-951D-4EB29AD09F30}" srcId="{555BDDDF-CE6E-4749-963F-E0D0A44A24EF}" destId="{608091FB-AD10-477C-94CA-9F2643C05C68}" srcOrd="1" destOrd="0" parTransId="{BF359893-4D78-4BF8-A5BB-B4A1CA34E417}" sibTransId="{8334F4DD-4794-4D8E-8C30-83C763C78F27}"/>
    <dgm:cxn modelId="{DE7CE26E-1E95-4523-9FD1-F2E44D3D9C2E}" type="presOf" srcId="{608091FB-AD10-477C-94CA-9F2643C05C68}" destId="{B16221BD-D2FE-46B1-A71F-5E2D24C69071}" srcOrd="0" destOrd="1" presId="urn:microsoft.com/office/officeart/2005/8/layout/vList6"/>
    <dgm:cxn modelId="{44E2514B-A5B1-44BC-9DF3-5E1EB24CFE20}" type="presParOf" srcId="{4D5C3392-7185-4B07-8E1D-0F4E9AC24D2D}" destId="{72F77467-6491-4378-B34C-3D1EA291099A}" srcOrd="0" destOrd="0" presId="urn:microsoft.com/office/officeart/2005/8/layout/vList6"/>
    <dgm:cxn modelId="{C8B26A54-EB15-41CA-BC0F-63078DE9DB0F}" type="presParOf" srcId="{72F77467-6491-4378-B34C-3D1EA291099A}" destId="{20807DD1-C4E0-4388-B912-94B993D63983}" srcOrd="0" destOrd="0" presId="urn:microsoft.com/office/officeart/2005/8/layout/vList6"/>
    <dgm:cxn modelId="{13E826B9-D177-4C3E-A0D6-B14E36D59E04}" type="presParOf" srcId="{72F77467-6491-4378-B34C-3D1EA291099A}" destId="{B16221BD-D2FE-46B1-A71F-5E2D24C69071}" srcOrd="1" destOrd="0" presId="urn:microsoft.com/office/officeart/2005/8/layout/vList6"/>
    <dgm:cxn modelId="{E5F51632-84DC-44CC-9334-C0A77DEF69F5}" type="presParOf" srcId="{4D5C3392-7185-4B07-8E1D-0F4E9AC24D2D}" destId="{43EA733B-BA64-4380-B156-3D45B48EE52A}" srcOrd="1" destOrd="0" presId="urn:microsoft.com/office/officeart/2005/8/layout/vList6"/>
    <dgm:cxn modelId="{C4C7426F-8839-4CC6-94F5-AAEF7B7F9A5C}" type="presParOf" srcId="{4D5C3392-7185-4B07-8E1D-0F4E9AC24D2D}" destId="{F98F2A78-792C-43DD-81D6-6045E4DBBD72}" srcOrd="2" destOrd="0" presId="urn:microsoft.com/office/officeart/2005/8/layout/vList6"/>
    <dgm:cxn modelId="{69FE8676-083B-4A43-BB82-BAEE09EA7A0F}" type="presParOf" srcId="{F98F2A78-792C-43DD-81D6-6045E4DBBD72}" destId="{90C15A10-6B3D-40AC-A5E4-CEDA382F1AE7}" srcOrd="0" destOrd="0" presId="urn:microsoft.com/office/officeart/2005/8/layout/vList6"/>
    <dgm:cxn modelId="{E02DCFF0-D8EA-48C7-8BF7-E1124FB74F0E}" type="presParOf" srcId="{F98F2A78-792C-43DD-81D6-6045E4DBBD72}" destId="{C1BFA706-BE32-4FB3-8803-3ADD74CA9B66}" srcOrd="1" destOrd="0" presId="urn:microsoft.com/office/officeart/2005/8/layout/v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0524D85-45CA-440A-86B8-36F16734A4AC}" type="doc">
      <dgm:prSet loTypeId="urn:microsoft.com/office/officeart/2005/8/layout/vList5" loCatId="list" qsTypeId="urn:microsoft.com/office/officeart/2005/8/quickstyle/simple5" qsCatId="simple" csTypeId="urn:microsoft.com/office/officeart/2005/8/colors/accent1_2" csCatId="accent1" phldr="1"/>
      <dgm:spPr/>
      <dgm:t>
        <a:bodyPr/>
        <a:lstStyle/>
        <a:p>
          <a:endParaRPr lang="fr-FR"/>
        </a:p>
      </dgm:t>
    </dgm:pt>
    <dgm:pt modelId="{CB486518-9479-4E96-B8F6-A9D20210D790}">
      <dgm:prSet phldrT="[Texto]"/>
      <dgm:spPr/>
      <dgm:t>
        <a:bodyPr/>
        <a:lstStyle/>
        <a:p>
          <a:r>
            <a:rPr lang="fr-FR" noProof="0" dirty="0" smtClean="0">
              <a:latin typeface="Times New Roman" panose="02020603050405020304" pitchFamily="18" charset="0"/>
              <a:cs typeface="Times New Roman" panose="02020603050405020304" pitchFamily="18" charset="0"/>
            </a:rPr>
            <a:t>HAU</a:t>
          </a:r>
          <a:endParaRPr lang="fr-FR" noProof="0" dirty="0">
            <a:latin typeface="Times New Roman" panose="02020603050405020304" pitchFamily="18" charset="0"/>
            <a:cs typeface="Times New Roman" panose="02020603050405020304" pitchFamily="18" charset="0"/>
          </a:endParaRPr>
        </a:p>
      </dgm:t>
    </dgm:pt>
    <dgm:pt modelId="{DCB59C28-3A2A-429C-8D34-E5BC1AD03F1A}" type="parTrans" cxnId="{FD236CFB-0ED9-4724-B5B7-B680688CCAD4}">
      <dgm:prSet/>
      <dgm:spPr/>
      <dgm:t>
        <a:bodyPr/>
        <a:lstStyle/>
        <a:p>
          <a:endParaRPr lang="fr-FR" noProof="0" dirty="0"/>
        </a:p>
      </dgm:t>
    </dgm:pt>
    <dgm:pt modelId="{E5BC5E66-8D45-46A0-AA74-A82EB201A485}" type="sibTrans" cxnId="{FD236CFB-0ED9-4724-B5B7-B680688CCAD4}">
      <dgm:prSet/>
      <dgm:spPr/>
      <dgm:t>
        <a:bodyPr/>
        <a:lstStyle/>
        <a:p>
          <a:endParaRPr lang="fr-FR" noProof="0" dirty="0"/>
        </a:p>
      </dgm:t>
    </dgm:pt>
    <dgm:pt modelId="{6F10BBFB-760C-46B2-9412-E911713D91B9}">
      <dgm:prSet phldrT="[Texto]"/>
      <dgm:spPr/>
      <dgm:t>
        <a:bodyPr/>
        <a:lstStyle/>
        <a:p>
          <a:r>
            <a:rPr lang="fr-FR" noProof="0" dirty="0" smtClean="0"/>
            <a:t>Traitement</a:t>
          </a:r>
          <a:endParaRPr lang="fr-FR" noProof="0" dirty="0"/>
        </a:p>
      </dgm:t>
    </dgm:pt>
    <dgm:pt modelId="{D1E189BE-3DCF-4541-BABA-232B1A1CC2ED}" type="parTrans" cxnId="{1BDF8919-315A-41E5-9BC6-3EFB84F9B52A}">
      <dgm:prSet/>
      <dgm:spPr/>
      <dgm:t>
        <a:bodyPr/>
        <a:lstStyle/>
        <a:p>
          <a:endParaRPr lang="fr-FR" noProof="0" dirty="0"/>
        </a:p>
      </dgm:t>
    </dgm:pt>
    <dgm:pt modelId="{91CA7A00-6DF3-4B32-98CB-4CA922BB4FA9}" type="sibTrans" cxnId="{1BDF8919-315A-41E5-9BC6-3EFB84F9B52A}">
      <dgm:prSet/>
      <dgm:spPr/>
      <dgm:t>
        <a:bodyPr/>
        <a:lstStyle/>
        <a:p>
          <a:endParaRPr lang="fr-FR" noProof="0" dirty="0"/>
        </a:p>
      </dgm:t>
    </dgm:pt>
    <dgm:pt modelId="{B05F2417-869F-4371-A665-A9D2F89F3F0B}">
      <dgm:prSet phldrT="[Texto]"/>
      <dgm:spPr/>
      <dgm:t>
        <a:bodyPr/>
        <a:lstStyle/>
        <a:p>
          <a:r>
            <a:rPr lang="fr-FR" noProof="0" dirty="0" smtClean="0"/>
            <a:t>Déchets en mélange</a:t>
          </a:r>
          <a:endParaRPr lang="fr-FR" noProof="0" dirty="0"/>
        </a:p>
      </dgm:t>
    </dgm:pt>
    <dgm:pt modelId="{DF2689E2-1EC0-4464-8958-C27DD90E6160}" type="parTrans" cxnId="{2DAD8B19-1E00-4A02-9A10-29F0216A70AD}">
      <dgm:prSet/>
      <dgm:spPr/>
      <dgm:t>
        <a:bodyPr/>
        <a:lstStyle/>
        <a:p>
          <a:endParaRPr lang="fr-FR" noProof="0" dirty="0"/>
        </a:p>
      </dgm:t>
    </dgm:pt>
    <dgm:pt modelId="{7931A25A-BBE3-4754-9376-D3938C5B8D7F}" type="sibTrans" cxnId="{2DAD8B19-1E00-4A02-9A10-29F0216A70AD}">
      <dgm:prSet/>
      <dgm:spPr/>
      <dgm:t>
        <a:bodyPr/>
        <a:lstStyle/>
        <a:p>
          <a:endParaRPr lang="fr-FR" noProof="0" dirty="0"/>
        </a:p>
      </dgm:t>
    </dgm:pt>
    <dgm:pt modelId="{AA89C676-3640-4FDF-BEE5-07EA36FEE663}">
      <dgm:prSet phldrT="[Texto]"/>
      <dgm:spPr/>
      <dgm:t>
        <a:bodyPr/>
        <a:lstStyle/>
        <a:p>
          <a:r>
            <a:rPr lang="fr-FR" noProof="0" dirty="0" smtClean="0"/>
            <a:t>Collecte du compacteur 15 m</a:t>
          </a:r>
          <a:r>
            <a:rPr lang="fr-FR" baseline="30000" noProof="0" dirty="0" smtClean="0"/>
            <a:t>3</a:t>
          </a:r>
          <a:endParaRPr lang="fr-FR" baseline="30000" noProof="0" dirty="0"/>
        </a:p>
      </dgm:t>
    </dgm:pt>
    <dgm:pt modelId="{05C29F36-209C-4D01-B5F5-CB448B64A232}" type="parTrans" cxnId="{CAD97BC6-771C-43C6-A160-37DCAB779E02}">
      <dgm:prSet/>
      <dgm:spPr/>
      <dgm:t>
        <a:bodyPr/>
        <a:lstStyle/>
        <a:p>
          <a:endParaRPr lang="fr-FR" noProof="0" dirty="0"/>
        </a:p>
      </dgm:t>
    </dgm:pt>
    <dgm:pt modelId="{CDA96266-CB64-44F3-8A89-FDA560988D35}" type="sibTrans" cxnId="{CAD97BC6-771C-43C6-A160-37DCAB779E02}">
      <dgm:prSet/>
      <dgm:spPr/>
      <dgm:t>
        <a:bodyPr/>
        <a:lstStyle/>
        <a:p>
          <a:endParaRPr lang="fr-FR" noProof="0" dirty="0"/>
        </a:p>
      </dgm:t>
    </dgm:pt>
    <dgm:pt modelId="{A3DBD234-9B01-4D19-B832-052619C017C9}">
      <dgm:prSet phldrT="[Texto]"/>
      <dgm:spPr/>
      <dgm:t>
        <a:bodyPr/>
        <a:lstStyle/>
        <a:p>
          <a:r>
            <a:rPr lang="fr-FR" noProof="0" dirty="0" smtClean="0"/>
            <a:t>Traitement</a:t>
          </a:r>
          <a:endParaRPr lang="fr-FR" noProof="0" dirty="0"/>
        </a:p>
      </dgm:t>
    </dgm:pt>
    <dgm:pt modelId="{6C7DB062-5E26-4A0C-80A0-2A11D5D1D2D2}" type="parTrans" cxnId="{18D54D7E-164C-46FF-B31A-DC3CF19ADBE5}">
      <dgm:prSet/>
      <dgm:spPr/>
      <dgm:t>
        <a:bodyPr/>
        <a:lstStyle/>
        <a:p>
          <a:endParaRPr lang="fr-FR" noProof="0" dirty="0"/>
        </a:p>
      </dgm:t>
    </dgm:pt>
    <dgm:pt modelId="{8009CA6C-7529-4663-BA6D-2CBCAC3067FB}" type="sibTrans" cxnId="{18D54D7E-164C-46FF-B31A-DC3CF19ADBE5}">
      <dgm:prSet/>
      <dgm:spPr/>
      <dgm:t>
        <a:bodyPr/>
        <a:lstStyle/>
        <a:p>
          <a:endParaRPr lang="fr-FR" noProof="0" dirty="0"/>
        </a:p>
      </dgm:t>
    </dgm:pt>
    <dgm:pt modelId="{398DC0DE-43CF-4946-8CEF-16D08F0E4A9D}">
      <dgm:prSet phldrT="[Texto]"/>
      <dgm:spPr/>
      <dgm:t>
        <a:bodyPr/>
        <a:lstStyle/>
        <a:p>
          <a:r>
            <a:rPr lang="fr-FR" noProof="0" dirty="0" smtClean="0"/>
            <a:t>Papier-carton</a:t>
          </a:r>
          <a:endParaRPr lang="fr-FR" noProof="0" dirty="0"/>
        </a:p>
      </dgm:t>
    </dgm:pt>
    <dgm:pt modelId="{5A4066AF-6CF3-4572-9BA4-7A4AFE808295}" type="parTrans" cxnId="{7524525B-9A46-48B1-9B55-9B8106243B4C}">
      <dgm:prSet/>
      <dgm:spPr/>
      <dgm:t>
        <a:bodyPr/>
        <a:lstStyle/>
        <a:p>
          <a:endParaRPr lang="fr-FR" noProof="0" dirty="0"/>
        </a:p>
      </dgm:t>
    </dgm:pt>
    <dgm:pt modelId="{7FA08594-72F9-4EF6-A636-4A2A63F2B473}" type="sibTrans" cxnId="{7524525B-9A46-48B1-9B55-9B8106243B4C}">
      <dgm:prSet/>
      <dgm:spPr/>
      <dgm:t>
        <a:bodyPr/>
        <a:lstStyle/>
        <a:p>
          <a:endParaRPr lang="fr-FR" noProof="0" dirty="0"/>
        </a:p>
      </dgm:t>
    </dgm:pt>
    <dgm:pt modelId="{000CBA69-1F1E-40EE-A697-B365DB654869}">
      <dgm:prSet phldrT="[Texto]"/>
      <dgm:spPr/>
      <dgm:t>
        <a:bodyPr/>
        <a:lstStyle/>
        <a:p>
          <a:r>
            <a:rPr lang="fr-FR" noProof="0" dirty="0" smtClean="0"/>
            <a:t>Location</a:t>
          </a:r>
          <a:endParaRPr lang="fr-FR" noProof="0" dirty="0"/>
        </a:p>
      </dgm:t>
    </dgm:pt>
    <dgm:pt modelId="{6DD8F441-6A16-46A4-81F3-7B86E70A3A3B}" type="parTrans" cxnId="{7464D8BE-7D83-44A2-8B7E-4C0A50718037}">
      <dgm:prSet/>
      <dgm:spPr/>
      <dgm:t>
        <a:bodyPr/>
        <a:lstStyle/>
        <a:p>
          <a:endParaRPr lang="fr-FR" noProof="0" dirty="0"/>
        </a:p>
      </dgm:t>
    </dgm:pt>
    <dgm:pt modelId="{0ED191F1-7CD1-4903-A17C-DDFA95DB2AC4}" type="sibTrans" cxnId="{7464D8BE-7D83-44A2-8B7E-4C0A50718037}">
      <dgm:prSet/>
      <dgm:spPr/>
      <dgm:t>
        <a:bodyPr/>
        <a:lstStyle/>
        <a:p>
          <a:endParaRPr lang="fr-FR" noProof="0" dirty="0"/>
        </a:p>
      </dgm:t>
    </dgm:pt>
    <dgm:pt modelId="{79B15701-C454-40CA-AC5D-70B3B6E83006}">
      <dgm:prSet phldrT="[Texto]"/>
      <dgm:spPr/>
      <dgm:t>
        <a:bodyPr/>
        <a:lstStyle/>
        <a:p>
          <a:r>
            <a:rPr lang="fr-FR" noProof="0" dirty="0" smtClean="0"/>
            <a:t>Collecte</a:t>
          </a:r>
          <a:endParaRPr lang="fr-FR" noProof="0" dirty="0"/>
        </a:p>
      </dgm:t>
    </dgm:pt>
    <dgm:pt modelId="{64E1811C-2E6A-4B09-A287-3124B00E002F}" type="parTrans" cxnId="{43F12338-A8C3-4332-BE90-0E4191387805}">
      <dgm:prSet/>
      <dgm:spPr/>
      <dgm:t>
        <a:bodyPr/>
        <a:lstStyle/>
        <a:p>
          <a:endParaRPr lang="fr-FR" noProof="0" dirty="0"/>
        </a:p>
      </dgm:t>
    </dgm:pt>
    <dgm:pt modelId="{91487A18-2647-45E0-A8DE-1AC2B78412B2}" type="sibTrans" cxnId="{43F12338-A8C3-4332-BE90-0E4191387805}">
      <dgm:prSet/>
      <dgm:spPr/>
      <dgm:t>
        <a:bodyPr/>
        <a:lstStyle/>
        <a:p>
          <a:endParaRPr lang="fr-FR" noProof="0" dirty="0"/>
        </a:p>
      </dgm:t>
    </dgm:pt>
    <dgm:pt modelId="{C4683CE7-29E2-4F50-B6C2-7535B6B6DAFD}">
      <dgm:prSet phldrT="[Texto]"/>
      <dgm:spPr/>
      <dgm:t>
        <a:bodyPr/>
        <a:lstStyle/>
        <a:p>
          <a:r>
            <a:rPr lang="fr-FR" noProof="0" dirty="0" smtClean="0"/>
            <a:t>Location</a:t>
          </a:r>
          <a:endParaRPr lang="fr-FR" noProof="0" dirty="0"/>
        </a:p>
      </dgm:t>
    </dgm:pt>
    <dgm:pt modelId="{13A0DE6E-6238-46C4-8270-040FEADA878C}" type="parTrans" cxnId="{D3E15478-7ECF-4D0B-8747-8945CAD1D788}">
      <dgm:prSet/>
      <dgm:spPr/>
      <dgm:t>
        <a:bodyPr/>
        <a:lstStyle/>
        <a:p>
          <a:endParaRPr lang="fr-FR" noProof="0" dirty="0"/>
        </a:p>
      </dgm:t>
    </dgm:pt>
    <dgm:pt modelId="{A8439940-9E13-446C-9609-97E79FE1AD59}" type="sibTrans" cxnId="{D3E15478-7ECF-4D0B-8747-8945CAD1D788}">
      <dgm:prSet/>
      <dgm:spPr/>
      <dgm:t>
        <a:bodyPr/>
        <a:lstStyle/>
        <a:p>
          <a:endParaRPr lang="fr-FR" noProof="0" dirty="0"/>
        </a:p>
      </dgm:t>
    </dgm:pt>
    <dgm:pt modelId="{7AC37F77-0242-4C67-9887-3270BD77FD5A}" type="pres">
      <dgm:prSet presAssocID="{E0524D85-45CA-440A-86B8-36F16734A4AC}" presName="Name0" presStyleCnt="0">
        <dgm:presLayoutVars>
          <dgm:dir/>
          <dgm:animLvl val="lvl"/>
          <dgm:resizeHandles val="exact"/>
        </dgm:presLayoutVars>
      </dgm:prSet>
      <dgm:spPr/>
      <dgm:t>
        <a:bodyPr/>
        <a:lstStyle/>
        <a:p>
          <a:endParaRPr lang="fr-FR"/>
        </a:p>
      </dgm:t>
    </dgm:pt>
    <dgm:pt modelId="{465955FA-7F3E-403E-BDE1-3053CEB53B6C}" type="pres">
      <dgm:prSet presAssocID="{CB486518-9479-4E96-B8F6-A9D20210D790}" presName="linNode" presStyleCnt="0"/>
      <dgm:spPr/>
    </dgm:pt>
    <dgm:pt modelId="{780AB449-E057-47AA-8A8F-D660FDA1693C}" type="pres">
      <dgm:prSet presAssocID="{CB486518-9479-4E96-B8F6-A9D20210D790}" presName="parentText" presStyleLbl="node1" presStyleIdx="0" presStyleCnt="3">
        <dgm:presLayoutVars>
          <dgm:chMax val="1"/>
          <dgm:bulletEnabled val="1"/>
        </dgm:presLayoutVars>
      </dgm:prSet>
      <dgm:spPr/>
      <dgm:t>
        <a:bodyPr/>
        <a:lstStyle/>
        <a:p>
          <a:endParaRPr lang="fr-FR"/>
        </a:p>
      </dgm:t>
    </dgm:pt>
    <dgm:pt modelId="{109708D5-203A-4AFE-89C2-C4DE99B85806}" type="pres">
      <dgm:prSet presAssocID="{CB486518-9479-4E96-B8F6-A9D20210D790}" presName="descendantText" presStyleLbl="alignAccFollowNode1" presStyleIdx="0" presStyleCnt="3">
        <dgm:presLayoutVars>
          <dgm:bulletEnabled val="1"/>
        </dgm:presLayoutVars>
      </dgm:prSet>
      <dgm:spPr/>
      <dgm:t>
        <a:bodyPr/>
        <a:lstStyle/>
        <a:p>
          <a:endParaRPr lang="fr-FR"/>
        </a:p>
      </dgm:t>
    </dgm:pt>
    <dgm:pt modelId="{3C49DFF4-7348-4A12-9BFB-83CF2E605573}" type="pres">
      <dgm:prSet presAssocID="{E5BC5E66-8D45-46A0-AA74-A82EB201A485}" presName="sp" presStyleCnt="0"/>
      <dgm:spPr/>
    </dgm:pt>
    <dgm:pt modelId="{37377FF5-7F6D-452A-81CB-C91416CB3D7A}" type="pres">
      <dgm:prSet presAssocID="{B05F2417-869F-4371-A665-A9D2F89F3F0B}" presName="linNode" presStyleCnt="0"/>
      <dgm:spPr/>
    </dgm:pt>
    <dgm:pt modelId="{C7E38722-8341-4FB5-9539-1A9D0F90FD92}" type="pres">
      <dgm:prSet presAssocID="{B05F2417-869F-4371-A665-A9D2F89F3F0B}" presName="parentText" presStyleLbl="node1" presStyleIdx="1" presStyleCnt="3">
        <dgm:presLayoutVars>
          <dgm:chMax val="1"/>
          <dgm:bulletEnabled val="1"/>
        </dgm:presLayoutVars>
      </dgm:prSet>
      <dgm:spPr/>
      <dgm:t>
        <a:bodyPr/>
        <a:lstStyle/>
        <a:p>
          <a:endParaRPr lang="fr-FR"/>
        </a:p>
      </dgm:t>
    </dgm:pt>
    <dgm:pt modelId="{8B4C8451-7ABB-49EA-9359-9144B9F9D395}" type="pres">
      <dgm:prSet presAssocID="{B05F2417-869F-4371-A665-A9D2F89F3F0B}" presName="descendantText" presStyleLbl="alignAccFollowNode1" presStyleIdx="1" presStyleCnt="3">
        <dgm:presLayoutVars>
          <dgm:bulletEnabled val="1"/>
        </dgm:presLayoutVars>
      </dgm:prSet>
      <dgm:spPr/>
      <dgm:t>
        <a:bodyPr/>
        <a:lstStyle/>
        <a:p>
          <a:endParaRPr lang="fr-FR"/>
        </a:p>
      </dgm:t>
    </dgm:pt>
    <dgm:pt modelId="{CDA60C26-1328-430A-AD23-79AD9EE18E85}" type="pres">
      <dgm:prSet presAssocID="{7931A25A-BBE3-4754-9376-D3938C5B8D7F}" presName="sp" presStyleCnt="0"/>
      <dgm:spPr/>
    </dgm:pt>
    <dgm:pt modelId="{E11A1961-7AAE-410B-8514-5B4267F77C7F}" type="pres">
      <dgm:prSet presAssocID="{398DC0DE-43CF-4946-8CEF-16D08F0E4A9D}" presName="linNode" presStyleCnt="0"/>
      <dgm:spPr/>
    </dgm:pt>
    <dgm:pt modelId="{00213495-FED5-49E9-A03F-10FDBA990B80}" type="pres">
      <dgm:prSet presAssocID="{398DC0DE-43CF-4946-8CEF-16D08F0E4A9D}" presName="parentText" presStyleLbl="node1" presStyleIdx="2" presStyleCnt="3">
        <dgm:presLayoutVars>
          <dgm:chMax val="1"/>
          <dgm:bulletEnabled val="1"/>
        </dgm:presLayoutVars>
      </dgm:prSet>
      <dgm:spPr/>
      <dgm:t>
        <a:bodyPr/>
        <a:lstStyle/>
        <a:p>
          <a:endParaRPr lang="fr-FR"/>
        </a:p>
      </dgm:t>
    </dgm:pt>
    <dgm:pt modelId="{A77E27A4-B2BB-4764-A468-8AB75E8BA9B9}" type="pres">
      <dgm:prSet presAssocID="{398DC0DE-43CF-4946-8CEF-16D08F0E4A9D}" presName="descendantText" presStyleLbl="alignAccFollowNode1" presStyleIdx="2" presStyleCnt="3">
        <dgm:presLayoutVars>
          <dgm:bulletEnabled val="1"/>
        </dgm:presLayoutVars>
      </dgm:prSet>
      <dgm:spPr/>
      <dgm:t>
        <a:bodyPr/>
        <a:lstStyle/>
        <a:p>
          <a:endParaRPr lang="fr-FR"/>
        </a:p>
      </dgm:t>
    </dgm:pt>
  </dgm:ptLst>
  <dgm:cxnLst>
    <dgm:cxn modelId="{03DB46BF-A897-4CAA-B23A-94B8A0DE8426}" type="presOf" srcId="{A3DBD234-9B01-4D19-B832-052619C017C9}" destId="{8B4C8451-7ABB-49EA-9359-9144B9F9D395}" srcOrd="0" destOrd="2" presId="urn:microsoft.com/office/officeart/2005/8/layout/vList5"/>
    <dgm:cxn modelId="{FD236CFB-0ED9-4724-B5B7-B680688CCAD4}" srcId="{E0524D85-45CA-440A-86B8-36F16734A4AC}" destId="{CB486518-9479-4E96-B8F6-A9D20210D790}" srcOrd="0" destOrd="0" parTransId="{DCB59C28-3A2A-429C-8D34-E5BC1AD03F1A}" sibTransId="{E5BC5E66-8D45-46A0-AA74-A82EB201A485}"/>
    <dgm:cxn modelId="{7464D8BE-7D83-44A2-8B7E-4C0A50718037}" srcId="{398DC0DE-43CF-4946-8CEF-16D08F0E4A9D}" destId="{000CBA69-1F1E-40EE-A697-B365DB654869}" srcOrd="0" destOrd="0" parTransId="{6DD8F441-6A16-46A4-81F3-7B86E70A3A3B}" sibTransId="{0ED191F1-7CD1-4903-A17C-DDFA95DB2AC4}"/>
    <dgm:cxn modelId="{4356B5AE-B4CD-456C-8833-AF42970990C8}" type="presOf" srcId="{000CBA69-1F1E-40EE-A697-B365DB654869}" destId="{A77E27A4-B2BB-4764-A468-8AB75E8BA9B9}" srcOrd="0" destOrd="0" presId="urn:microsoft.com/office/officeart/2005/8/layout/vList5"/>
    <dgm:cxn modelId="{C012EBE3-C0D1-4BEE-9123-7D69465DEE95}" type="presOf" srcId="{AA89C676-3640-4FDF-BEE5-07EA36FEE663}" destId="{8B4C8451-7ABB-49EA-9359-9144B9F9D395}" srcOrd="0" destOrd="1" presId="urn:microsoft.com/office/officeart/2005/8/layout/vList5"/>
    <dgm:cxn modelId="{CAD97BC6-771C-43C6-A160-37DCAB779E02}" srcId="{B05F2417-869F-4371-A665-A9D2F89F3F0B}" destId="{AA89C676-3640-4FDF-BEE5-07EA36FEE663}" srcOrd="1" destOrd="0" parTransId="{05C29F36-209C-4D01-B5F5-CB448B64A232}" sibTransId="{CDA96266-CB64-44F3-8A89-FDA560988D35}"/>
    <dgm:cxn modelId="{BDC7F192-F9B2-4F10-AD83-2B260CCF3C2B}" type="presOf" srcId="{E0524D85-45CA-440A-86B8-36F16734A4AC}" destId="{7AC37F77-0242-4C67-9887-3270BD77FD5A}" srcOrd="0" destOrd="0" presId="urn:microsoft.com/office/officeart/2005/8/layout/vList5"/>
    <dgm:cxn modelId="{5BC28ED8-67DB-4FBD-B7FE-85A91A7923D9}" type="presOf" srcId="{C4683CE7-29E2-4F50-B6C2-7535B6B6DAFD}" destId="{8B4C8451-7ABB-49EA-9359-9144B9F9D395}" srcOrd="0" destOrd="0" presId="urn:microsoft.com/office/officeart/2005/8/layout/vList5"/>
    <dgm:cxn modelId="{D3E15478-7ECF-4D0B-8747-8945CAD1D788}" srcId="{B05F2417-869F-4371-A665-A9D2F89F3F0B}" destId="{C4683CE7-29E2-4F50-B6C2-7535B6B6DAFD}" srcOrd="0" destOrd="0" parTransId="{13A0DE6E-6238-46C4-8270-040FEADA878C}" sibTransId="{A8439940-9E13-446C-9609-97E79FE1AD59}"/>
    <dgm:cxn modelId="{43F12338-A8C3-4332-BE90-0E4191387805}" srcId="{398DC0DE-43CF-4946-8CEF-16D08F0E4A9D}" destId="{79B15701-C454-40CA-AC5D-70B3B6E83006}" srcOrd="1" destOrd="0" parTransId="{64E1811C-2E6A-4B09-A287-3124B00E002F}" sibTransId="{91487A18-2647-45E0-A8DE-1AC2B78412B2}"/>
    <dgm:cxn modelId="{EF00585E-6D31-486C-92D7-DD22A5446CFE}" type="presOf" srcId="{B05F2417-869F-4371-A665-A9D2F89F3F0B}" destId="{C7E38722-8341-4FB5-9539-1A9D0F90FD92}" srcOrd="0" destOrd="0" presId="urn:microsoft.com/office/officeart/2005/8/layout/vList5"/>
    <dgm:cxn modelId="{18D54D7E-164C-46FF-B31A-DC3CF19ADBE5}" srcId="{B05F2417-869F-4371-A665-A9D2F89F3F0B}" destId="{A3DBD234-9B01-4D19-B832-052619C017C9}" srcOrd="2" destOrd="0" parTransId="{6C7DB062-5E26-4A0C-80A0-2A11D5D1D2D2}" sibTransId="{8009CA6C-7529-4663-BA6D-2CBCAC3067FB}"/>
    <dgm:cxn modelId="{24D2182D-8664-40A2-83D7-13AEF63965AC}" type="presOf" srcId="{6F10BBFB-760C-46B2-9412-E911713D91B9}" destId="{109708D5-203A-4AFE-89C2-C4DE99B85806}" srcOrd="0" destOrd="0" presId="urn:microsoft.com/office/officeart/2005/8/layout/vList5"/>
    <dgm:cxn modelId="{9BE350B7-0118-41D1-81F1-1C69ED33E53F}" type="presOf" srcId="{79B15701-C454-40CA-AC5D-70B3B6E83006}" destId="{A77E27A4-B2BB-4764-A468-8AB75E8BA9B9}" srcOrd="0" destOrd="1" presId="urn:microsoft.com/office/officeart/2005/8/layout/vList5"/>
    <dgm:cxn modelId="{2DAD8B19-1E00-4A02-9A10-29F0216A70AD}" srcId="{E0524D85-45CA-440A-86B8-36F16734A4AC}" destId="{B05F2417-869F-4371-A665-A9D2F89F3F0B}" srcOrd="1" destOrd="0" parTransId="{DF2689E2-1EC0-4464-8958-C27DD90E6160}" sibTransId="{7931A25A-BBE3-4754-9376-D3938C5B8D7F}"/>
    <dgm:cxn modelId="{7524525B-9A46-48B1-9B55-9B8106243B4C}" srcId="{E0524D85-45CA-440A-86B8-36F16734A4AC}" destId="{398DC0DE-43CF-4946-8CEF-16D08F0E4A9D}" srcOrd="2" destOrd="0" parTransId="{5A4066AF-6CF3-4572-9BA4-7A4AFE808295}" sibTransId="{7FA08594-72F9-4EF6-A636-4A2A63F2B473}"/>
    <dgm:cxn modelId="{1BDF8919-315A-41E5-9BC6-3EFB84F9B52A}" srcId="{CB486518-9479-4E96-B8F6-A9D20210D790}" destId="{6F10BBFB-760C-46B2-9412-E911713D91B9}" srcOrd="0" destOrd="0" parTransId="{D1E189BE-3DCF-4541-BABA-232B1A1CC2ED}" sibTransId="{91CA7A00-6DF3-4B32-98CB-4CA922BB4FA9}"/>
    <dgm:cxn modelId="{CC7EED34-ED97-4B2C-8EB8-F6F3B94054B1}" type="presOf" srcId="{CB486518-9479-4E96-B8F6-A9D20210D790}" destId="{780AB449-E057-47AA-8A8F-D660FDA1693C}" srcOrd="0" destOrd="0" presId="urn:microsoft.com/office/officeart/2005/8/layout/vList5"/>
    <dgm:cxn modelId="{D8D2F5D7-CCA1-4AD0-8BBD-0072D9A44D57}" type="presOf" srcId="{398DC0DE-43CF-4946-8CEF-16D08F0E4A9D}" destId="{00213495-FED5-49E9-A03F-10FDBA990B80}" srcOrd="0" destOrd="0" presId="urn:microsoft.com/office/officeart/2005/8/layout/vList5"/>
    <dgm:cxn modelId="{EB5A87C2-FFF9-46A6-A9CD-ADEE85B7D7E8}" type="presParOf" srcId="{7AC37F77-0242-4C67-9887-3270BD77FD5A}" destId="{465955FA-7F3E-403E-BDE1-3053CEB53B6C}" srcOrd="0" destOrd="0" presId="urn:microsoft.com/office/officeart/2005/8/layout/vList5"/>
    <dgm:cxn modelId="{57249205-A1EF-4952-933C-00C773E5EC93}" type="presParOf" srcId="{465955FA-7F3E-403E-BDE1-3053CEB53B6C}" destId="{780AB449-E057-47AA-8A8F-D660FDA1693C}" srcOrd="0" destOrd="0" presId="urn:microsoft.com/office/officeart/2005/8/layout/vList5"/>
    <dgm:cxn modelId="{66E39D25-5D6B-4787-8A84-FABAF7140711}" type="presParOf" srcId="{465955FA-7F3E-403E-BDE1-3053CEB53B6C}" destId="{109708D5-203A-4AFE-89C2-C4DE99B85806}" srcOrd="1" destOrd="0" presId="urn:microsoft.com/office/officeart/2005/8/layout/vList5"/>
    <dgm:cxn modelId="{172B6FE7-E97F-4377-84BE-8942044A1C56}" type="presParOf" srcId="{7AC37F77-0242-4C67-9887-3270BD77FD5A}" destId="{3C49DFF4-7348-4A12-9BFB-83CF2E605573}" srcOrd="1" destOrd="0" presId="urn:microsoft.com/office/officeart/2005/8/layout/vList5"/>
    <dgm:cxn modelId="{5F76FC65-2C1E-4DFC-9170-A599E2BDD062}" type="presParOf" srcId="{7AC37F77-0242-4C67-9887-3270BD77FD5A}" destId="{37377FF5-7F6D-452A-81CB-C91416CB3D7A}" srcOrd="2" destOrd="0" presId="urn:microsoft.com/office/officeart/2005/8/layout/vList5"/>
    <dgm:cxn modelId="{922E9F1A-E2CA-45B9-9926-BA029135067B}" type="presParOf" srcId="{37377FF5-7F6D-452A-81CB-C91416CB3D7A}" destId="{C7E38722-8341-4FB5-9539-1A9D0F90FD92}" srcOrd="0" destOrd="0" presId="urn:microsoft.com/office/officeart/2005/8/layout/vList5"/>
    <dgm:cxn modelId="{D297C523-D409-4EE0-BC13-DDAB03B94867}" type="presParOf" srcId="{37377FF5-7F6D-452A-81CB-C91416CB3D7A}" destId="{8B4C8451-7ABB-49EA-9359-9144B9F9D395}" srcOrd="1" destOrd="0" presId="urn:microsoft.com/office/officeart/2005/8/layout/vList5"/>
    <dgm:cxn modelId="{590855B3-A01B-4213-BACC-001FB018BBED}" type="presParOf" srcId="{7AC37F77-0242-4C67-9887-3270BD77FD5A}" destId="{CDA60C26-1328-430A-AD23-79AD9EE18E85}" srcOrd="3" destOrd="0" presId="urn:microsoft.com/office/officeart/2005/8/layout/vList5"/>
    <dgm:cxn modelId="{74F10B8F-E7EF-41D8-B7E6-A6673F6A10D7}" type="presParOf" srcId="{7AC37F77-0242-4C67-9887-3270BD77FD5A}" destId="{E11A1961-7AAE-410B-8514-5B4267F77C7F}" srcOrd="4" destOrd="0" presId="urn:microsoft.com/office/officeart/2005/8/layout/vList5"/>
    <dgm:cxn modelId="{7F2C8114-B457-4162-901D-E3AE8EDE8D8C}" type="presParOf" srcId="{E11A1961-7AAE-410B-8514-5B4267F77C7F}" destId="{00213495-FED5-49E9-A03F-10FDBA990B80}" srcOrd="0" destOrd="0" presId="urn:microsoft.com/office/officeart/2005/8/layout/vList5"/>
    <dgm:cxn modelId="{BD2B501E-392A-4E19-A26B-88CEAE59B643}" type="presParOf" srcId="{E11A1961-7AAE-410B-8514-5B4267F77C7F}" destId="{A77E27A4-B2BB-4764-A468-8AB75E8BA9B9}"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E9FC62-0F3A-4EC5-90A2-A631C829AA61}"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fr-FR"/>
        </a:p>
      </dgm:t>
    </dgm:pt>
    <dgm:pt modelId="{E83C0C51-441F-431A-AD94-3B66CE0A83AA}">
      <dgm:prSet phldrT="[Texto]"/>
      <dgm:spPr>
        <a:blipFill rotWithShape="0">
          <a:blip xmlns:r="http://schemas.openxmlformats.org/officeDocument/2006/relationships" r:embed="rId1"/>
          <a:stretch>
            <a:fillRect/>
          </a:stretch>
        </a:blipFill>
      </dgm:spPr>
      <dgm:t>
        <a:bodyPr/>
        <a:lstStyle/>
        <a:p>
          <a:r>
            <a:rPr lang="fr-FR" dirty="0" smtClean="0"/>
            <a:t>Ateliers DIY</a:t>
          </a:r>
          <a:endParaRPr lang="fr-FR" dirty="0"/>
        </a:p>
      </dgm:t>
    </dgm:pt>
    <dgm:pt modelId="{F1C6C24A-143D-481D-8DF5-45D852BABA91}" type="parTrans" cxnId="{72B799CC-411B-4B41-9703-2F83237919E2}">
      <dgm:prSet/>
      <dgm:spPr/>
      <dgm:t>
        <a:bodyPr/>
        <a:lstStyle/>
        <a:p>
          <a:endParaRPr lang="fr-FR"/>
        </a:p>
      </dgm:t>
    </dgm:pt>
    <dgm:pt modelId="{90E253CF-493B-4C16-AE42-8684EA1BB71F}" type="sibTrans" cxnId="{72B799CC-411B-4B41-9703-2F83237919E2}">
      <dgm:prSet/>
      <dgm:spPr/>
      <dgm:t>
        <a:bodyPr/>
        <a:lstStyle/>
        <a:p>
          <a:endParaRPr lang="fr-FR"/>
        </a:p>
      </dgm:t>
    </dgm:pt>
    <dgm:pt modelId="{1EC5306E-793D-4ACE-B276-DCE5B8535501}">
      <dgm:prSet phldrT="[Texto]"/>
      <dgm:spPr>
        <a:blipFill rotWithShape="0">
          <a:blip xmlns:r="http://schemas.openxmlformats.org/officeDocument/2006/relationships" r:embed="rId2"/>
          <a:stretch>
            <a:fillRect/>
          </a:stretch>
        </a:blipFill>
      </dgm:spPr>
      <dgm:t>
        <a:bodyPr/>
        <a:lstStyle/>
        <a:p>
          <a:r>
            <a:rPr lang="fr-FR" dirty="0" smtClean="0">
              <a:solidFill>
                <a:schemeClr val="tx1"/>
              </a:solidFill>
            </a:rPr>
            <a:t>Atelier</a:t>
          </a:r>
        </a:p>
        <a:p>
          <a:r>
            <a:rPr lang="fr-FR" dirty="0" smtClean="0">
              <a:solidFill>
                <a:schemeClr val="tx1"/>
              </a:solidFill>
            </a:rPr>
            <a:t>Recyclage</a:t>
          </a:r>
          <a:endParaRPr lang="fr-FR" dirty="0">
            <a:solidFill>
              <a:schemeClr val="tx1"/>
            </a:solidFill>
          </a:endParaRPr>
        </a:p>
      </dgm:t>
    </dgm:pt>
    <dgm:pt modelId="{D3D55AE3-3B9D-49F0-883E-6FDC7B18BAB6}" type="parTrans" cxnId="{1B757762-EB84-4707-A3D5-5BFF13ED8205}">
      <dgm:prSet/>
      <dgm:spPr/>
      <dgm:t>
        <a:bodyPr/>
        <a:lstStyle/>
        <a:p>
          <a:endParaRPr lang="fr-FR"/>
        </a:p>
      </dgm:t>
    </dgm:pt>
    <dgm:pt modelId="{30F6AF6D-FE8B-47A1-B83F-129E0C81CA67}" type="sibTrans" cxnId="{1B757762-EB84-4707-A3D5-5BFF13ED8205}">
      <dgm:prSet/>
      <dgm:spPr/>
      <dgm:t>
        <a:bodyPr/>
        <a:lstStyle/>
        <a:p>
          <a:endParaRPr lang="fr-FR"/>
        </a:p>
      </dgm:t>
    </dgm:pt>
    <dgm:pt modelId="{23BC4555-25D2-4450-B5E4-79DA5D2A44F2}">
      <dgm:prSet phldrT="[Texto]"/>
      <dgm:spPr>
        <a:blipFill rotWithShape="0">
          <a:blip xmlns:r="http://schemas.openxmlformats.org/officeDocument/2006/relationships" r:embed="rId3"/>
          <a:stretch>
            <a:fillRect/>
          </a:stretch>
        </a:blipFill>
      </dgm:spPr>
      <dgm:t>
        <a:bodyPr/>
        <a:lstStyle/>
        <a:p>
          <a:endParaRPr lang="fr-FR" dirty="0">
            <a:solidFill>
              <a:schemeClr val="tx1"/>
            </a:solidFill>
          </a:endParaRPr>
        </a:p>
      </dgm:t>
    </dgm:pt>
    <dgm:pt modelId="{84DD52F2-CA91-4DA3-BCB4-4E0926B0C3B1}" type="parTrans" cxnId="{900D3887-F721-495D-A4AA-7C6CE1CB2107}">
      <dgm:prSet/>
      <dgm:spPr/>
      <dgm:t>
        <a:bodyPr/>
        <a:lstStyle/>
        <a:p>
          <a:endParaRPr lang="fr-FR"/>
        </a:p>
      </dgm:t>
    </dgm:pt>
    <dgm:pt modelId="{F6A07DA9-5135-45AD-998D-ACDABB0B6694}" type="sibTrans" cxnId="{900D3887-F721-495D-A4AA-7C6CE1CB2107}">
      <dgm:prSet/>
      <dgm:spPr/>
      <dgm:t>
        <a:bodyPr/>
        <a:lstStyle/>
        <a:p>
          <a:endParaRPr lang="fr-FR"/>
        </a:p>
      </dgm:t>
    </dgm:pt>
    <dgm:pt modelId="{C479CF49-552A-4D1C-B803-0A665D9D7528}">
      <dgm:prSet phldrT="[Texto]" phldr="1"/>
      <dgm:spPr>
        <a:blipFill rotWithShape="0">
          <a:blip xmlns:r="http://schemas.openxmlformats.org/officeDocument/2006/relationships" r:embed="rId4"/>
          <a:stretch>
            <a:fillRect/>
          </a:stretch>
        </a:blipFill>
      </dgm:spPr>
      <dgm:t>
        <a:bodyPr/>
        <a:lstStyle/>
        <a:p>
          <a:endParaRPr lang="fr-FR" dirty="0"/>
        </a:p>
      </dgm:t>
    </dgm:pt>
    <dgm:pt modelId="{EF8E749E-8C23-484F-B019-1983F65491EF}" type="sibTrans" cxnId="{01B65A7B-5FE4-48E1-8C26-73EE397AB206}">
      <dgm:prSet/>
      <dgm:spPr/>
      <dgm:t>
        <a:bodyPr/>
        <a:lstStyle/>
        <a:p>
          <a:endParaRPr lang="fr-FR"/>
        </a:p>
      </dgm:t>
    </dgm:pt>
    <dgm:pt modelId="{B9D99DAF-888B-4FB5-9D6C-F5BCB8E2003D}" type="parTrans" cxnId="{01B65A7B-5FE4-48E1-8C26-73EE397AB206}">
      <dgm:prSet/>
      <dgm:spPr/>
      <dgm:t>
        <a:bodyPr/>
        <a:lstStyle/>
        <a:p>
          <a:endParaRPr lang="fr-FR"/>
        </a:p>
      </dgm:t>
    </dgm:pt>
    <dgm:pt modelId="{F5B5F2AD-19F3-42D5-86F4-57A0C4942000}" type="pres">
      <dgm:prSet presAssocID="{E3E9FC62-0F3A-4EC5-90A2-A631C829AA61}" presName="Name0" presStyleCnt="0">
        <dgm:presLayoutVars>
          <dgm:chMax val="1"/>
          <dgm:chPref val="1"/>
          <dgm:dir/>
          <dgm:animOne val="branch"/>
          <dgm:animLvl val="lvl"/>
        </dgm:presLayoutVars>
      </dgm:prSet>
      <dgm:spPr/>
      <dgm:t>
        <a:bodyPr/>
        <a:lstStyle/>
        <a:p>
          <a:endParaRPr lang="fr-FR"/>
        </a:p>
      </dgm:t>
    </dgm:pt>
    <dgm:pt modelId="{4B5982F4-E1BF-4988-8A96-C5664F9873EA}" type="pres">
      <dgm:prSet presAssocID="{C479CF49-552A-4D1C-B803-0A665D9D7528}" presName="singleCycle" presStyleCnt="0"/>
      <dgm:spPr/>
    </dgm:pt>
    <dgm:pt modelId="{F76193B0-D20D-4AD3-8286-E68258D9A39F}" type="pres">
      <dgm:prSet presAssocID="{C479CF49-552A-4D1C-B803-0A665D9D7528}" presName="singleCenter" presStyleLbl="node1" presStyleIdx="0" presStyleCnt="4" custScaleX="143011">
        <dgm:presLayoutVars>
          <dgm:chMax val="7"/>
          <dgm:chPref val="7"/>
        </dgm:presLayoutVars>
      </dgm:prSet>
      <dgm:spPr/>
      <dgm:t>
        <a:bodyPr/>
        <a:lstStyle/>
        <a:p>
          <a:endParaRPr lang="fr-FR"/>
        </a:p>
      </dgm:t>
    </dgm:pt>
    <dgm:pt modelId="{5B7D6857-0FA0-432C-B81E-78F045CBDC5A}" type="pres">
      <dgm:prSet presAssocID="{F1C6C24A-143D-481D-8DF5-45D852BABA91}" presName="Name56" presStyleLbl="parChTrans1D2" presStyleIdx="0" presStyleCnt="3"/>
      <dgm:spPr/>
      <dgm:t>
        <a:bodyPr/>
        <a:lstStyle/>
        <a:p>
          <a:endParaRPr lang="fr-FR"/>
        </a:p>
      </dgm:t>
    </dgm:pt>
    <dgm:pt modelId="{4CB4C05D-773C-475D-BE61-979BA68401B7}" type="pres">
      <dgm:prSet presAssocID="{E83C0C51-441F-431A-AD94-3B66CE0A83AA}" presName="text0" presStyleLbl="node1" presStyleIdx="1" presStyleCnt="4" custScaleX="277400" custScaleY="214254">
        <dgm:presLayoutVars>
          <dgm:bulletEnabled val="1"/>
        </dgm:presLayoutVars>
      </dgm:prSet>
      <dgm:spPr/>
      <dgm:t>
        <a:bodyPr/>
        <a:lstStyle/>
        <a:p>
          <a:endParaRPr lang="fr-FR"/>
        </a:p>
      </dgm:t>
    </dgm:pt>
    <dgm:pt modelId="{D56A5E4E-ACD0-454A-B87F-A706910120DA}" type="pres">
      <dgm:prSet presAssocID="{D3D55AE3-3B9D-49F0-883E-6FDC7B18BAB6}" presName="Name56" presStyleLbl="parChTrans1D2" presStyleIdx="1" presStyleCnt="3"/>
      <dgm:spPr/>
      <dgm:t>
        <a:bodyPr/>
        <a:lstStyle/>
        <a:p>
          <a:endParaRPr lang="fr-FR"/>
        </a:p>
      </dgm:t>
    </dgm:pt>
    <dgm:pt modelId="{EAB153EE-8807-4CC7-8FF3-3AEDD961FEC0}" type="pres">
      <dgm:prSet presAssocID="{1EC5306E-793D-4ACE-B276-DCE5B8535501}" presName="text0" presStyleLbl="node1" presStyleIdx="2" presStyleCnt="4" custScaleX="232486" custScaleY="228197" custRadScaleRad="138402" custRadScaleInc="-21371">
        <dgm:presLayoutVars>
          <dgm:bulletEnabled val="1"/>
        </dgm:presLayoutVars>
      </dgm:prSet>
      <dgm:spPr/>
      <dgm:t>
        <a:bodyPr/>
        <a:lstStyle/>
        <a:p>
          <a:endParaRPr lang="fr-FR"/>
        </a:p>
      </dgm:t>
    </dgm:pt>
    <dgm:pt modelId="{DC3483DB-3A6E-4B6F-9115-C86FDE6ADD94}" type="pres">
      <dgm:prSet presAssocID="{84DD52F2-CA91-4DA3-BCB4-4E0926B0C3B1}" presName="Name56" presStyleLbl="parChTrans1D2" presStyleIdx="2" presStyleCnt="3"/>
      <dgm:spPr/>
      <dgm:t>
        <a:bodyPr/>
        <a:lstStyle/>
        <a:p>
          <a:endParaRPr lang="fr-FR"/>
        </a:p>
      </dgm:t>
    </dgm:pt>
    <dgm:pt modelId="{CC489087-3F88-4873-BF8D-B617E803DC8C}" type="pres">
      <dgm:prSet presAssocID="{23BC4555-25D2-4450-B5E4-79DA5D2A44F2}" presName="text0" presStyleLbl="node1" presStyleIdx="3" presStyleCnt="4" custScaleX="244092" custScaleY="213367" custRadScaleRad="154142" custRadScaleInc="30958">
        <dgm:presLayoutVars>
          <dgm:bulletEnabled val="1"/>
        </dgm:presLayoutVars>
      </dgm:prSet>
      <dgm:spPr/>
      <dgm:t>
        <a:bodyPr/>
        <a:lstStyle/>
        <a:p>
          <a:endParaRPr lang="fr-FR"/>
        </a:p>
      </dgm:t>
    </dgm:pt>
  </dgm:ptLst>
  <dgm:cxnLst>
    <dgm:cxn modelId="{9B5BE227-54F5-4F31-816F-799DFA1A423A}" type="presOf" srcId="{F1C6C24A-143D-481D-8DF5-45D852BABA91}" destId="{5B7D6857-0FA0-432C-B81E-78F045CBDC5A}" srcOrd="0" destOrd="0" presId="urn:microsoft.com/office/officeart/2008/layout/RadialCluster"/>
    <dgm:cxn modelId="{C8F430AC-33B8-4EC2-BB4C-F87188FCF8A9}" type="presOf" srcId="{E3E9FC62-0F3A-4EC5-90A2-A631C829AA61}" destId="{F5B5F2AD-19F3-42D5-86F4-57A0C4942000}" srcOrd="0" destOrd="0" presId="urn:microsoft.com/office/officeart/2008/layout/RadialCluster"/>
    <dgm:cxn modelId="{E86FB33F-187E-494E-A20A-7BD4BFC4358E}" type="presOf" srcId="{D3D55AE3-3B9D-49F0-883E-6FDC7B18BAB6}" destId="{D56A5E4E-ACD0-454A-B87F-A706910120DA}" srcOrd="0" destOrd="0" presId="urn:microsoft.com/office/officeart/2008/layout/RadialCluster"/>
    <dgm:cxn modelId="{D5CD1E62-D1B5-44D2-80F4-2FFC6B32B8BA}" type="presOf" srcId="{C479CF49-552A-4D1C-B803-0A665D9D7528}" destId="{F76193B0-D20D-4AD3-8286-E68258D9A39F}" srcOrd="0" destOrd="0" presId="urn:microsoft.com/office/officeart/2008/layout/RadialCluster"/>
    <dgm:cxn modelId="{6FDA926E-7F76-472B-9983-594BF6549412}" type="presOf" srcId="{84DD52F2-CA91-4DA3-BCB4-4E0926B0C3B1}" destId="{DC3483DB-3A6E-4B6F-9115-C86FDE6ADD94}" srcOrd="0" destOrd="0" presId="urn:microsoft.com/office/officeart/2008/layout/RadialCluster"/>
    <dgm:cxn modelId="{01B65A7B-5FE4-48E1-8C26-73EE397AB206}" srcId="{E3E9FC62-0F3A-4EC5-90A2-A631C829AA61}" destId="{C479CF49-552A-4D1C-B803-0A665D9D7528}" srcOrd="0" destOrd="0" parTransId="{B9D99DAF-888B-4FB5-9D6C-F5BCB8E2003D}" sibTransId="{EF8E749E-8C23-484F-B019-1983F65491EF}"/>
    <dgm:cxn modelId="{72B799CC-411B-4B41-9703-2F83237919E2}" srcId="{C479CF49-552A-4D1C-B803-0A665D9D7528}" destId="{E83C0C51-441F-431A-AD94-3B66CE0A83AA}" srcOrd="0" destOrd="0" parTransId="{F1C6C24A-143D-481D-8DF5-45D852BABA91}" sibTransId="{90E253CF-493B-4C16-AE42-8684EA1BB71F}"/>
    <dgm:cxn modelId="{8EDE92D7-4179-44A0-AA87-145C0BAC45C0}" type="presOf" srcId="{1EC5306E-793D-4ACE-B276-DCE5B8535501}" destId="{EAB153EE-8807-4CC7-8FF3-3AEDD961FEC0}" srcOrd="0" destOrd="0" presId="urn:microsoft.com/office/officeart/2008/layout/RadialCluster"/>
    <dgm:cxn modelId="{8CA753D4-E64B-488D-80D1-61F6F31FE4E6}" type="presOf" srcId="{E83C0C51-441F-431A-AD94-3B66CE0A83AA}" destId="{4CB4C05D-773C-475D-BE61-979BA68401B7}" srcOrd="0" destOrd="0" presId="urn:microsoft.com/office/officeart/2008/layout/RadialCluster"/>
    <dgm:cxn modelId="{1B757762-EB84-4707-A3D5-5BFF13ED8205}" srcId="{C479CF49-552A-4D1C-B803-0A665D9D7528}" destId="{1EC5306E-793D-4ACE-B276-DCE5B8535501}" srcOrd="1" destOrd="0" parTransId="{D3D55AE3-3B9D-49F0-883E-6FDC7B18BAB6}" sibTransId="{30F6AF6D-FE8B-47A1-B83F-129E0C81CA67}"/>
    <dgm:cxn modelId="{52033815-32A6-4A89-9468-1A63E074BAE6}" type="presOf" srcId="{23BC4555-25D2-4450-B5E4-79DA5D2A44F2}" destId="{CC489087-3F88-4873-BF8D-B617E803DC8C}" srcOrd="0" destOrd="0" presId="urn:microsoft.com/office/officeart/2008/layout/RadialCluster"/>
    <dgm:cxn modelId="{900D3887-F721-495D-A4AA-7C6CE1CB2107}" srcId="{C479CF49-552A-4D1C-B803-0A665D9D7528}" destId="{23BC4555-25D2-4450-B5E4-79DA5D2A44F2}" srcOrd="2" destOrd="0" parTransId="{84DD52F2-CA91-4DA3-BCB4-4E0926B0C3B1}" sibTransId="{F6A07DA9-5135-45AD-998D-ACDABB0B6694}"/>
    <dgm:cxn modelId="{17F63401-EE24-4DE1-9579-1AD5ADD39DBD}" type="presParOf" srcId="{F5B5F2AD-19F3-42D5-86F4-57A0C4942000}" destId="{4B5982F4-E1BF-4988-8A96-C5664F9873EA}" srcOrd="0" destOrd="0" presId="urn:microsoft.com/office/officeart/2008/layout/RadialCluster"/>
    <dgm:cxn modelId="{F10EF13F-96B6-48BB-943C-FB352F9DA50B}" type="presParOf" srcId="{4B5982F4-E1BF-4988-8A96-C5664F9873EA}" destId="{F76193B0-D20D-4AD3-8286-E68258D9A39F}" srcOrd="0" destOrd="0" presId="urn:microsoft.com/office/officeart/2008/layout/RadialCluster"/>
    <dgm:cxn modelId="{6A253C81-61D9-4F3A-B73E-216CD62F7A84}" type="presParOf" srcId="{4B5982F4-E1BF-4988-8A96-C5664F9873EA}" destId="{5B7D6857-0FA0-432C-B81E-78F045CBDC5A}" srcOrd="1" destOrd="0" presId="urn:microsoft.com/office/officeart/2008/layout/RadialCluster"/>
    <dgm:cxn modelId="{83A7E3BC-34F3-4E14-AF96-4977FDDC05B1}" type="presParOf" srcId="{4B5982F4-E1BF-4988-8A96-C5664F9873EA}" destId="{4CB4C05D-773C-475D-BE61-979BA68401B7}" srcOrd="2" destOrd="0" presId="urn:microsoft.com/office/officeart/2008/layout/RadialCluster"/>
    <dgm:cxn modelId="{49C7D871-DE55-461F-B608-47DAFF0A17AD}" type="presParOf" srcId="{4B5982F4-E1BF-4988-8A96-C5664F9873EA}" destId="{D56A5E4E-ACD0-454A-B87F-A706910120DA}" srcOrd="3" destOrd="0" presId="urn:microsoft.com/office/officeart/2008/layout/RadialCluster"/>
    <dgm:cxn modelId="{24154CF5-473F-45CA-BD54-8E91FC740C1D}" type="presParOf" srcId="{4B5982F4-E1BF-4988-8A96-C5664F9873EA}" destId="{EAB153EE-8807-4CC7-8FF3-3AEDD961FEC0}" srcOrd="4" destOrd="0" presId="urn:microsoft.com/office/officeart/2008/layout/RadialCluster"/>
    <dgm:cxn modelId="{EDA61235-4CD0-48EE-BF2A-4522A9AF4BF7}" type="presParOf" srcId="{4B5982F4-E1BF-4988-8A96-C5664F9873EA}" destId="{DC3483DB-3A6E-4B6F-9115-C86FDE6ADD94}" srcOrd="5" destOrd="0" presId="urn:microsoft.com/office/officeart/2008/layout/RadialCluster"/>
    <dgm:cxn modelId="{BC9115EA-22CD-4921-8FCF-782B970BB949}" type="presParOf" srcId="{4B5982F4-E1BF-4988-8A96-C5664F9873EA}" destId="{CC489087-3F88-4873-BF8D-B617E803DC8C}" srcOrd="6"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8E25BAC-4655-41C8-A07E-F9B437248AFA}" type="doc">
      <dgm:prSet loTypeId="urn:microsoft.com/office/officeart/2008/layout/RadialCluster" loCatId="relationship" qsTypeId="urn:microsoft.com/office/officeart/2005/8/quickstyle/simple5" qsCatId="simple" csTypeId="urn:microsoft.com/office/officeart/2005/8/colors/colorful3" csCatId="colorful" phldr="1"/>
      <dgm:spPr/>
      <dgm:t>
        <a:bodyPr/>
        <a:lstStyle/>
        <a:p>
          <a:endParaRPr lang="fr-FR"/>
        </a:p>
      </dgm:t>
    </dgm:pt>
    <dgm:pt modelId="{EEA2595B-3D32-448D-B519-2017795C76CB}">
      <dgm:prSet phldrT="[Texto]"/>
      <dgm:spPr>
        <a:blipFill rotWithShape="0">
          <a:blip xmlns:r="http://schemas.openxmlformats.org/officeDocument/2006/relationships" r:embed="rId1"/>
          <a:stretch>
            <a:fillRect/>
          </a:stretch>
        </a:blipFill>
      </dgm:spPr>
      <dgm:t>
        <a:bodyPr/>
        <a:lstStyle/>
        <a:p>
          <a:endParaRPr lang="fr-FR" noProof="0" dirty="0">
            <a:latin typeface="Times New Roman" panose="02020603050405020304" pitchFamily="18" charset="0"/>
            <a:cs typeface="Times New Roman" panose="02020603050405020304" pitchFamily="18" charset="0"/>
          </a:endParaRPr>
        </a:p>
      </dgm:t>
    </dgm:pt>
    <dgm:pt modelId="{74D593DA-66CC-488A-BE2C-C1958950248E}" type="parTrans" cxnId="{B51DD675-A4DA-4823-97B3-F893E11EB5C0}">
      <dgm:prSet/>
      <dgm:spPr/>
      <dgm:t>
        <a:bodyPr/>
        <a:lstStyle/>
        <a:p>
          <a:endParaRPr lang="fr-FR" noProof="0" dirty="0">
            <a:latin typeface="Times New Roman" panose="02020603050405020304" pitchFamily="18" charset="0"/>
            <a:cs typeface="Times New Roman" panose="02020603050405020304" pitchFamily="18" charset="0"/>
          </a:endParaRPr>
        </a:p>
      </dgm:t>
    </dgm:pt>
    <dgm:pt modelId="{BCE29ACC-7EDA-4A58-AC52-DE9F60AC1EE9}" type="sibTrans" cxnId="{B51DD675-A4DA-4823-97B3-F893E11EB5C0}">
      <dgm:prSet/>
      <dgm:spPr/>
      <dgm:t>
        <a:bodyPr/>
        <a:lstStyle/>
        <a:p>
          <a:endParaRPr lang="fr-FR" noProof="0" dirty="0">
            <a:latin typeface="Times New Roman" panose="02020603050405020304" pitchFamily="18" charset="0"/>
            <a:cs typeface="Times New Roman" panose="02020603050405020304" pitchFamily="18" charset="0"/>
          </a:endParaRPr>
        </a:p>
      </dgm:t>
    </dgm:pt>
    <dgm:pt modelId="{9712E458-5D5D-43AC-A3E6-CAB40BBE2FC3}">
      <dgm:prSet phldrT="[Texto]"/>
      <dgm:spPr/>
      <dgm:t>
        <a:bodyPr/>
        <a:lstStyle/>
        <a:p>
          <a:r>
            <a:rPr lang="fr-FR" noProof="0" dirty="0" smtClean="0">
              <a:latin typeface="Times New Roman" panose="02020603050405020304" pitchFamily="18" charset="0"/>
              <a:cs typeface="Times New Roman" panose="02020603050405020304" pitchFamily="18" charset="0"/>
            </a:rPr>
            <a:t>Production de déchets réduite</a:t>
          </a:r>
          <a:endParaRPr lang="fr-FR" noProof="0" dirty="0">
            <a:latin typeface="Times New Roman" panose="02020603050405020304" pitchFamily="18" charset="0"/>
            <a:cs typeface="Times New Roman" panose="02020603050405020304" pitchFamily="18" charset="0"/>
          </a:endParaRPr>
        </a:p>
      </dgm:t>
    </dgm:pt>
    <dgm:pt modelId="{551C1052-1524-4891-BE8D-C5A7DB856B0B}" type="parTrans" cxnId="{7FC49E2D-16FF-434B-BCA2-9DDEA9CA048E}">
      <dgm:prSet/>
      <dgm:spPr/>
      <dgm:t>
        <a:bodyPr/>
        <a:lstStyle/>
        <a:p>
          <a:endParaRPr lang="fr-FR" noProof="0" dirty="0">
            <a:latin typeface="Times New Roman" panose="02020603050405020304" pitchFamily="18" charset="0"/>
            <a:cs typeface="Times New Roman" panose="02020603050405020304" pitchFamily="18" charset="0"/>
          </a:endParaRPr>
        </a:p>
      </dgm:t>
    </dgm:pt>
    <dgm:pt modelId="{E545851B-3DCB-4942-8FCE-41D17FEAC037}" type="sibTrans" cxnId="{7FC49E2D-16FF-434B-BCA2-9DDEA9CA048E}">
      <dgm:prSet/>
      <dgm:spPr/>
      <dgm:t>
        <a:bodyPr/>
        <a:lstStyle/>
        <a:p>
          <a:endParaRPr lang="fr-FR" noProof="0" dirty="0">
            <a:latin typeface="Times New Roman" panose="02020603050405020304" pitchFamily="18" charset="0"/>
            <a:cs typeface="Times New Roman" panose="02020603050405020304" pitchFamily="18" charset="0"/>
          </a:endParaRPr>
        </a:p>
      </dgm:t>
    </dgm:pt>
    <dgm:pt modelId="{85657280-CA6A-4AD5-8B47-C4C900D8166D}">
      <dgm:prSet phldrT="[Texto]"/>
      <dgm:spPr/>
      <dgm:t>
        <a:bodyPr/>
        <a:lstStyle/>
        <a:p>
          <a:r>
            <a:rPr lang="fr-FR" noProof="0" dirty="0" smtClean="0">
              <a:latin typeface="Times New Roman" panose="02020603050405020304" pitchFamily="18" charset="0"/>
              <a:cs typeface="Times New Roman" panose="02020603050405020304" pitchFamily="18" charset="0"/>
            </a:rPr>
            <a:t>Gestion des déchets améliorée</a:t>
          </a:r>
          <a:endParaRPr lang="fr-FR" noProof="0" dirty="0">
            <a:latin typeface="Times New Roman" panose="02020603050405020304" pitchFamily="18" charset="0"/>
            <a:cs typeface="Times New Roman" panose="02020603050405020304" pitchFamily="18" charset="0"/>
          </a:endParaRPr>
        </a:p>
      </dgm:t>
    </dgm:pt>
    <dgm:pt modelId="{31DDCA92-FE03-4542-B217-AB17BC8211D8}" type="parTrans" cxnId="{28BA28C9-904A-4A14-B55B-178B6366BA1C}">
      <dgm:prSet/>
      <dgm:spPr/>
      <dgm:t>
        <a:bodyPr/>
        <a:lstStyle/>
        <a:p>
          <a:endParaRPr lang="fr-FR" noProof="0" dirty="0">
            <a:latin typeface="Times New Roman" panose="02020603050405020304" pitchFamily="18" charset="0"/>
            <a:cs typeface="Times New Roman" panose="02020603050405020304" pitchFamily="18" charset="0"/>
          </a:endParaRPr>
        </a:p>
      </dgm:t>
    </dgm:pt>
    <dgm:pt modelId="{50BA0C71-69B8-41B2-8F28-38F5E6DC55EA}" type="sibTrans" cxnId="{28BA28C9-904A-4A14-B55B-178B6366BA1C}">
      <dgm:prSet/>
      <dgm:spPr/>
      <dgm:t>
        <a:bodyPr/>
        <a:lstStyle/>
        <a:p>
          <a:endParaRPr lang="fr-FR" noProof="0" dirty="0">
            <a:latin typeface="Times New Roman" panose="02020603050405020304" pitchFamily="18" charset="0"/>
            <a:cs typeface="Times New Roman" panose="02020603050405020304" pitchFamily="18" charset="0"/>
          </a:endParaRPr>
        </a:p>
      </dgm:t>
    </dgm:pt>
    <dgm:pt modelId="{14BA3678-65FF-4EAC-B57F-59EB83186BB8}">
      <dgm:prSet phldrT="[Texto]" custT="1"/>
      <dgm:spPr/>
      <dgm:t>
        <a:bodyPr/>
        <a:lstStyle/>
        <a:p>
          <a:r>
            <a:rPr lang="fr-FR" sz="3500" noProof="0" dirty="0" smtClean="0">
              <a:latin typeface="Times New Roman" panose="02020603050405020304" pitchFamily="18" charset="0"/>
              <a:cs typeface="Times New Roman" panose="02020603050405020304" pitchFamily="18" charset="0"/>
            </a:rPr>
            <a:t>Entreprises sensibilisées</a:t>
          </a:r>
          <a:endParaRPr lang="fr-FR" sz="3500" noProof="0" dirty="0">
            <a:latin typeface="Times New Roman" panose="02020603050405020304" pitchFamily="18" charset="0"/>
            <a:cs typeface="Times New Roman" panose="02020603050405020304" pitchFamily="18" charset="0"/>
          </a:endParaRPr>
        </a:p>
      </dgm:t>
    </dgm:pt>
    <dgm:pt modelId="{06BC1644-0597-43B9-8848-B8D67305E3A4}" type="parTrans" cxnId="{7CEA7430-0454-4006-A380-4AFE9D350A02}">
      <dgm:prSet/>
      <dgm:spPr/>
      <dgm:t>
        <a:bodyPr/>
        <a:lstStyle/>
        <a:p>
          <a:endParaRPr lang="fr-FR" noProof="0" dirty="0">
            <a:latin typeface="Times New Roman" panose="02020603050405020304" pitchFamily="18" charset="0"/>
            <a:cs typeface="Times New Roman" panose="02020603050405020304" pitchFamily="18" charset="0"/>
          </a:endParaRPr>
        </a:p>
      </dgm:t>
    </dgm:pt>
    <dgm:pt modelId="{18EDB5D8-9338-474D-8EA0-C4D3F1B354C8}" type="sibTrans" cxnId="{7CEA7430-0454-4006-A380-4AFE9D350A02}">
      <dgm:prSet/>
      <dgm:spPr/>
      <dgm:t>
        <a:bodyPr/>
        <a:lstStyle/>
        <a:p>
          <a:endParaRPr lang="fr-FR" noProof="0" dirty="0">
            <a:latin typeface="Times New Roman" panose="02020603050405020304" pitchFamily="18" charset="0"/>
            <a:cs typeface="Times New Roman" panose="02020603050405020304" pitchFamily="18" charset="0"/>
          </a:endParaRPr>
        </a:p>
      </dgm:t>
    </dgm:pt>
    <dgm:pt modelId="{E406EE86-8FFB-418D-B615-2637CC81612D}" type="pres">
      <dgm:prSet presAssocID="{38E25BAC-4655-41C8-A07E-F9B437248AFA}" presName="Name0" presStyleCnt="0">
        <dgm:presLayoutVars>
          <dgm:chMax val="1"/>
          <dgm:chPref val="1"/>
          <dgm:dir/>
          <dgm:animOne val="branch"/>
          <dgm:animLvl val="lvl"/>
        </dgm:presLayoutVars>
      </dgm:prSet>
      <dgm:spPr/>
      <dgm:t>
        <a:bodyPr/>
        <a:lstStyle/>
        <a:p>
          <a:endParaRPr lang="fr-FR"/>
        </a:p>
      </dgm:t>
    </dgm:pt>
    <dgm:pt modelId="{A91C83BD-9569-4468-97DC-771AED85B23C}" type="pres">
      <dgm:prSet presAssocID="{EEA2595B-3D32-448D-B519-2017795C76CB}" presName="singleCycle" presStyleCnt="0"/>
      <dgm:spPr/>
    </dgm:pt>
    <dgm:pt modelId="{10EF2204-F4D2-451F-A0BA-BC3CBFC903B2}" type="pres">
      <dgm:prSet presAssocID="{EEA2595B-3D32-448D-B519-2017795C76CB}" presName="singleCenter" presStyleLbl="node1" presStyleIdx="0" presStyleCnt="4" custScaleX="114292" custScaleY="68929">
        <dgm:presLayoutVars>
          <dgm:chMax val="7"/>
          <dgm:chPref val="7"/>
        </dgm:presLayoutVars>
      </dgm:prSet>
      <dgm:spPr/>
      <dgm:t>
        <a:bodyPr/>
        <a:lstStyle/>
        <a:p>
          <a:endParaRPr lang="fr-FR"/>
        </a:p>
      </dgm:t>
    </dgm:pt>
    <dgm:pt modelId="{7BA5AF91-571B-40FB-B826-EDF072C705E1}" type="pres">
      <dgm:prSet presAssocID="{551C1052-1524-4891-BE8D-C5A7DB856B0B}" presName="Name56" presStyleLbl="parChTrans1D2" presStyleIdx="0" presStyleCnt="3"/>
      <dgm:spPr/>
      <dgm:t>
        <a:bodyPr/>
        <a:lstStyle/>
        <a:p>
          <a:endParaRPr lang="fr-FR"/>
        </a:p>
      </dgm:t>
    </dgm:pt>
    <dgm:pt modelId="{BC16DEF0-A760-4A5A-B5DB-3C3677E8ECE0}" type="pres">
      <dgm:prSet presAssocID="{9712E458-5D5D-43AC-A3E6-CAB40BBE2FC3}" presName="text0" presStyleLbl="node1" presStyleIdx="1" presStyleCnt="4" custScaleX="274064" custScaleY="180808" custRadScaleRad="85070" custRadScaleInc="486">
        <dgm:presLayoutVars>
          <dgm:bulletEnabled val="1"/>
        </dgm:presLayoutVars>
      </dgm:prSet>
      <dgm:spPr/>
      <dgm:t>
        <a:bodyPr/>
        <a:lstStyle/>
        <a:p>
          <a:endParaRPr lang="fr-FR"/>
        </a:p>
      </dgm:t>
    </dgm:pt>
    <dgm:pt modelId="{539B3AE9-8B82-4CA8-B4D8-0DEB45142F65}" type="pres">
      <dgm:prSet presAssocID="{31DDCA92-FE03-4542-B217-AB17BC8211D8}" presName="Name56" presStyleLbl="parChTrans1D2" presStyleIdx="1" presStyleCnt="3"/>
      <dgm:spPr/>
      <dgm:t>
        <a:bodyPr/>
        <a:lstStyle/>
        <a:p>
          <a:endParaRPr lang="fr-FR"/>
        </a:p>
      </dgm:t>
    </dgm:pt>
    <dgm:pt modelId="{7EDBD06A-1874-43FC-9A2F-E3A257C542F1}" type="pres">
      <dgm:prSet presAssocID="{85657280-CA6A-4AD5-8B47-C4C900D8166D}" presName="text0" presStyleLbl="node1" presStyleIdx="2" presStyleCnt="4" custScaleX="211556" custScaleY="161631" custRadScaleRad="136984" custRadScaleInc="-9635">
        <dgm:presLayoutVars>
          <dgm:bulletEnabled val="1"/>
        </dgm:presLayoutVars>
      </dgm:prSet>
      <dgm:spPr/>
      <dgm:t>
        <a:bodyPr/>
        <a:lstStyle/>
        <a:p>
          <a:endParaRPr lang="fr-FR"/>
        </a:p>
      </dgm:t>
    </dgm:pt>
    <dgm:pt modelId="{53FCD44F-1E1D-4309-B9DB-F13073B322ED}" type="pres">
      <dgm:prSet presAssocID="{06BC1644-0597-43B9-8848-B8D67305E3A4}" presName="Name56" presStyleLbl="parChTrans1D2" presStyleIdx="2" presStyleCnt="3"/>
      <dgm:spPr/>
      <dgm:t>
        <a:bodyPr/>
        <a:lstStyle/>
        <a:p>
          <a:endParaRPr lang="fr-FR"/>
        </a:p>
      </dgm:t>
    </dgm:pt>
    <dgm:pt modelId="{7ED69375-1901-4BEA-8CFC-E8B826F20033}" type="pres">
      <dgm:prSet presAssocID="{14BA3678-65FF-4EAC-B57F-59EB83186BB8}" presName="text0" presStyleLbl="node1" presStyleIdx="3" presStyleCnt="4" custScaleX="233103" custScaleY="102076" custRadScaleRad="136790" custRadScaleInc="9621">
        <dgm:presLayoutVars>
          <dgm:bulletEnabled val="1"/>
        </dgm:presLayoutVars>
      </dgm:prSet>
      <dgm:spPr/>
      <dgm:t>
        <a:bodyPr/>
        <a:lstStyle/>
        <a:p>
          <a:endParaRPr lang="fr-FR"/>
        </a:p>
      </dgm:t>
    </dgm:pt>
  </dgm:ptLst>
  <dgm:cxnLst>
    <dgm:cxn modelId="{FB326247-CAC6-4EE0-8935-4ACAAA29FDAE}" type="presOf" srcId="{38E25BAC-4655-41C8-A07E-F9B437248AFA}" destId="{E406EE86-8FFB-418D-B615-2637CC81612D}" srcOrd="0" destOrd="0" presId="urn:microsoft.com/office/officeart/2008/layout/RadialCluster"/>
    <dgm:cxn modelId="{902B54CE-8129-43D0-A5EA-1A75DC5D7DE5}" type="presOf" srcId="{14BA3678-65FF-4EAC-B57F-59EB83186BB8}" destId="{7ED69375-1901-4BEA-8CFC-E8B826F20033}" srcOrd="0" destOrd="0" presId="urn:microsoft.com/office/officeart/2008/layout/RadialCluster"/>
    <dgm:cxn modelId="{7FC49E2D-16FF-434B-BCA2-9DDEA9CA048E}" srcId="{EEA2595B-3D32-448D-B519-2017795C76CB}" destId="{9712E458-5D5D-43AC-A3E6-CAB40BBE2FC3}" srcOrd="0" destOrd="0" parTransId="{551C1052-1524-4891-BE8D-C5A7DB856B0B}" sibTransId="{E545851B-3DCB-4942-8FCE-41D17FEAC037}"/>
    <dgm:cxn modelId="{7CEA7430-0454-4006-A380-4AFE9D350A02}" srcId="{EEA2595B-3D32-448D-B519-2017795C76CB}" destId="{14BA3678-65FF-4EAC-B57F-59EB83186BB8}" srcOrd="2" destOrd="0" parTransId="{06BC1644-0597-43B9-8848-B8D67305E3A4}" sibTransId="{18EDB5D8-9338-474D-8EA0-C4D3F1B354C8}"/>
    <dgm:cxn modelId="{8877CFBD-77DE-43B2-89E4-CFEB59B2390E}" type="presOf" srcId="{06BC1644-0597-43B9-8848-B8D67305E3A4}" destId="{53FCD44F-1E1D-4309-B9DB-F13073B322ED}" srcOrd="0" destOrd="0" presId="urn:microsoft.com/office/officeart/2008/layout/RadialCluster"/>
    <dgm:cxn modelId="{B89D9258-F43F-489A-A96B-FB6E48B050FE}" type="presOf" srcId="{551C1052-1524-4891-BE8D-C5A7DB856B0B}" destId="{7BA5AF91-571B-40FB-B826-EDF072C705E1}" srcOrd="0" destOrd="0" presId="urn:microsoft.com/office/officeart/2008/layout/RadialCluster"/>
    <dgm:cxn modelId="{28BA28C9-904A-4A14-B55B-178B6366BA1C}" srcId="{EEA2595B-3D32-448D-B519-2017795C76CB}" destId="{85657280-CA6A-4AD5-8B47-C4C900D8166D}" srcOrd="1" destOrd="0" parTransId="{31DDCA92-FE03-4542-B217-AB17BC8211D8}" sibTransId="{50BA0C71-69B8-41B2-8F28-38F5E6DC55EA}"/>
    <dgm:cxn modelId="{B51DD675-A4DA-4823-97B3-F893E11EB5C0}" srcId="{38E25BAC-4655-41C8-A07E-F9B437248AFA}" destId="{EEA2595B-3D32-448D-B519-2017795C76CB}" srcOrd="0" destOrd="0" parTransId="{74D593DA-66CC-488A-BE2C-C1958950248E}" sibTransId="{BCE29ACC-7EDA-4A58-AC52-DE9F60AC1EE9}"/>
    <dgm:cxn modelId="{DA299BF8-DC0A-42F3-AC7F-131570B57028}" type="presOf" srcId="{EEA2595B-3D32-448D-B519-2017795C76CB}" destId="{10EF2204-F4D2-451F-A0BA-BC3CBFC903B2}" srcOrd="0" destOrd="0" presId="urn:microsoft.com/office/officeart/2008/layout/RadialCluster"/>
    <dgm:cxn modelId="{DA5F24E1-FEBF-4BCB-B113-B6AFAAA68D56}" type="presOf" srcId="{31DDCA92-FE03-4542-B217-AB17BC8211D8}" destId="{539B3AE9-8B82-4CA8-B4D8-0DEB45142F65}" srcOrd="0" destOrd="0" presId="urn:microsoft.com/office/officeart/2008/layout/RadialCluster"/>
    <dgm:cxn modelId="{2B6BC5B0-DE16-4741-882D-725E3D789046}" type="presOf" srcId="{9712E458-5D5D-43AC-A3E6-CAB40BBE2FC3}" destId="{BC16DEF0-A760-4A5A-B5DB-3C3677E8ECE0}" srcOrd="0" destOrd="0" presId="urn:microsoft.com/office/officeart/2008/layout/RadialCluster"/>
    <dgm:cxn modelId="{BD65AF25-C99C-4BEB-85B8-1D2D229B20EC}" type="presOf" srcId="{85657280-CA6A-4AD5-8B47-C4C900D8166D}" destId="{7EDBD06A-1874-43FC-9A2F-E3A257C542F1}" srcOrd="0" destOrd="0" presId="urn:microsoft.com/office/officeart/2008/layout/RadialCluster"/>
    <dgm:cxn modelId="{8C4BAE1F-18BA-4EB1-8189-34F5527C25FD}" type="presParOf" srcId="{E406EE86-8FFB-418D-B615-2637CC81612D}" destId="{A91C83BD-9569-4468-97DC-771AED85B23C}" srcOrd="0" destOrd="0" presId="urn:microsoft.com/office/officeart/2008/layout/RadialCluster"/>
    <dgm:cxn modelId="{313B6659-D62B-47B4-B251-DE41CDAF6482}" type="presParOf" srcId="{A91C83BD-9569-4468-97DC-771AED85B23C}" destId="{10EF2204-F4D2-451F-A0BA-BC3CBFC903B2}" srcOrd="0" destOrd="0" presId="urn:microsoft.com/office/officeart/2008/layout/RadialCluster"/>
    <dgm:cxn modelId="{393DBDD8-6617-48C3-A747-94544AAC0599}" type="presParOf" srcId="{A91C83BD-9569-4468-97DC-771AED85B23C}" destId="{7BA5AF91-571B-40FB-B826-EDF072C705E1}" srcOrd="1" destOrd="0" presId="urn:microsoft.com/office/officeart/2008/layout/RadialCluster"/>
    <dgm:cxn modelId="{0B9231A5-5149-45AD-AB48-3E28864325E7}" type="presParOf" srcId="{A91C83BD-9569-4468-97DC-771AED85B23C}" destId="{BC16DEF0-A760-4A5A-B5DB-3C3677E8ECE0}" srcOrd="2" destOrd="0" presId="urn:microsoft.com/office/officeart/2008/layout/RadialCluster"/>
    <dgm:cxn modelId="{48BFE5ED-13C4-4DDA-BF26-DA3037E52B39}" type="presParOf" srcId="{A91C83BD-9569-4468-97DC-771AED85B23C}" destId="{539B3AE9-8B82-4CA8-B4D8-0DEB45142F65}" srcOrd="3" destOrd="0" presId="urn:microsoft.com/office/officeart/2008/layout/RadialCluster"/>
    <dgm:cxn modelId="{8091301E-E223-47DA-BC93-18B7A7E3464C}" type="presParOf" srcId="{A91C83BD-9569-4468-97DC-771AED85B23C}" destId="{7EDBD06A-1874-43FC-9A2F-E3A257C542F1}" srcOrd="4" destOrd="0" presId="urn:microsoft.com/office/officeart/2008/layout/RadialCluster"/>
    <dgm:cxn modelId="{A32F9410-2999-4284-84D9-8806709A665A}" type="presParOf" srcId="{A91C83BD-9569-4468-97DC-771AED85B23C}" destId="{53FCD44F-1E1D-4309-B9DB-F13073B322ED}" srcOrd="5" destOrd="0" presId="urn:microsoft.com/office/officeart/2008/layout/RadialCluster"/>
    <dgm:cxn modelId="{E2639A1A-0E2F-4B54-98BE-584F12C10C04}" type="presParOf" srcId="{A91C83BD-9569-4468-97DC-771AED85B23C}" destId="{7ED69375-1901-4BEA-8CFC-E8B826F20033}" srcOrd="6"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6D505-28F1-4A8E-BEC6-E155CDC11ADC}">
      <dsp:nvSpPr>
        <dsp:cNvPr id="0" name=""/>
        <dsp:cNvSpPr/>
      </dsp:nvSpPr>
      <dsp:spPr>
        <a:xfrm>
          <a:off x="-6126981" y="-937410"/>
          <a:ext cx="7293488" cy="7293488"/>
        </a:xfrm>
        <a:prstGeom prst="blockArc">
          <a:avLst>
            <a:gd name="adj1" fmla="val 18900000"/>
            <a:gd name="adj2" fmla="val 2700000"/>
            <a:gd name="adj3" fmla="val 296"/>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3C1B3D7-AAAB-47EB-8071-2A98E75F02AA}">
      <dsp:nvSpPr>
        <dsp:cNvPr id="0" name=""/>
        <dsp:cNvSpPr/>
      </dsp:nvSpPr>
      <dsp:spPr>
        <a:xfrm>
          <a:off x="610504" y="416587"/>
          <a:ext cx="8109182" cy="8336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1676" tIns="53340" rIns="53340" bIns="53340" numCol="1" spcCol="1270" anchor="ctr" anchorCtr="0">
          <a:noAutofit/>
        </a:bodyPr>
        <a:lstStyle/>
        <a:p>
          <a:pPr lvl="0" algn="l" defTabSz="933450">
            <a:lnSpc>
              <a:spcPct val="90000"/>
            </a:lnSpc>
            <a:spcBef>
              <a:spcPct val="0"/>
            </a:spcBef>
            <a:spcAft>
              <a:spcPct val="35000"/>
            </a:spcAft>
          </a:pPr>
          <a:r>
            <a:rPr lang="fr-FR" sz="2100" kern="1200" noProof="0" dirty="0" smtClean="0"/>
            <a:t>Activités administratives et industrielles, entretien paysager.</a:t>
          </a:r>
        </a:p>
        <a:p>
          <a:pPr lvl="0" algn="l" defTabSz="933450">
            <a:lnSpc>
              <a:spcPct val="90000"/>
            </a:lnSpc>
            <a:spcBef>
              <a:spcPct val="0"/>
            </a:spcBef>
            <a:spcAft>
              <a:spcPct val="35000"/>
            </a:spcAft>
          </a:pPr>
          <a:r>
            <a:rPr lang="fr-FR" sz="2100" kern="1200" noProof="0" dirty="0" smtClean="0"/>
            <a:t>ZI de La Milletière, 13 rue Joseph Priestley, 37100 Tours </a:t>
          </a:r>
          <a:endParaRPr lang="fr-FR" sz="2100" kern="1200" noProof="0" dirty="0"/>
        </a:p>
      </dsp:txBody>
      <dsp:txXfrm>
        <a:off x="610504" y="416587"/>
        <a:ext cx="8109182" cy="833607"/>
      </dsp:txXfrm>
    </dsp:sp>
    <dsp:sp modelId="{14E91EB2-3010-4C76-8A72-E8CB3F441EE7}">
      <dsp:nvSpPr>
        <dsp:cNvPr id="0" name=""/>
        <dsp:cNvSpPr/>
      </dsp:nvSpPr>
      <dsp:spPr>
        <a:xfrm>
          <a:off x="89500" y="312386"/>
          <a:ext cx="1042009" cy="1042009"/>
        </a:xfrm>
        <a:prstGeom prst="ellipse">
          <a:avLst/>
        </a:prstGeom>
        <a:blipFill rotWithShape="0">
          <a:blip xmlns:r="http://schemas.openxmlformats.org/officeDocument/2006/relationships" r:embed="rId1"/>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775E20E0-7066-4E74-BC25-13F4A83536CF}">
      <dsp:nvSpPr>
        <dsp:cNvPr id="0" name=""/>
        <dsp:cNvSpPr/>
      </dsp:nvSpPr>
      <dsp:spPr>
        <a:xfrm>
          <a:off x="1088431" y="1667215"/>
          <a:ext cx="7631255" cy="8336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1676" tIns="53340" rIns="53340" bIns="53340" numCol="1" spcCol="1270" anchor="ctr" anchorCtr="0">
          <a:noAutofit/>
        </a:bodyPr>
        <a:lstStyle/>
        <a:p>
          <a:pPr lvl="0" algn="l" defTabSz="933450">
            <a:lnSpc>
              <a:spcPct val="90000"/>
            </a:lnSpc>
            <a:spcBef>
              <a:spcPct val="0"/>
            </a:spcBef>
            <a:spcAft>
              <a:spcPct val="35000"/>
            </a:spcAft>
          </a:pPr>
          <a:r>
            <a:rPr lang="fr-FR" sz="2100" kern="1200" noProof="0" dirty="0" smtClean="0"/>
            <a:t>N°2 de la restauration rapide aux USA. </a:t>
          </a:r>
        </a:p>
        <a:p>
          <a:pPr lvl="0" algn="l" defTabSz="933450">
            <a:lnSpc>
              <a:spcPct val="90000"/>
            </a:lnSpc>
            <a:spcBef>
              <a:spcPct val="0"/>
            </a:spcBef>
            <a:spcAft>
              <a:spcPct val="35000"/>
            </a:spcAft>
          </a:pPr>
          <a:r>
            <a:rPr lang="fr-FR" sz="2100" kern="1200" noProof="0" dirty="0" smtClean="0"/>
            <a:t>ZI Tours Sud, 36 rue de joue, 37170 Chambray-lès-Tours </a:t>
          </a:r>
          <a:endParaRPr lang="fr-FR" sz="2100" kern="1200" noProof="0" dirty="0"/>
        </a:p>
      </dsp:txBody>
      <dsp:txXfrm>
        <a:off x="1088431" y="1667215"/>
        <a:ext cx="7631255" cy="833607"/>
      </dsp:txXfrm>
    </dsp:sp>
    <dsp:sp modelId="{74FB451F-39E0-461A-AB54-043ED17D6CD4}">
      <dsp:nvSpPr>
        <dsp:cNvPr id="0" name=""/>
        <dsp:cNvSpPr/>
      </dsp:nvSpPr>
      <dsp:spPr>
        <a:xfrm>
          <a:off x="567426" y="1563014"/>
          <a:ext cx="1042009" cy="1042009"/>
        </a:xfrm>
        <a:prstGeom prst="ellipse">
          <a:avLst/>
        </a:prstGeom>
        <a:blipFill rotWithShape="0">
          <a:blip xmlns:r="http://schemas.openxmlformats.org/officeDocument/2006/relationships" r:embed="rId2"/>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134DF919-D2BF-4B4C-BCE2-EC176492CBE1}">
      <dsp:nvSpPr>
        <dsp:cNvPr id="0" name=""/>
        <dsp:cNvSpPr/>
      </dsp:nvSpPr>
      <dsp:spPr>
        <a:xfrm>
          <a:off x="1088431" y="2917843"/>
          <a:ext cx="7631255" cy="8336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1676" tIns="53340" rIns="53340" bIns="53340" numCol="1" spcCol="1270" anchor="ctr" anchorCtr="0">
          <a:noAutofit/>
        </a:bodyPr>
        <a:lstStyle/>
        <a:p>
          <a:pPr lvl="0" algn="l" defTabSz="933450">
            <a:lnSpc>
              <a:spcPct val="90000"/>
            </a:lnSpc>
            <a:spcBef>
              <a:spcPct val="0"/>
            </a:spcBef>
            <a:spcAft>
              <a:spcPct val="35000"/>
            </a:spcAft>
          </a:pPr>
          <a:r>
            <a:rPr lang="fr-FR" sz="2100" kern="1200" noProof="0" dirty="0" smtClean="0"/>
            <a:t>N°2 de la restauration rapide en France.</a:t>
          </a:r>
        </a:p>
        <a:p>
          <a:pPr lvl="0" algn="l" defTabSz="933450">
            <a:lnSpc>
              <a:spcPct val="90000"/>
            </a:lnSpc>
            <a:spcBef>
              <a:spcPct val="0"/>
            </a:spcBef>
            <a:spcAft>
              <a:spcPct val="35000"/>
            </a:spcAft>
          </a:pPr>
          <a:r>
            <a:rPr lang="fr-FR" sz="2100" kern="1200" noProof="0" dirty="0" smtClean="0"/>
            <a:t>ZI Tours Nord, 330 Avenue Maginot, 37100 Tours </a:t>
          </a:r>
          <a:endParaRPr lang="fr-FR" sz="2100" kern="1200" noProof="0" dirty="0"/>
        </a:p>
      </dsp:txBody>
      <dsp:txXfrm>
        <a:off x="1088431" y="2917843"/>
        <a:ext cx="7631255" cy="833607"/>
      </dsp:txXfrm>
    </dsp:sp>
    <dsp:sp modelId="{8D097EAB-EA8F-4283-8447-A4CDF7B7A08D}">
      <dsp:nvSpPr>
        <dsp:cNvPr id="0" name=""/>
        <dsp:cNvSpPr/>
      </dsp:nvSpPr>
      <dsp:spPr>
        <a:xfrm>
          <a:off x="567426" y="2813642"/>
          <a:ext cx="1042009" cy="1042009"/>
        </a:xfrm>
        <a:prstGeom prst="ellipse">
          <a:avLst/>
        </a:prstGeom>
        <a:blipFill rotWithShape="0">
          <a:blip xmlns:r="http://schemas.openxmlformats.org/officeDocument/2006/relationships" r:embed="rId3"/>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D1CA34B-60E6-452D-8FA8-24123498EAF4}">
      <dsp:nvSpPr>
        <dsp:cNvPr id="0" name=""/>
        <dsp:cNvSpPr/>
      </dsp:nvSpPr>
      <dsp:spPr>
        <a:xfrm>
          <a:off x="610504" y="4168472"/>
          <a:ext cx="8109182" cy="8336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1676" tIns="53340" rIns="53340" bIns="53340" numCol="1" spcCol="1270" anchor="ctr" anchorCtr="0">
          <a:noAutofit/>
        </a:bodyPr>
        <a:lstStyle/>
        <a:p>
          <a:pPr lvl="0" algn="l" defTabSz="933450">
            <a:lnSpc>
              <a:spcPct val="90000"/>
            </a:lnSpc>
            <a:spcBef>
              <a:spcPct val="0"/>
            </a:spcBef>
            <a:spcAft>
              <a:spcPct val="35000"/>
            </a:spcAft>
          </a:pPr>
          <a:r>
            <a:rPr lang="fr-FR" sz="2100" u="none" kern="1200" noProof="0" dirty="0" smtClean="0"/>
            <a:t>Chaîne de cafés américaine</a:t>
          </a:r>
        </a:p>
        <a:p>
          <a:pPr lvl="0" algn="l" defTabSz="933450">
            <a:lnSpc>
              <a:spcPct val="90000"/>
            </a:lnSpc>
            <a:spcBef>
              <a:spcPct val="0"/>
            </a:spcBef>
            <a:spcAft>
              <a:spcPct val="35000"/>
            </a:spcAft>
          </a:pPr>
          <a:r>
            <a:rPr lang="fr-FR" sz="2100" u="none" kern="1200" noProof="0" dirty="0" smtClean="0"/>
            <a:t>Tours centre, </a:t>
          </a:r>
          <a:r>
            <a:rPr lang="fr-FR" sz="2100" kern="1200" noProof="0" dirty="0" smtClean="0"/>
            <a:t>5 place Jean Jaurès, 37000 Tours </a:t>
          </a:r>
          <a:endParaRPr lang="fr-FR" sz="2100" kern="1200" noProof="0" dirty="0"/>
        </a:p>
      </dsp:txBody>
      <dsp:txXfrm>
        <a:off x="610504" y="4168472"/>
        <a:ext cx="8109182" cy="833607"/>
      </dsp:txXfrm>
    </dsp:sp>
    <dsp:sp modelId="{29437FFC-C48C-4CEB-8403-FB7DE942EE8E}">
      <dsp:nvSpPr>
        <dsp:cNvPr id="0" name=""/>
        <dsp:cNvSpPr/>
      </dsp:nvSpPr>
      <dsp:spPr>
        <a:xfrm>
          <a:off x="89500" y="4064271"/>
          <a:ext cx="1042009" cy="1042009"/>
        </a:xfrm>
        <a:prstGeom prst="ellipse">
          <a:avLst/>
        </a:prstGeom>
        <a:blipFill rotWithShape="0">
          <a:blip xmlns:r="http://schemas.openxmlformats.org/officeDocument/2006/relationships" r:embed="rId4"/>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6221BD-D2FE-46B1-A71F-5E2D24C69071}">
      <dsp:nvSpPr>
        <dsp:cNvPr id="0" name=""/>
        <dsp:cNvSpPr/>
      </dsp:nvSpPr>
      <dsp:spPr>
        <a:xfrm>
          <a:off x="2657668" y="760110"/>
          <a:ext cx="2765410" cy="1242558"/>
        </a:xfrm>
        <a:prstGeom prst="rightArrow">
          <a:avLst>
            <a:gd name="adj1" fmla="val 75000"/>
            <a:gd name="adj2" fmla="val 5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285750" lvl="1" indent="-285750" algn="ctr" defTabSz="1244600">
            <a:lnSpc>
              <a:spcPct val="90000"/>
            </a:lnSpc>
            <a:spcBef>
              <a:spcPct val="0"/>
            </a:spcBef>
            <a:spcAft>
              <a:spcPct val="15000"/>
            </a:spcAft>
            <a:buChar char="••"/>
          </a:pPr>
          <a:r>
            <a:rPr lang="fr-FR" sz="2800" kern="1200" noProof="0" dirty="0" smtClean="0">
              <a:latin typeface="Times New Roman" panose="02020603050405020304" pitchFamily="18" charset="0"/>
              <a:cs typeface="Times New Roman" panose="02020603050405020304" pitchFamily="18" charset="0"/>
            </a:rPr>
            <a:t>EPI</a:t>
          </a:r>
          <a:endParaRPr lang="fr-FR" sz="2800" kern="1200" noProof="0" dirty="0">
            <a:latin typeface="Times New Roman" panose="02020603050405020304" pitchFamily="18" charset="0"/>
            <a:cs typeface="Times New Roman" panose="02020603050405020304" pitchFamily="18" charset="0"/>
          </a:endParaRPr>
        </a:p>
        <a:p>
          <a:pPr marL="285750" lvl="1" indent="-285750" algn="ctr" defTabSz="1244600">
            <a:lnSpc>
              <a:spcPct val="90000"/>
            </a:lnSpc>
            <a:spcBef>
              <a:spcPct val="0"/>
            </a:spcBef>
            <a:spcAft>
              <a:spcPct val="15000"/>
            </a:spcAft>
            <a:buChar char="••"/>
          </a:pPr>
          <a:r>
            <a:rPr lang="fr-FR" sz="2800" kern="1200" noProof="0" dirty="0" smtClean="0">
              <a:latin typeface="Times New Roman" panose="02020603050405020304" pitchFamily="18" charset="0"/>
              <a:cs typeface="Times New Roman" panose="02020603050405020304" pitchFamily="18" charset="0"/>
            </a:rPr>
            <a:t>Balance</a:t>
          </a:r>
          <a:endParaRPr lang="fr-FR" sz="2800" kern="1200" noProof="0" dirty="0">
            <a:latin typeface="Times New Roman" panose="02020603050405020304" pitchFamily="18" charset="0"/>
            <a:cs typeface="Times New Roman" panose="02020603050405020304" pitchFamily="18" charset="0"/>
          </a:endParaRPr>
        </a:p>
      </dsp:txBody>
      <dsp:txXfrm>
        <a:off x="2657668" y="915430"/>
        <a:ext cx="2299451" cy="931918"/>
      </dsp:txXfrm>
    </dsp:sp>
    <dsp:sp modelId="{20807DD1-C4E0-4388-B912-94B993D63983}">
      <dsp:nvSpPr>
        <dsp:cNvPr id="0" name=""/>
        <dsp:cNvSpPr/>
      </dsp:nvSpPr>
      <dsp:spPr>
        <a:xfrm>
          <a:off x="1787" y="708"/>
          <a:ext cx="2655881" cy="276136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fr-FR" sz="2800" kern="1200" noProof="0" dirty="0" smtClean="0">
              <a:latin typeface="Times New Roman" panose="02020603050405020304" pitchFamily="18" charset="0"/>
              <a:cs typeface="Times New Roman" panose="02020603050405020304" pitchFamily="18" charset="0"/>
            </a:rPr>
            <a:t>Caractérisation</a:t>
          </a:r>
          <a:endParaRPr lang="fr-FR" sz="2800" kern="1200" noProof="0" dirty="0">
            <a:latin typeface="Times New Roman" panose="02020603050405020304" pitchFamily="18" charset="0"/>
            <a:cs typeface="Times New Roman" panose="02020603050405020304" pitchFamily="18" charset="0"/>
          </a:endParaRPr>
        </a:p>
      </dsp:txBody>
      <dsp:txXfrm>
        <a:off x="131436" y="130357"/>
        <a:ext cx="2396583" cy="2502065"/>
      </dsp:txXfrm>
    </dsp:sp>
    <dsp:sp modelId="{C1BFA706-BE32-4FB3-8803-3ADD74CA9B66}">
      <dsp:nvSpPr>
        <dsp:cNvPr id="0" name=""/>
        <dsp:cNvSpPr/>
      </dsp:nvSpPr>
      <dsp:spPr>
        <a:xfrm>
          <a:off x="2491335" y="3335634"/>
          <a:ext cx="2933267" cy="2166510"/>
        </a:xfrm>
        <a:prstGeom prst="rightArrow">
          <a:avLst>
            <a:gd name="adj1" fmla="val 75000"/>
            <a:gd name="adj2" fmla="val 5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ctr" anchorCtr="0">
          <a:noAutofit/>
        </a:bodyPr>
        <a:lstStyle/>
        <a:p>
          <a:pPr marL="228600" lvl="1" indent="-228600" algn="ctr" defTabSz="1066800">
            <a:lnSpc>
              <a:spcPct val="90000"/>
            </a:lnSpc>
            <a:spcBef>
              <a:spcPct val="0"/>
            </a:spcBef>
            <a:spcAft>
              <a:spcPct val="15000"/>
            </a:spcAft>
            <a:buChar char="••"/>
          </a:pPr>
          <a:r>
            <a:rPr lang="fr-FR" sz="2400" kern="1200" noProof="0" dirty="0" smtClean="0">
              <a:latin typeface="Times New Roman" panose="02020603050405020304" pitchFamily="18" charset="0"/>
              <a:cs typeface="Times New Roman" panose="02020603050405020304" pitchFamily="18" charset="0"/>
            </a:rPr>
            <a:t>Questionnaires imprimés </a:t>
          </a:r>
          <a:endParaRPr lang="fr-FR" sz="2400" kern="1200" noProof="0" dirty="0">
            <a:latin typeface="Times New Roman" panose="02020603050405020304" pitchFamily="18" charset="0"/>
            <a:cs typeface="Times New Roman" panose="02020603050405020304" pitchFamily="18" charset="0"/>
          </a:endParaRPr>
        </a:p>
      </dsp:txBody>
      <dsp:txXfrm>
        <a:off x="2491335" y="3606448"/>
        <a:ext cx="2120826" cy="1624882"/>
      </dsp:txXfrm>
    </dsp:sp>
    <dsp:sp modelId="{90C15A10-6B3D-40AC-A5E4-CEDA382F1AE7}">
      <dsp:nvSpPr>
        <dsp:cNvPr id="0" name=""/>
        <dsp:cNvSpPr/>
      </dsp:nvSpPr>
      <dsp:spPr>
        <a:xfrm>
          <a:off x="262" y="3038208"/>
          <a:ext cx="2491072" cy="276136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fr-FR" sz="2800" kern="1200" noProof="0" dirty="0" smtClean="0">
              <a:latin typeface="Times New Roman" panose="02020603050405020304" pitchFamily="18" charset="0"/>
              <a:cs typeface="Times New Roman" panose="02020603050405020304" pitchFamily="18" charset="0"/>
            </a:rPr>
            <a:t>Enquête auprès des salariés</a:t>
          </a:r>
          <a:endParaRPr lang="fr-FR" sz="2800" kern="1200" noProof="0" dirty="0">
            <a:latin typeface="Times New Roman" panose="02020603050405020304" pitchFamily="18" charset="0"/>
            <a:cs typeface="Times New Roman" panose="02020603050405020304" pitchFamily="18" charset="0"/>
          </a:endParaRPr>
        </a:p>
      </dsp:txBody>
      <dsp:txXfrm>
        <a:off x="121866" y="3159812"/>
        <a:ext cx="2247864" cy="25181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6221BD-D2FE-46B1-A71F-5E2D24C69071}">
      <dsp:nvSpPr>
        <dsp:cNvPr id="0" name=""/>
        <dsp:cNvSpPr/>
      </dsp:nvSpPr>
      <dsp:spPr>
        <a:xfrm>
          <a:off x="2139202" y="2649"/>
          <a:ext cx="3204887" cy="2710294"/>
        </a:xfrm>
        <a:prstGeom prst="rightArrow">
          <a:avLst>
            <a:gd name="adj1" fmla="val 75000"/>
            <a:gd name="adj2" fmla="val 5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285750" lvl="1" indent="-285750" algn="ctr" defTabSz="1244600">
            <a:lnSpc>
              <a:spcPct val="90000"/>
            </a:lnSpc>
            <a:spcBef>
              <a:spcPct val="0"/>
            </a:spcBef>
            <a:spcAft>
              <a:spcPct val="15000"/>
            </a:spcAft>
            <a:buChar char="••"/>
          </a:pPr>
          <a:r>
            <a:rPr lang="fr-FR" sz="2800" kern="1200" noProof="0" dirty="0" smtClean="0">
              <a:latin typeface="Times New Roman" panose="02020603050405020304" pitchFamily="18" charset="0"/>
              <a:cs typeface="Times New Roman" panose="02020603050405020304" pitchFamily="18" charset="0"/>
            </a:rPr>
            <a:t>Ordinateur</a:t>
          </a:r>
          <a:endParaRPr lang="fr-FR" sz="2800" kern="1200" noProof="0" dirty="0">
            <a:latin typeface="Times New Roman" panose="02020603050405020304" pitchFamily="18" charset="0"/>
            <a:cs typeface="Times New Roman" panose="02020603050405020304" pitchFamily="18" charset="0"/>
          </a:endParaRPr>
        </a:p>
        <a:p>
          <a:pPr marL="285750" lvl="1" indent="-285750" algn="ctr" defTabSz="1244600">
            <a:lnSpc>
              <a:spcPct val="90000"/>
            </a:lnSpc>
            <a:spcBef>
              <a:spcPct val="0"/>
            </a:spcBef>
            <a:spcAft>
              <a:spcPct val="15000"/>
            </a:spcAft>
            <a:buChar char="••"/>
          </a:pPr>
          <a:r>
            <a:rPr lang="fr-FR" sz="2800" kern="1200" noProof="0" dirty="0" smtClean="0">
              <a:latin typeface="Times New Roman" panose="02020603050405020304" pitchFamily="18" charset="0"/>
              <a:cs typeface="Times New Roman" panose="02020603050405020304" pitchFamily="18" charset="0"/>
            </a:rPr>
            <a:t>Factures par rapport aux déchets</a:t>
          </a:r>
          <a:endParaRPr lang="fr-FR" sz="2800" kern="1200" noProof="0" dirty="0">
            <a:latin typeface="Times New Roman" panose="02020603050405020304" pitchFamily="18" charset="0"/>
            <a:cs typeface="Times New Roman" panose="02020603050405020304" pitchFamily="18" charset="0"/>
          </a:endParaRPr>
        </a:p>
      </dsp:txBody>
      <dsp:txXfrm>
        <a:off x="2139202" y="341436"/>
        <a:ext cx="2188527" cy="2032720"/>
      </dsp:txXfrm>
    </dsp:sp>
    <dsp:sp modelId="{20807DD1-C4E0-4388-B912-94B993D63983}">
      <dsp:nvSpPr>
        <dsp:cNvPr id="0" name=""/>
        <dsp:cNvSpPr/>
      </dsp:nvSpPr>
      <dsp:spPr>
        <a:xfrm>
          <a:off x="2610" y="125844"/>
          <a:ext cx="2136591" cy="246390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fr-FR" sz="2800" kern="1200" noProof="0" dirty="0" smtClean="0">
              <a:latin typeface="Times New Roman" panose="02020603050405020304" pitchFamily="18" charset="0"/>
              <a:cs typeface="Times New Roman" panose="02020603050405020304" pitchFamily="18" charset="0"/>
            </a:rPr>
            <a:t>Analyses financière</a:t>
          </a:r>
          <a:endParaRPr lang="fr-FR" sz="2800" kern="1200" noProof="0" dirty="0">
            <a:latin typeface="Times New Roman" panose="02020603050405020304" pitchFamily="18" charset="0"/>
            <a:cs typeface="Times New Roman" panose="02020603050405020304" pitchFamily="18" charset="0"/>
          </a:endParaRPr>
        </a:p>
      </dsp:txBody>
      <dsp:txXfrm>
        <a:off x="106910" y="230144"/>
        <a:ext cx="1927991" cy="2255304"/>
      </dsp:txXfrm>
    </dsp:sp>
    <dsp:sp modelId="{C1BFA706-BE32-4FB3-8803-3ADD74CA9B66}">
      <dsp:nvSpPr>
        <dsp:cNvPr id="0" name=""/>
        <dsp:cNvSpPr/>
      </dsp:nvSpPr>
      <dsp:spPr>
        <a:xfrm>
          <a:off x="2223266" y="3570086"/>
          <a:ext cx="3123433" cy="1242399"/>
        </a:xfrm>
        <a:prstGeom prst="rightArrow">
          <a:avLst>
            <a:gd name="adj1" fmla="val 75000"/>
            <a:gd name="adj2" fmla="val 5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285750" lvl="1" indent="-285750" algn="ctr" defTabSz="1244600">
            <a:lnSpc>
              <a:spcPct val="90000"/>
            </a:lnSpc>
            <a:spcBef>
              <a:spcPct val="0"/>
            </a:spcBef>
            <a:spcAft>
              <a:spcPct val="15000"/>
            </a:spcAft>
            <a:buChar char="••"/>
          </a:pPr>
          <a:r>
            <a:rPr lang="fr-FR" sz="2800" kern="1200" noProof="0" dirty="0" smtClean="0">
              <a:latin typeface="Times New Roman" panose="02020603050405020304" pitchFamily="18" charset="0"/>
              <a:cs typeface="Times New Roman" panose="02020603050405020304" pitchFamily="18" charset="0"/>
            </a:rPr>
            <a:t>Graphiques</a:t>
          </a:r>
          <a:endParaRPr lang="fr-FR" sz="2800" kern="1200" noProof="0" dirty="0">
            <a:latin typeface="Times New Roman" panose="02020603050405020304" pitchFamily="18" charset="0"/>
            <a:cs typeface="Times New Roman" panose="02020603050405020304" pitchFamily="18" charset="0"/>
          </a:endParaRPr>
        </a:p>
      </dsp:txBody>
      <dsp:txXfrm>
        <a:off x="2223266" y="3725386"/>
        <a:ext cx="2657533" cy="931799"/>
      </dsp:txXfrm>
    </dsp:sp>
    <dsp:sp modelId="{90C15A10-6B3D-40AC-A5E4-CEDA382F1AE7}">
      <dsp:nvSpPr>
        <dsp:cNvPr id="0" name=""/>
        <dsp:cNvSpPr/>
      </dsp:nvSpPr>
      <dsp:spPr>
        <a:xfrm>
          <a:off x="1242" y="2961983"/>
          <a:ext cx="2220782" cy="246390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fr-FR" sz="2400" kern="1200" noProof="0" dirty="0" smtClean="0">
              <a:latin typeface="Times New Roman" panose="02020603050405020304" pitchFamily="18" charset="0"/>
              <a:cs typeface="Times New Roman" panose="02020603050405020304" pitchFamily="18" charset="0"/>
            </a:rPr>
            <a:t>Préconisations</a:t>
          </a:r>
          <a:endParaRPr lang="fr-FR" sz="2400" kern="1200" noProof="0" dirty="0">
            <a:latin typeface="Times New Roman" panose="02020603050405020304" pitchFamily="18" charset="0"/>
            <a:cs typeface="Times New Roman" panose="02020603050405020304" pitchFamily="18" charset="0"/>
          </a:endParaRPr>
        </a:p>
      </dsp:txBody>
      <dsp:txXfrm>
        <a:off x="109652" y="3070393"/>
        <a:ext cx="2003962" cy="22470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9708D5-203A-4AFE-89C2-C4DE99B85806}">
      <dsp:nvSpPr>
        <dsp:cNvPr id="0" name=""/>
        <dsp:cNvSpPr/>
      </dsp:nvSpPr>
      <dsp:spPr>
        <a:xfrm rot="5400000">
          <a:off x="4787997" y="-1776479"/>
          <a:ext cx="1217302" cy="5079198"/>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fr-FR" sz="2100" kern="1200" noProof="0" dirty="0" smtClean="0"/>
            <a:t>Traitement</a:t>
          </a:r>
          <a:endParaRPr lang="fr-FR" sz="2100" kern="1200" noProof="0" dirty="0"/>
        </a:p>
      </dsp:txBody>
      <dsp:txXfrm rot="-5400000">
        <a:off x="2857049" y="213893"/>
        <a:ext cx="5019774" cy="1098454"/>
      </dsp:txXfrm>
    </dsp:sp>
    <dsp:sp modelId="{780AB449-E057-47AA-8A8F-D660FDA1693C}">
      <dsp:nvSpPr>
        <dsp:cNvPr id="0" name=""/>
        <dsp:cNvSpPr/>
      </dsp:nvSpPr>
      <dsp:spPr>
        <a:xfrm>
          <a:off x="0" y="2305"/>
          <a:ext cx="2857049" cy="1521627"/>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a:lnSpc>
              <a:spcPct val="90000"/>
            </a:lnSpc>
            <a:spcBef>
              <a:spcPct val="0"/>
            </a:spcBef>
            <a:spcAft>
              <a:spcPct val="35000"/>
            </a:spcAft>
          </a:pPr>
          <a:r>
            <a:rPr lang="fr-FR" sz="4100" kern="1200" noProof="0" dirty="0" smtClean="0">
              <a:latin typeface="Times New Roman" panose="02020603050405020304" pitchFamily="18" charset="0"/>
              <a:cs typeface="Times New Roman" panose="02020603050405020304" pitchFamily="18" charset="0"/>
            </a:rPr>
            <a:t>HAU</a:t>
          </a:r>
          <a:endParaRPr lang="fr-FR" sz="4100" kern="1200" noProof="0" dirty="0">
            <a:latin typeface="Times New Roman" panose="02020603050405020304" pitchFamily="18" charset="0"/>
            <a:cs typeface="Times New Roman" panose="02020603050405020304" pitchFamily="18" charset="0"/>
          </a:endParaRPr>
        </a:p>
      </dsp:txBody>
      <dsp:txXfrm>
        <a:off x="74280" y="76585"/>
        <a:ext cx="2708489" cy="1373067"/>
      </dsp:txXfrm>
    </dsp:sp>
    <dsp:sp modelId="{8B4C8451-7ABB-49EA-9359-9144B9F9D395}">
      <dsp:nvSpPr>
        <dsp:cNvPr id="0" name=""/>
        <dsp:cNvSpPr/>
      </dsp:nvSpPr>
      <dsp:spPr>
        <a:xfrm rot="5400000">
          <a:off x="4787997" y="-178770"/>
          <a:ext cx="1217302" cy="5079198"/>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fr-FR" sz="2100" kern="1200" noProof="0" dirty="0" smtClean="0"/>
            <a:t>Location</a:t>
          </a:r>
          <a:endParaRPr lang="fr-FR" sz="2100" kern="1200" noProof="0" dirty="0"/>
        </a:p>
        <a:p>
          <a:pPr marL="228600" lvl="1" indent="-228600" algn="l" defTabSz="933450">
            <a:lnSpc>
              <a:spcPct val="90000"/>
            </a:lnSpc>
            <a:spcBef>
              <a:spcPct val="0"/>
            </a:spcBef>
            <a:spcAft>
              <a:spcPct val="15000"/>
            </a:spcAft>
            <a:buChar char="••"/>
          </a:pPr>
          <a:r>
            <a:rPr lang="fr-FR" sz="2100" kern="1200" noProof="0" dirty="0" smtClean="0"/>
            <a:t>Collecte du compacteur 15 m</a:t>
          </a:r>
          <a:r>
            <a:rPr lang="fr-FR" sz="2100" kern="1200" baseline="30000" noProof="0" dirty="0" smtClean="0"/>
            <a:t>3</a:t>
          </a:r>
          <a:endParaRPr lang="fr-FR" sz="2100" kern="1200" baseline="30000" noProof="0" dirty="0"/>
        </a:p>
        <a:p>
          <a:pPr marL="228600" lvl="1" indent="-228600" algn="l" defTabSz="933450">
            <a:lnSpc>
              <a:spcPct val="90000"/>
            </a:lnSpc>
            <a:spcBef>
              <a:spcPct val="0"/>
            </a:spcBef>
            <a:spcAft>
              <a:spcPct val="15000"/>
            </a:spcAft>
            <a:buChar char="••"/>
          </a:pPr>
          <a:r>
            <a:rPr lang="fr-FR" sz="2100" kern="1200" noProof="0" dirty="0" smtClean="0"/>
            <a:t>Traitement</a:t>
          </a:r>
          <a:endParaRPr lang="fr-FR" sz="2100" kern="1200" noProof="0" dirty="0"/>
        </a:p>
      </dsp:txBody>
      <dsp:txXfrm rot="-5400000">
        <a:off x="2857049" y="1811602"/>
        <a:ext cx="5019774" cy="1098454"/>
      </dsp:txXfrm>
    </dsp:sp>
    <dsp:sp modelId="{C7E38722-8341-4FB5-9539-1A9D0F90FD92}">
      <dsp:nvSpPr>
        <dsp:cNvPr id="0" name=""/>
        <dsp:cNvSpPr/>
      </dsp:nvSpPr>
      <dsp:spPr>
        <a:xfrm>
          <a:off x="0" y="1600014"/>
          <a:ext cx="2857049" cy="1521627"/>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a:lnSpc>
              <a:spcPct val="90000"/>
            </a:lnSpc>
            <a:spcBef>
              <a:spcPct val="0"/>
            </a:spcBef>
            <a:spcAft>
              <a:spcPct val="35000"/>
            </a:spcAft>
          </a:pPr>
          <a:r>
            <a:rPr lang="fr-FR" sz="4100" kern="1200" noProof="0" dirty="0" smtClean="0"/>
            <a:t>Déchets en mélange</a:t>
          </a:r>
          <a:endParaRPr lang="fr-FR" sz="4100" kern="1200" noProof="0" dirty="0"/>
        </a:p>
      </dsp:txBody>
      <dsp:txXfrm>
        <a:off x="74280" y="1674294"/>
        <a:ext cx="2708489" cy="1373067"/>
      </dsp:txXfrm>
    </dsp:sp>
    <dsp:sp modelId="{A77E27A4-B2BB-4764-A468-8AB75E8BA9B9}">
      <dsp:nvSpPr>
        <dsp:cNvPr id="0" name=""/>
        <dsp:cNvSpPr/>
      </dsp:nvSpPr>
      <dsp:spPr>
        <a:xfrm rot="5400000">
          <a:off x="4787997" y="1418938"/>
          <a:ext cx="1217302" cy="5079198"/>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fr-FR" sz="2100" kern="1200" noProof="0" dirty="0" smtClean="0"/>
            <a:t>Location</a:t>
          </a:r>
          <a:endParaRPr lang="fr-FR" sz="2100" kern="1200" noProof="0" dirty="0"/>
        </a:p>
        <a:p>
          <a:pPr marL="228600" lvl="1" indent="-228600" algn="l" defTabSz="933450">
            <a:lnSpc>
              <a:spcPct val="90000"/>
            </a:lnSpc>
            <a:spcBef>
              <a:spcPct val="0"/>
            </a:spcBef>
            <a:spcAft>
              <a:spcPct val="15000"/>
            </a:spcAft>
            <a:buChar char="••"/>
          </a:pPr>
          <a:r>
            <a:rPr lang="fr-FR" sz="2100" kern="1200" noProof="0" dirty="0" smtClean="0"/>
            <a:t>Collecte</a:t>
          </a:r>
          <a:endParaRPr lang="fr-FR" sz="2100" kern="1200" noProof="0" dirty="0"/>
        </a:p>
      </dsp:txBody>
      <dsp:txXfrm rot="-5400000">
        <a:off x="2857049" y="3409310"/>
        <a:ext cx="5019774" cy="1098454"/>
      </dsp:txXfrm>
    </dsp:sp>
    <dsp:sp modelId="{00213495-FED5-49E9-A03F-10FDBA990B80}">
      <dsp:nvSpPr>
        <dsp:cNvPr id="0" name=""/>
        <dsp:cNvSpPr/>
      </dsp:nvSpPr>
      <dsp:spPr>
        <a:xfrm>
          <a:off x="0" y="3197723"/>
          <a:ext cx="2857049" cy="1521627"/>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a:lnSpc>
              <a:spcPct val="90000"/>
            </a:lnSpc>
            <a:spcBef>
              <a:spcPct val="0"/>
            </a:spcBef>
            <a:spcAft>
              <a:spcPct val="35000"/>
            </a:spcAft>
          </a:pPr>
          <a:r>
            <a:rPr lang="fr-FR" sz="4100" kern="1200" noProof="0" dirty="0" smtClean="0"/>
            <a:t>Papier-carton</a:t>
          </a:r>
          <a:endParaRPr lang="fr-FR" sz="4100" kern="1200" noProof="0" dirty="0"/>
        </a:p>
      </dsp:txBody>
      <dsp:txXfrm>
        <a:off x="74280" y="3272003"/>
        <a:ext cx="2708489" cy="13730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6193B0-D20D-4AD3-8286-E68258D9A39F}">
      <dsp:nvSpPr>
        <dsp:cNvPr id="0" name=""/>
        <dsp:cNvSpPr/>
      </dsp:nvSpPr>
      <dsp:spPr>
        <a:xfrm>
          <a:off x="4558638" y="2371810"/>
          <a:ext cx="2220695" cy="1552814"/>
        </a:xfrm>
        <a:prstGeom prst="roundRect">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fr-FR" sz="3500" kern="1200" dirty="0"/>
        </a:p>
      </dsp:txBody>
      <dsp:txXfrm>
        <a:off x="4634440" y="2447612"/>
        <a:ext cx="2069091" cy="1401210"/>
      </dsp:txXfrm>
    </dsp:sp>
    <dsp:sp modelId="{5B7D6857-0FA0-432C-B81E-78F045CBDC5A}">
      <dsp:nvSpPr>
        <dsp:cNvPr id="0" name=""/>
        <dsp:cNvSpPr/>
      </dsp:nvSpPr>
      <dsp:spPr>
        <a:xfrm rot="16200000">
          <a:off x="5421539" y="2124363"/>
          <a:ext cx="494893" cy="0"/>
        </a:xfrm>
        <a:custGeom>
          <a:avLst/>
          <a:gdLst/>
          <a:ahLst/>
          <a:cxnLst/>
          <a:rect l="0" t="0" r="0" b="0"/>
          <a:pathLst>
            <a:path>
              <a:moveTo>
                <a:pt x="0" y="0"/>
              </a:moveTo>
              <a:lnTo>
                <a:pt x="49489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B4C05D-773C-475D-BE61-979BA68401B7}">
      <dsp:nvSpPr>
        <dsp:cNvPr id="0" name=""/>
        <dsp:cNvSpPr/>
      </dsp:nvSpPr>
      <dsp:spPr>
        <a:xfrm>
          <a:off x="4225971" y="-352151"/>
          <a:ext cx="2886030" cy="2229068"/>
        </a:xfrm>
        <a:prstGeom prst="roundRect">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fr-FR" sz="3500" kern="1200" dirty="0" smtClean="0"/>
            <a:t>Ateliers DIY</a:t>
          </a:r>
          <a:endParaRPr lang="fr-FR" sz="3500" kern="1200" dirty="0"/>
        </a:p>
      </dsp:txBody>
      <dsp:txXfrm>
        <a:off x="4334785" y="-243337"/>
        <a:ext cx="2668402" cy="2011440"/>
      </dsp:txXfrm>
    </dsp:sp>
    <dsp:sp modelId="{D56A5E4E-ACD0-454A-B87F-A706910120DA}">
      <dsp:nvSpPr>
        <dsp:cNvPr id="0" name=""/>
        <dsp:cNvSpPr/>
      </dsp:nvSpPr>
      <dsp:spPr>
        <a:xfrm rot="1030644">
          <a:off x="6759841" y="3620510"/>
          <a:ext cx="874017" cy="0"/>
        </a:xfrm>
        <a:custGeom>
          <a:avLst/>
          <a:gdLst/>
          <a:ahLst/>
          <a:cxnLst/>
          <a:rect l="0" t="0" r="0" b="0"/>
          <a:pathLst>
            <a:path>
              <a:moveTo>
                <a:pt x="0" y="0"/>
              </a:moveTo>
              <a:lnTo>
                <a:pt x="87401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B153EE-8807-4CC7-8FF3-3AEDD961FEC0}">
      <dsp:nvSpPr>
        <dsp:cNvPr id="0" name=""/>
        <dsp:cNvSpPr/>
      </dsp:nvSpPr>
      <dsp:spPr>
        <a:xfrm>
          <a:off x="7614366" y="2936349"/>
          <a:ext cx="2418751" cy="2374129"/>
        </a:xfrm>
        <a:prstGeom prst="roundRect">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fr-FR" sz="3500" kern="1200" dirty="0" smtClean="0">
              <a:solidFill>
                <a:schemeClr val="tx1"/>
              </a:solidFill>
            </a:rPr>
            <a:t>Atelier</a:t>
          </a:r>
        </a:p>
        <a:p>
          <a:pPr lvl="0" algn="ctr" defTabSz="1555750">
            <a:lnSpc>
              <a:spcPct val="90000"/>
            </a:lnSpc>
            <a:spcBef>
              <a:spcPct val="0"/>
            </a:spcBef>
            <a:spcAft>
              <a:spcPct val="35000"/>
            </a:spcAft>
          </a:pPr>
          <a:r>
            <a:rPr lang="fr-FR" sz="3500" kern="1200" dirty="0" smtClean="0">
              <a:solidFill>
                <a:schemeClr val="tx1"/>
              </a:solidFill>
            </a:rPr>
            <a:t>Recyclage</a:t>
          </a:r>
          <a:endParaRPr lang="fr-FR" sz="3500" kern="1200" dirty="0">
            <a:solidFill>
              <a:schemeClr val="tx1"/>
            </a:solidFill>
          </a:endParaRPr>
        </a:p>
      </dsp:txBody>
      <dsp:txXfrm>
        <a:off x="7730261" y="3052244"/>
        <a:ext cx="2186961" cy="2142339"/>
      </dsp:txXfrm>
    </dsp:sp>
    <dsp:sp modelId="{DC3483DB-3A6E-4B6F-9115-C86FDE6ADD94}">
      <dsp:nvSpPr>
        <dsp:cNvPr id="0" name=""/>
        <dsp:cNvSpPr/>
      </dsp:nvSpPr>
      <dsp:spPr>
        <a:xfrm rot="10114488">
          <a:off x="3321657" y="3496353"/>
          <a:ext cx="1249359" cy="0"/>
        </a:xfrm>
        <a:custGeom>
          <a:avLst/>
          <a:gdLst/>
          <a:ahLst/>
          <a:cxnLst/>
          <a:rect l="0" t="0" r="0" b="0"/>
          <a:pathLst>
            <a:path>
              <a:moveTo>
                <a:pt x="0" y="0"/>
              </a:moveTo>
              <a:lnTo>
                <a:pt x="1249359"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489087-3F88-4873-BF8D-B617E803DC8C}">
      <dsp:nvSpPr>
        <dsp:cNvPr id="0" name=""/>
        <dsp:cNvSpPr/>
      </dsp:nvSpPr>
      <dsp:spPr>
        <a:xfrm>
          <a:off x="794537" y="2766782"/>
          <a:ext cx="2539498" cy="2219840"/>
        </a:xfrm>
        <a:prstGeom prst="roundRect">
          <a:avLst/>
        </a:prstGeom>
        <a:blipFill rotWithShape="0">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endParaRPr lang="fr-FR" sz="3600" kern="1200" dirty="0">
            <a:solidFill>
              <a:schemeClr val="tx1"/>
            </a:solidFill>
          </a:endParaRPr>
        </a:p>
      </dsp:txBody>
      <dsp:txXfrm>
        <a:off x="902901" y="2875146"/>
        <a:ext cx="2322770" cy="20031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F2204-F4D2-451F-A0BA-BC3CBFC903B2}">
      <dsp:nvSpPr>
        <dsp:cNvPr id="0" name=""/>
        <dsp:cNvSpPr/>
      </dsp:nvSpPr>
      <dsp:spPr>
        <a:xfrm>
          <a:off x="3548459" y="2999201"/>
          <a:ext cx="1972001" cy="1189305"/>
        </a:xfrm>
        <a:prstGeom prst="roundRect">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endParaRPr lang="fr-FR" sz="3600" kern="1200" noProof="0" dirty="0">
            <a:latin typeface="Times New Roman" panose="02020603050405020304" pitchFamily="18" charset="0"/>
            <a:cs typeface="Times New Roman" panose="02020603050405020304" pitchFamily="18" charset="0"/>
          </a:endParaRPr>
        </a:p>
      </dsp:txBody>
      <dsp:txXfrm>
        <a:off x="3606516" y="3057258"/>
        <a:ext cx="1855887" cy="1073191"/>
      </dsp:txXfrm>
    </dsp:sp>
    <dsp:sp modelId="{7BA5AF91-571B-40FB-B826-EDF072C705E1}">
      <dsp:nvSpPr>
        <dsp:cNvPr id="0" name=""/>
        <dsp:cNvSpPr/>
      </dsp:nvSpPr>
      <dsp:spPr>
        <a:xfrm rot="16217496">
          <a:off x="4231325" y="2691478"/>
          <a:ext cx="615454" cy="0"/>
        </a:xfrm>
        <a:custGeom>
          <a:avLst/>
          <a:gdLst/>
          <a:ahLst/>
          <a:cxnLst/>
          <a:rect l="0" t="0" r="0" b="0"/>
          <a:pathLst>
            <a:path>
              <a:moveTo>
                <a:pt x="0" y="0"/>
              </a:moveTo>
              <a:lnTo>
                <a:pt x="615454"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C16DEF0-A760-4A5A-B5DB-3C3677E8ECE0}">
      <dsp:nvSpPr>
        <dsp:cNvPr id="0" name=""/>
        <dsp:cNvSpPr/>
      </dsp:nvSpPr>
      <dsp:spPr>
        <a:xfrm>
          <a:off x="2961817" y="293574"/>
          <a:ext cx="3168241" cy="2090180"/>
        </a:xfrm>
        <a:prstGeom prst="roundRec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r>
            <a:rPr lang="fr-FR" sz="3400" kern="1200" noProof="0" dirty="0" smtClean="0">
              <a:latin typeface="Times New Roman" panose="02020603050405020304" pitchFamily="18" charset="0"/>
              <a:cs typeface="Times New Roman" panose="02020603050405020304" pitchFamily="18" charset="0"/>
            </a:rPr>
            <a:t>Production de déchets réduite</a:t>
          </a:r>
          <a:endParaRPr lang="fr-FR" sz="3400" kern="1200" noProof="0" dirty="0">
            <a:latin typeface="Times New Roman" panose="02020603050405020304" pitchFamily="18" charset="0"/>
            <a:cs typeface="Times New Roman" panose="02020603050405020304" pitchFamily="18" charset="0"/>
          </a:endParaRPr>
        </a:p>
      </dsp:txBody>
      <dsp:txXfrm>
        <a:off x="3063851" y="395608"/>
        <a:ext cx="2964173" cy="1886112"/>
      </dsp:txXfrm>
    </dsp:sp>
    <dsp:sp modelId="{539B3AE9-8B82-4CA8-B4D8-0DEB45142F65}">
      <dsp:nvSpPr>
        <dsp:cNvPr id="0" name=""/>
        <dsp:cNvSpPr/>
      </dsp:nvSpPr>
      <dsp:spPr>
        <a:xfrm rot="1354939">
          <a:off x="5479844" y="4207361"/>
          <a:ext cx="1059515" cy="0"/>
        </a:xfrm>
        <a:custGeom>
          <a:avLst/>
          <a:gdLst/>
          <a:ahLst/>
          <a:cxnLst/>
          <a:rect l="0" t="0" r="0" b="0"/>
          <a:pathLst>
            <a:path>
              <a:moveTo>
                <a:pt x="0" y="0"/>
              </a:moveTo>
              <a:lnTo>
                <a:pt x="1059515"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DBD06A-1874-43FC-9A2F-E3A257C542F1}">
      <dsp:nvSpPr>
        <dsp:cNvPr id="0" name=""/>
        <dsp:cNvSpPr/>
      </dsp:nvSpPr>
      <dsp:spPr>
        <a:xfrm>
          <a:off x="6498742" y="3985116"/>
          <a:ext cx="2445634" cy="1868490"/>
        </a:xfrm>
        <a:prstGeom prst="roundRec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r>
            <a:rPr lang="fr-FR" sz="3400" kern="1200" noProof="0" dirty="0" smtClean="0">
              <a:latin typeface="Times New Roman" panose="02020603050405020304" pitchFamily="18" charset="0"/>
              <a:cs typeface="Times New Roman" panose="02020603050405020304" pitchFamily="18" charset="0"/>
            </a:rPr>
            <a:t>Gestion des déchets améliorée</a:t>
          </a:r>
          <a:endParaRPr lang="fr-FR" sz="3400" kern="1200" noProof="0" dirty="0">
            <a:latin typeface="Times New Roman" panose="02020603050405020304" pitchFamily="18" charset="0"/>
            <a:cs typeface="Times New Roman" panose="02020603050405020304" pitchFamily="18" charset="0"/>
          </a:endParaRPr>
        </a:p>
      </dsp:txBody>
      <dsp:txXfrm>
        <a:off x="6589954" y="4076328"/>
        <a:ext cx="2263210" cy="1686066"/>
      </dsp:txXfrm>
    </dsp:sp>
    <dsp:sp modelId="{53FCD44F-1E1D-4309-B9DB-F13073B322ED}">
      <dsp:nvSpPr>
        <dsp:cNvPr id="0" name=""/>
        <dsp:cNvSpPr/>
      </dsp:nvSpPr>
      <dsp:spPr>
        <a:xfrm rot="9298294">
          <a:off x="2562429" y="4273084"/>
          <a:ext cx="1034606" cy="0"/>
        </a:xfrm>
        <a:custGeom>
          <a:avLst/>
          <a:gdLst/>
          <a:ahLst/>
          <a:cxnLst/>
          <a:rect l="0" t="0" r="0" b="0"/>
          <a:pathLst>
            <a:path>
              <a:moveTo>
                <a:pt x="0" y="0"/>
              </a:moveTo>
              <a:lnTo>
                <a:pt x="1034606"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D69375-1901-4BEA-8CFC-E8B826F20033}">
      <dsp:nvSpPr>
        <dsp:cNvPr id="0" name=""/>
        <dsp:cNvSpPr/>
      </dsp:nvSpPr>
      <dsp:spPr>
        <a:xfrm>
          <a:off x="0" y="4491938"/>
          <a:ext cx="2694722" cy="1180021"/>
        </a:xfrm>
        <a:prstGeom prst="round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fr-FR" sz="3500" kern="1200" noProof="0" dirty="0" smtClean="0">
              <a:latin typeface="Times New Roman" panose="02020603050405020304" pitchFamily="18" charset="0"/>
              <a:cs typeface="Times New Roman" panose="02020603050405020304" pitchFamily="18" charset="0"/>
            </a:rPr>
            <a:t>Entreprises sensibilisées</a:t>
          </a:r>
          <a:endParaRPr lang="fr-FR" sz="3500" kern="1200" noProof="0" dirty="0">
            <a:latin typeface="Times New Roman" panose="02020603050405020304" pitchFamily="18" charset="0"/>
            <a:cs typeface="Times New Roman" panose="02020603050405020304" pitchFamily="18" charset="0"/>
          </a:endParaRPr>
        </a:p>
      </dsp:txBody>
      <dsp:txXfrm>
        <a:off x="57604" y="4549542"/>
        <a:ext cx="2579514" cy="106481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7C6C0B-8EB7-0546-B873-428A81C2D87B}" type="datetimeFigureOut">
              <a:rPr lang="fr-FR" smtClean="0"/>
              <a:t>30/11/2019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C3F835-72EF-0541-A836-CE4282527543}" type="slidenum">
              <a:rPr lang="fr-FR" smtClean="0"/>
              <a:t>‹N°›</a:t>
            </a:fld>
            <a:endParaRPr lang="fr-FR"/>
          </a:p>
        </p:txBody>
      </p:sp>
    </p:spTree>
    <p:extLst>
      <p:ext uri="{BB962C8B-B14F-4D97-AF65-F5344CB8AC3E}">
        <p14:creationId xmlns:p14="http://schemas.microsoft.com/office/powerpoint/2010/main" val="129487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zerowastefrance.org/media/Fiche%20-%20Economie%20circulaire%20-%20Evolutions%20r%C3%A9glementaires%20depuis%202015.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zerowastefrance.org/media/Fiche%20-%20Economie%20circulaire%20-%20Evolutions%20r%C3%A9glementaires%20depuis%202015.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Espace réservé de l’image des diapositives 1">
            <a:extLst>
              <a:ext uri="{FF2B5EF4-FFF2-40B4-BE49-F238E27FC236}">
                <a16:creationId xmlns:a16="http://schemas.microsoft.com/office/drawing/2014/main" id="{04522061-1926-F144-9859-F2D02024B7DA}"/>
              </a:ext>
            </a:extLst>
          </p:cNvPr>
          <p:cNvSpPr>
            <a:spLocks noGrp="1" noRot="1" noChangeAspect="1" noChangeArrowheads="1" noTextEdit="1"/>
          </p:cNvSpPr>
          <p:nvPr>
            <p:ph type="sldImg"/>
          </p:nvPr>
        </p:nvSpPr>
        <p:spPr>
          <a:ln/>
        </p:spPr>
      </p:sp>
      <p:sp>
        <p:nvSpPr>
          <p:cNvPr id="22530" name="Espace réservé des commentaires 2">
            <a:extLst>
              <a:ext uri="{FF2B5EF4-FFF2-40B4-BE49-F238E27FC236}">
                <a16:creationId xmlns:a16="http://schemas.microsoft.com/office/drawing/2014/main" id="{4C131334-025C-4146-83E6-70EF66AA1EA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ea typeface="ＭＳ Ｐゴシック" panose="020B0600070205080204" pitchFamily="34" charset="-128"/>
            </a:endParaRPr>
          </a:p>
        </p:txBody>
      </p:sp>
      <p:sp>
        <p:nvSpPr>
          <p:cNvPr id="22531" name="Espace réservé du numéro de diapositive 3">
            <a:extLst>
              <a:ext uri="{FF2B5EF4-FFF2-40B4-BE49-F238E27FC236}">
                <a16:creationId xmlns:a16="http://schemas.microsoft.com/office/drawing/2014/main" id="{7638ECAE-CA25-3049-89CB-913B5D920C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a:defRPr sz="2400">
                <a:solidFill>
                  <a:schemeClr val="tx1"/>
                </a:solidFill>
                <a:latin typeface="Times New Roman" panose="02020603050405020304" pitchFamily="18" charset="0"/>
                <a:ea typeface="ＭＳ Ｐゴシック" panose="020B0600070205080204" pitchFamily="34" charset="-128"/>
              </a:defRPr>
            </a:lvl1pPr>
            <a:lvl2pPr marL="742950" indent="-285750" defTabSz="955675">
              <a:defRPr sz="2400">
                <a:solidFill>
                  <a:schemeClr val="tx1"/>
                </a:solidFill>
                <a:latin typeface="Times New Roman" panose="02020603050405020304" pitchFamily="18" charset="0"/>
                <a:ea typeface="ＭＳ Ｐゴシック" panose="020B0600070205080204" pitchFamily="34" charset="-128"/>
              </a:defRPr>
            </a:lvl2pPr>
            <a:lvl3pPr marL="1143000" indent="-228600" defTabSz="955675">
              <a:defRPr sz="2400">
                <a:solidFill>
                  <a:schemeClr val="tx1"/>
                </a:solidFill>
                <a:latin typeface="Times New Roman" panose="02020603050405020304" pitchFamily="18" charset="0"/>
                <a:ea typeface="ＭＳ Ｐゴシック" panose="020B0600070205080204" pitchFamily="34" charset="-128"/>
              </a:defRPr>
            </a:lvl3pPr>
            <a:lvl4pPr marL="1600200" indent="-228600" defTabSz="955675">
              <a:defRPr sz="2400">
                <a:solidFill>
                  <a:schemeClr val="tx1"/>
                </a:solidFill>
                <a:latin typeface="Times New Roman" panose="02020603050405020304" pitchFamily="18" charset="0"/>
                <a:ea typeface="ＭＳ Ｐゴシック" panose="020B0600070205080204" pitchFamily="34" charset="-128"/>
              </a:defRPr>
            </a:lvl4pPr>
            <a:lvl5pPr marL="2057400" indent="-228600" defTabSz="955675">
              <a:defRPr sz="2400">
                <a:solidFill>
                  <a:schemeClr val="tx1"/>
                </a:solidFill>
                <a:latin typeface="Times New Roman" panose="02020603050405020304" pitchFamily="18" charset="0"/>
                <a:ea typeface="ＭＳ Ｐゴシック" panose="020B0600070205080204" pitchFamily="34" charset="-128"/>
              </a:defRPr>
            </a:lvl5pPr>
            <a:lvl6pPr marL="2514600" indent="-228600" defTabSz="955675"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defTabSz="955675"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defTabSz="955675"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defTabSz="955675"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F0F26A79-40D3-3841-AE01-B7443DBFDAD6}" type="slidenum">
              <a:rPr lang="fr-FR" altLang="fr-FR" sz="1300" smtClean="0"/>
              <a:pPr/>
              <a:t>8</a:t>
            </a:fld>
            <a:endParaRPr lang="fr-FR" altLang="fr-FR" sz="1300"/>
          </a:p>
        </p:txBody>
      </p:sp>
    </p:spTree>
    <p:extLst>
      <p:ext uri="{BB962C8B-B14F-4D97-AF65-F5344CB8AC3E}">
        <p14:creationId xmlns:p14="http://schemas.microsoft.com/office/powerpoint/2010/main" val="3092397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38</a:t>
            </a:fld>
            <a:endParaRPr lang="fr-FR"/>
          </a:p>
        </p:txBody>
      </p:sp>
    </p:spTree>
    <p:extLst>
      <p:ext uri="{BB962C8B-B14F-4D97-AF65-F5344CB8AC3E}">
        <p14:creationId xmlns:p14="http://schemas.microsoft.com/office/powerpoint/2010/main" val="365384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i="1" kern="1200" dirty="0" smtClean="0">
                <a:solidFill>
                  <a:schemeClr val="tx1"/>
                </a:solidFill>
                <a:effectLst/>
                <a:latin typeface="+mn-lt"/>
                <a:ea typeface="+mn-ea"/>
                <a:cs typeface="+mn-cs"/>
              </a:rPr>
              <a:t>« Cette serviette est 100% recyclable mais si l’équipe de </a:t>
            </a:r>
            <a:r>
              <a:rPr lang="fr-FR" sz="1200" i="1" kern="1200" dirty="0" err="1" smtClean="0">
                <a:solidFill>
                  <a:schemeClr val="tx1"/>
                </a:solidFill>
                <a:effectLst/>
                <a:latin typeface="+mn-lt"/>
                <a:ea typeface="+mn-ea"/>
                <a:cs typeface="+mn-cs"/>
              </a:rPr>
              <a:t>Pret</a:t>
            </a:r>
            <a:r>
              <a:rPr lang="fr-FR" sz="1200" i="1" kern="1200" dirty="0" smtClean="0">
                <a:solidFill>
                  <a:schemeClr val="tx1"/>
                </a:solidFill>
                <a:effectLst/>
                <a:latin typeface="+mn-lt"/>
                <a:ea typeface="+mn-ea"/>
                <a:cs typeface="+mn-cs"/>
              </a:rPr>
              <a:t> vous distribue un énorme paquet de serviettes (dont vous n’avez pas besoin ou dont vous ne voulez pas), veuillez leur faire les gros yeux. Ne gâchez pas, refusez ! »</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39</a:t>
            </a:fld>
            <a:endParaRPr lang="fr-FR"/>
          </a:p>
        </p:txBody>
      </p:sp>
    </p:spTree>
    <p:extLst>
      <p:ext uri="{BB962C8B-B14F-4D97-AF65-F5344CB8AC3E}">
        <p14:creationId xmlns:p14="http://schemas.microsoft.com/office/powerpoint/2010/main" val="1643613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43</a:t>
            </a:fld>
            <a:endParaRPr lang="fr-FR"/>
          </a:p>
        </p:txBody>
      </p:sp>
    </p:spTree>
    <p:extLst>
      <p:ext uri="{BB962C8B-B14F-4D97-AF65-F5344CB8AC3E}">
        <p14:creationId xmlns:p14="http://schemas.microsoft.com/office/powerpoint/2010/main" val="4209166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FR" sz="1200" b="1" u="none" strike="noStrike" kern="1200" dirty="0" smtClean="0">
                <a:solidFill>
                  <a:schemeClr val="tx1"/>
                </a:solidFill>
                <a:effectLst/>
                <a:latin typeface="+mn-lt"/>
                <a:ea typeface="+mn-ea"/>
                <a:cs typeface="+mn-cs"/>
              </a:rPr>
              <a:t>Environnementaux</a:t>
            </a:r>
            <a:r>
              <a:rPr lang="fr-FR" sz="1200" u="none" strike="noStrike" kern="1200" dirty="0" smtClean="0">
                <a:solidFill>
                  <a:schemeClr val="tx1"/>
                </a:solidFill>
                <a:effectLst/>
                <a:latin typeface="+mn-lt"/>
                <a:ea typeface="+mn-ea"/>
                <a:cs typeface="+mn-cs"/>
              </a:rPr>
              <a:t> :  la gestion des déchets est un facteur important du réchauffement climatique, parce que les installations de traitement des déchets émettent du méthane et du CO2 (voir notre site climat.zerowastefrance.org) mais également parce que tous nos déchets témoignent d’un formidable gaspillage de ressources qui n’est pas neutre pour la planète.</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Sanitaires </a:t>
            </a:r>
            <a:r>
              <a:rPr lang="fr-FR" sz="1200" u="none" strike="noStrike" kern="1200" dirty="0" smtClean="0">
                <a:solidFill>
                  <a:schemeClr val="tx1"/>
                </a:solidFill>
                <a:effectLst/>
                <a:latin typeface="+mn-lt"/>
                <a:ea typeface="+mn-ea"/>
                <a:cs typeface="+mn-cs"/>
              </a:rPr>
              <a:t>:  Certaines installations de traitement (décharges, incinérateurs) peuvent être à l’origine de pollutions locales et poser des problématiques sanitaires (qualité de l’air).</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Economiques</a:t>
            </a:r>
            <a:r>
              <a:rPr lang="fr-FR" sz="1200" u="none" strike="noStrike" kern="1200" dirty="0" smtClean="0">
                <a:solidFill>
                  <a:schemeClr val="tx1"/>
                </a:solidFill>
                <a:effectLst/>
                <a:latin typeface="+mn-lt"/>
                <a:ea typeface="+mn-ea"/>
                <a:cs typeface="+mn-cs"/>
              </a:rPr>
              <a:t> : la gestion des déchets coûte cher, surtout quand il s’agit de les brûler dans un incinérateur ou de les trier mécaniquement dans une installation de Tri mécano biologique. En 20 ans, le coût de la gestion des déchets a augmenté de 300%. Les collectivités qui ont engagé des démarches de réduction des déchets et d’amélioration du tri sont celles qui parviennent le mieux à maîtriser le coût de la gestion des déchets.</a:t>
            </a:r>
          </a:p>
          <a:p>
            <a:r>
              <a:rPr lang="fr-FR" sz="1200" b="1"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pPr lvl="0"/>
            <a:r>
              <a:rPr lang="fr-FR" sz="1200" b="1" u="none" strike="noStrike" kern="1200" dirty="0" smtClean="0">
                <a:solidFill>
                  <a:schemeClr val="tx1"/>
                </a:solidFill>
                <a:effectLst/>
                <a:latin typeface="+mn-lt"/>
                <a:ea typeface="+mn-ea"/>
                <a:cs typeface="+mn-cs"/>
              </a:rPr>
              <a:t>Réglementaires</a:t>
            </a:r>
            <a:r>
              <a:rPr lang="fr-FR" sz="1200" u="none" strike="noStrike" kern="1200" dirty="0" smtClean="0">
                <a:solidFill>
                  <a:schemeClr val="tx1"/>
                </a:solidFill>
                <a:effectLst/>
                <a:latin typeface="+mn-lt"/>
                <a:ea typeface="+mn-ea"/>
                <a:cs typeface="+mn-cs"/>
              </a:rPr>
              <a:t> : La réglementation européenne et nationale a évolué ces dernières années et encourage le développement des démarches zéro déchet au niveau local. Cependant beaucoup de lois en matière environnementale et d’autant plus dans le domaine des déchets ne sont tout simplement pas respectées. Se référer à la réglementation en vigueur peut donc déjà vous permettre de trouver des arguments de poids, et vous offre le cas échéant la possibilité d’utiliser l’outil du contentieux juridique. Consulter l’inventaire des </a:t>
            </a:r>
            <a:r>
              <a:rPr lang="fr-FR" sz="1200" u="none" strike="noStrike" kern="1200" dirty="0" smtClean="0">
                <a:solidFill>
                  <a:schemeClr val="tx1"/>
                </a:solidFill>
                <a:effectLst/>
                <a:latin typeface="+mn-lt"/>
                <a:ea typeface="+mn-ea"/>
                <a:cs typeface="+mn-cs"/>
                <a:hlinkClick r:id="rId3"/>
              </a:rPr>
              <a:t>évolutions réglementaires</a:t>
            </a:r>
            <a:r>
              <a:rPr lang="fr-FR" sz="1200" u="none" strike="noStrike" kern="1200" dirty="0" smtClean="0">
                <a:solidFill>
                  <a:schemeClr val="tx1"/>
                </a:solidFill>
                <a:effectLst/>
                <a:latin typeface="+mn-lt"/>
                <a:ea typeface="+mn-ea"/>
                <a:cs typeface="+mn-cs"/>
              </a:rPr>
              <a:t> récentes.</a:t>
            </a:r>
          </a:p>
          <a:p>
            <a:r>
              <a:rPr lang="fr-FR" sz="1200" kern="1200" dirty="0" smtClean="0">
                <a:solidFill>
                  <a:schemeClr val="tx1"/>
                </a:solidFill>
                <a:effectLst/>
                <a:latin typeface="+mn-lt"/>
                <a:ea typeface="+mn-ea"/>
                <a:cs typeface="+mn-cs"/>
              </a:rPr>
              <a:t> </a:t>
            </a:r>
          </a:p>
          <a:p>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10</a:t>
            </a:fld>
            <a:endParaRPr lang="fr-FR"/>
          </a:p>
        </p:txBody>
      </p:sp>
    </p:spTree>
    <p:extLst>
      <p:ext uri="{BB962C8B-B14F-4D97-AF65-F5344CB8AC3E}">
        <p14:creationId xmlns:p14="http://schemas.microsoft.com/office/powerpoint/2010/main" val="3901456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FR" sz="1200" b="1" u="none" strike="noStrike" kern="1200" dirty="0" smtClean="0">
                <a:solidFill>
                  <a:schemeClr val="tx1"/>
                </a:solidFill>
                <a:effectLst/>
                <a:latin typeface="+mn-lt"/>
                <a:ea typeface="+mn-ea"/>
                <a:cs typeface="+mn-cs"/>
              </a:rPr>
              <a:t>Environnementaux</a:t>
            </a:r>
            <a:r>
              <a:rPr lang="fr-FR" sz="1200" u="none" strike="noStrike" kern="1200" dirty="0" smtClean="0">
                <a:solidFill>
                  <a:schemeClr val="tx1"/>
                </a:solidFill>
                <a:effectLst/>
                <a:latin typeface="+mn-lt"/>
                <a:ea typeface="+mn-ea"/>
                <a:cs typeface="+mn-cs"/>
              </a:rPr>
              <a:t> :  la gestion des déchets est un facteur important du réchauffement climatique, parce que les installations de traitement des déchets émettent du méthane et du CO2 (voir notre site climat.zerowastefrance.org) mais également parce que tous nos déchets témoignent d’un formidable gaspillage de ressources qui n’est pas neutre pour la planète.</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Sanitaires </a:t>
            </a:r>
            <a:r>
              <a:rPr lang="fr-FR" sz="1200" u="none" strike="noStrike" kern="1200" dirty="0" smtClean="0">
                <a:solidFill>
                  <a:schemeClr val="tx1"/>
                </a:solidFill>
                <a:effectLst/>
                <a:latin typeface="+mn-lt"/>
                <a:ea typeface="+mn-ea"/>
                <a:cs typeface="+mn-cs"/>
              </a:rPr>
              <a:t>:  Certaines installations de traitement (décharges, incinérateurs) peuvent être à l’origine de pollutions locales et poser des problématiques sanitaires (qualité de l’air).</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Economiques</a:t>
            </a:r>
            <a:r>
              <a:rPr lang="fr-FR" sz="1200" u="none" strike="noStrike" kern="1200" dirty="0" smtClean="0">
                <a:solidFill>
                  <a:schemeClr val="tx1"/>
                </a:solidFill>
                <a:effectLst/>
                <a:latin typeface="+mn-lt"/>
                <a:ea typeface="+mn-ea"/>
                <a:cs typeface="+mn-cs"/>
              </a:rPr>
              <a:t> : la gestion des déchets coûte cher, surtout quand il s’agit de les brûler dans un incinérateur ou de les trier mécaniquement dans une installation de Tri mécano biologique. En 20 ans, le coût de la gestion des déchets a augmenté de 300%. Les collectivités qui ont engagé des démarches de réduction des déchets et d’amélioration du tri sont celles qui parviennent le mieux à maîtriser le coût de la gestion des déchets.</a:t>
            </a:r>
          </a:p>
          <a:p>
            <a:r>
              <a:rPr lang="fr-FR" sz="1200" b="1"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pPr lvl="0"/>
            <a:r>
              <a:rPr lang="fr-FR" sz="1200" b="1" u="none" strike="noStrike" kern="1200" dirty="0" smtClean="0">
                <a:solidFill>
                  <a:schemeClr val="tx1"/>
                </a:solidFill>
                <a:effectLst/>
                <a:latin typeface="+mn-lt"/>
                <a:ea typeface="+mn-ea"/>
                <a:cs typeface="+mn-cs"/>
              </a:rPr>
              <a:t>Réglementaires</a:t>
            </a:r>
            <a:r>
              <a:rPr lang="fr-FR" sz="1200" u="none" strike="noStrike" kern="1200" dirty="0" smtClean="0">
                <a:solidFill>
                  <a:schemeClr val="tx1"/>
                </a:solidFill>
                <a:effectLst/>
                <a:latin typeface="+mn-lt"/>
                <a:ea typeface="+mn-ea"/>
                <a:cs typeface="+mn-cs"/>
              </a:rPr>
              <a:t> : La réglementation européenne et nationale a évolué ces dernières années et encourage le développement des démarches zéro déchet au niveau local. Cependant beaucoup de lois en matière environnementale et d’autant plus dans le domaine des déchets ne sont tout simplement pas respectées. Se référer à la réglementation en vigueur peut donc déjà vous permettre de trouver des arguments de poids, et vous offre le cas échéant la possibilité d’utiliser l’outil du contentieux juridique. Consulter l’inventaire des </a:t>
            </a:r>
            <a:r>
              <a:rPr lang="fr-FR" sz="1200" u="none" strike="noStrike" kern="1200" dirty="0" smtClean="0">
                <a:solidFill>
                  <a:schemeClr val="tx1"/>
                </a:solidFill>
                <a:effectLst/>
                <a:latin typeface="+mn-lt"/>
                <a:ea typeface="+mn-ea"/>
                <a:cs typeface="+mn-cs"/>
                <a:hlinkClick r:id="rId3"/>
              </a:rPr>
              <a:t>évolutions réglementaires</a:t>
            </a:r>
            <a:r>
              <a:rPr lang="fr-FR" sz="1200" u="none" strike="noStrike" kern="1200" dirty="0" smtClean="0">
                <a:solidFill>
                  <a:schemeClr val="tx1"/>
                </a:solidFill>
                <a:effectLst/>
                <a:latin typeface="+mn-lt"/>
                <a:ea typeface="+mn-ea"/>
                <a:cs typeface="+mn-cs"/>
              </a:rPr>
              <a:t> récentes.</a:t>
            </a:r>
          </a:p>
          <a:p>
            <a:r>
              <a:rPr lang="fr-FR" sz="1200" kern="1200" dirty="0" smtClean="0">
                <a:solidFill>
                  <a:schemeClr val="tx1"/>
                </a:solidFill>
                <a:effectLst/>
                <a:latin typeface="+mn-lt"/>
                <a:ea typeface="+mn-ea"/>
                <a:cs typeface="+mn-cs"/>
              </a:rPr>
              <a:t> </a:t>
            </a:r>
          </a:p>
          <a:p>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11</a:t>
            </a:fld>
            <a:endParaRPr lang="fr-FR"/>
          </a:p>
        </p:txBody>
      </p:sp>
    </p:spTree>
    <p:extLst>
      <p:ext uri="{BB962C8B-B14F-4D97-AF65-F5344CB8AC3E}">
        <p14:creationId xmlns:p14="http://schemas.microsoft.com/office/powerpoint/2010/main" val="1990700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J’ai enlevé le nom de Mr </a:t>
            </a:r>
            <a:r>
              <a:rPr lang="fr-FR" dirty="0" err="1" smtClean="0"/>
              <a:t>Gicaillaud</a:t>
            </a:r>
            <a:r>
              <a:rPr lang="fr-FR" dirty="0" smtClean="0"/>
              <a:t>. Tu diras simplement que les 3 entreprises de restauration rapide sont gérées, sous franchise,</a:t>
            </a:r>
            <a:r>
              <a:rPr lang="fr-FR" baseline="0" dirty="0" smtClean="0"/>
              <a:t> par l‘entreprise DDHP, commanditaire des audits.</a:t>
            </a:r>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28</a:t>
            </a:fld>
            <a:endParaRPr lang="fr-FR"/>
          </a:p>
        </p:txBody>
      </p:sp>
    </p:spTree>
    <p:extLst>
      <p:ext uri="{BB962C8B-B14F-4D97-AF65-F5344CB8AC3E}">
        <p14:creationId xmlns:p14="http://schemas.microsoft.com/office/powerpoint/2010/main" val="2459744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29</a:t>
            </a:fld>
            <a:endParaRPr lang="fr-FR"/>
          </a:p>
        </p:txBody>
      </p:sp>
    </p:spTree>
    <p:extLst>
      <p:ext uri="{BB962C8B-B14F-4D97-AF65-F5344CB8AC3E}">
        <p14:creationId xmlns:p14="http://schemas.microsoft.com/office/powerpoint/2010/main" val="744199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30</a:t>
            </a:fld>
            <a:endParaRPr lang="fr-FR"/>
          </a:p>
        </p:txBody>
      </p:sp>
    </p:spTree>
    <p:extLst>
      <p:ext uri="{BB962C8B-B14F-4D97-AF65-F5344CB8AC3E}">
        <p14:creationId xmlns:p14="http://schemas.microsoft.com/office/powerpoint/2010/main" val="588770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32</a:t>
            </a:fld>
            <a:endParaRPr lang="fr-FR"/>
          </a:p>
        </p:txBody>
      </p:sp>
    </p:spTree>
    <p:extLst>
      <p:ext uri="{BB962C8B-B14F-4D97-AF65-F5344CB8AC3E}">
        <p14:creationId xmlns:p14="http://schemas.microsoft.com/office/powerpoint/2010/main" val="2108837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33</a:t>
            </a:fld>
            <a:endParaRPr lang="fr-FR"/>
          </a:p>
        </p:txBody>
      </p:sp>
    </p:spTree>
    <p:extLst>
      <p:ext uri="{BB962C8B-B14F-4D97-AF65-F5344CB8AC3E}">
        <p14:creationId xmlns:p14="http://schemas.microsoft.com/office/powerpoint/2010/main" val="4253528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1" dirty="0"/>
          </a:p>
        </p:txBody>
      </p:sp>
      <p:sp>
        <p:nvSpPr>
          <p:cNvPr id="4" name="Espace réservé du numéro de diapositive 3"/>
          <p:cNvSpPr>
            <a:spLocks noGrp="1"/>
          </p:cNvSpPr>
          <p:nvPr>
            <p:ph type="sldNum" sz="quarter" idx="10"/>
          </p:nvPr>
        </p:nvSpPr>
        <p:spPr/>
        <p:txBody>
          <a:bodyPr/>
          <a:lstStyle/>
          <a:p>
            <a:fld id="{44C9B974-4884-4C4A-8FD1-C0CC713007E6}" type="slidenum">
              <a:rPr lang="fr-FR" smtClean="0"/>
              <a:t>36</a:t>
            </a:fld>
            <a:endParaRPr lang="fr-FR"/>
          </a:p>
        </p:txBody>
      </p:sp>
    </p:spTree>
    <p:extLst>
      <p:ext uri="{BB962C8B-B14F-4D97-AF65-F5344CB8AC3E}">
        <p14:creationId xmlns:p14="http://schemas.microsoft.com/office/powerpoint/2010/main" val="1381526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Cliquez et modifiez le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D1DBA281-81B9-D146-A54B-0AEB9EB3824C}" type="datetime1">
              <a:rPr lang="fr-FR" smtClean="0"/>
              <a:t>30/11/2019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8379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1D54CA0-185E-CB4C-B8B5-87AE004454DC}" type="datetime1">
              <a:rPr lang="fr-FR" smtClean="0"/>
              <a:t>30/11/2019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839373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76B2AA8-FEF9-914E-9194-1F0384526C7E}" type="datetime1">
              <a:rPr lang="fr-FR" smtClean="0"/>
              <a:t>30/11/2019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330307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1BBA8EE8-C1D8-5046-8CC5-2CE13DCFBD83}" type="datetime1">
              <a:rPr lang="fr-FR" smtClean="0"/>
              <a:t>30/11/2019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248206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Cliquez et modifiez le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3919FCFD-B31A-E245-8644-9F1141A478C5}" type="datetime1">
              <a:rPr lang="fr-FR" smtClean="0"/>
              <a:t>30/11/2019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978078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2C3895C3-09D2-0249-B9A1-47AE02BACECC}" type="datetime1">
              <a:rPr lang="fr-FR" smtClean="0"/>
              <a:t>30/11/2019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378506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Cliquez et modifiez le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187A1718-97C9-5E4B-8534-DF72FD5EC869}" type="datetime1">
              <a:rPr lang="fr-FR" smtClean="0"/>
              <a:t>30/11/2019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707393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356B17A3-397C-314C-B46A-32C8405D7D48}" type="datetime1">
              <a:rPr lang="fr-FR" smtClean="0"/>
              <a:t>30/11/2019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686210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324B191-0E40-A64F-B45B-8769B53FA014}" type="datetime1">
              <a:rPr lang="fr-FR" smtClean="0"/>
              <a:t>30/11/2019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155126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Cliquez et modifiez le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B5FD8137-4017-AF4B-8820-D4341EFBBFFD}" type="datetime1">
              <a:rPr lang="fr-FR" smtClean="0"/>
              <a:t>30/11/2019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952613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Cliquez et modifiez le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0C9DDD50-14B6-F645-8119-6E1182E48F4F}" type="datetime1">
              <a:rPr lang="fr-FR" smtClean="0"/>
              <a:t>30/11/2019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63252E-E155-8841-BF6A-8AB074919D09}" type="slidenum">
              <a:rPr lang="fr-FR" smtClean="0"/>
              <a:t>‹N°›</a:t>
            </a:fld>
            <a:endParaRPr lang="fr-FR"/>
          </a:p>
        </p:txBody>
      </p:sp>
    </p:spTree>
    <p:extLst>
      <p:ext uri="{BB962C8B-B14F-4D97-AF65-F5344CB8AC3E}">
        <p14:creationId xmlns:p14="http://schemas.microsoft.com/office/powerpoint/2010/main" val="1092825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697419-96E4-3D4B-B421-9EF31C11996B}" type="datetime1">
              <a:rPr lang="fr-FR" smtClean="0"/>
              <a:t>30/11/2019</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3252E-E155-8841-BF6A-8AB074919D09}" type="slidenum">
              <a:rPr lang="fr-FR" smtClean="0"/>
              <a:t>‹N°›</a:t>
            </a:fld>
            <a:endParaRPr lang="fr-FR"/>
          </a:p>
        </p:txBody>
      </p:sp>
    </p:spTree>
    <p:extLst>
      <p:ext uri="{BB962C8B-B14F-4D97-AF65-F5344CB8AC3E}">
        <p14:creationId xmlns:p14="http://schemas.microsoft.com/office/powerpoint/2010/main" val="129051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zerowastefrance.org/wp-content/uploads/2018/07/zd-au-bureau-zwf.pdf" TargetMode="Externa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1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2.xml"/><Relationship Id="rId5" Type="http://schemas.openxmlformats.org/officeDocument/2006/relationships/image" Target="../media/image22.tiff"/><Relationship Id="rId4" Type="http://schemas.openxmlformats.org/officeDocument/2006/relationships/image" Target="../media/image21.tiff"/></Relationships>
</file>

<file path=ppt/slides/_rels/slide1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28.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0.jpe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1.png"/><Relationship Id="rId9" Type="http://schemas.microsoft.com/office/2007/relationships/diagramDrawing" Target="../diagrams/drawing1.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0.jpeg"/><Relationship Id="rId7" Type="http://schemas.openxmlformats.org/officeDocument/2006/relationships/diagramQuickStyle" Target="../diagrams/quickStyle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1.png"/><Relationship Id="rId9"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0.jpeg"/><Relationship Id="rId7" Type="http://schemas.openxmlformats.org/officeDocument/2006/relationships/diagramQuickStyle" Target="../diagrams/quickStyle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35.png"/><Relationship Id="rId4" Type="http://schemas.openxmlformats.org/officeDocument/2006/relationships/image" Target="../media/image31.png"/><Relationship Id="rId9" Type="http://schemas.microsoft.com/office/2007/relationships/diagramDrawing" Target="../diagrams/drawing3.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1.png"/><Relationship Id="rId7" Type="http://schemas.openxmlformats.org/officeDocument/2006/relationships/diagramColors" Target="../diagrams/colors4.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1.png"/><Relationship Id="rId7" Type="http://schemas.openxmlformats.org/officeDocument/2006/relationships/diagramColors" Target="../diagrams/colors5.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2.xml"/><Relationship Id="rId5" Type="http://schemas.openxmlformats.org/officeDocument/2006/relationships/image" Target="../media/image49.tiff"/><Relationship Id="rId4" Type="http://schemas.openxmlformats.org/officeDocument/2006/relationships/image" Target="../media/image48.tiff"/></Relationships>
</file>

<file path=ppt/slides/_rels/slide4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1.png"/><Relationship Id="rId7" Type="http://schemas.openxmlformats.org/officeDocument/2006/relationships/diagramColors" Target="../diagrams/colors6.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2"/>
          <p:cNvSpPr>
            <a:spLocks noGrp="1"/>
          </p:cNvSpPr>
          <p:nvPr>
            <p:ph type="subTitle" idx="1"/>
          </p:nvPr>
        </p:nvSpPr>
        <p:spPr>
          <a:xfrm>
            <a:off x="1524000" y="2898083"/>
            <a:ext cx="9144000" cy="1655762"/>
          </a:xfrm>
        </p:spPr>
        <p:txBody>
          <a:bodyPr>
            <a:normAutofit fontScale="77500" lnSpcReduction="20000"/>
          </a:bodyPr>
          <a:lstStyle/>
          <a:p>
            <a:r>
              <a:rPr lang="fr-FR" dirty="0" smtClean="0"/>
              <a:t>Module 1:  </a:t>
            </a:r>
            <a:r>
              <a:rPr lang="fr-FR" dirty="0"/>
              <a:t>Découvrir les déchets d’activités économique </a:t>
            </a:r>
            <a:endParaRPr lang="fr-FR" dirty="0" smtClean="0"/>
          </a:p>
          <a:p>
            <a:r>
              <a:rPr lang="fr-FR" dirty="0" smtClean="0"/>
              <a:t>1. </a:t>
            </a:r>
            <a:r>
              <a:rPr lang="fr-FR" smtClean="0"/>
              <a:t>Chiffres-clés</a:t>
            </a:r>
            <a:endParaRPr lang="fr-FR" dirty="0" smtClean="0"/>
          </a:p>
          <a:p>
            <a:r>
              <a:rPr lang="fr-FR" dirty="0" smtClean="0"/>
              <a:t>2. Contexte réglementaire</a:t>
            </a:r>
          </a:p>
          <a:p>
            <a:r>
              <a:rPr lang="fr-FR" dirty="0" smtClean="0"/>
              <a:t>3. Réduire </a:t>
            </a:r>
            <a:r>
              <a:rPr lang="fr-FR" dirty="0"/>
              <a:t>ses déchets d’entreprise, c’est possible!</a:t>
            </a:r>
          </a:p>
          <a:p>
            <a:r>
              <a:rPr lang="fr-FR" dirty="0" smtClean="0"/>
              <a:t>4. Méthodologie d’audit et étude de cas</a:t>
            </a:r>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5854" y="4999322"/>
            <a:ext cx="2940291" cy="1592060"/>
          </a:xfrm>
          <a:prstGeom prst="rect">
            <a:avLst/>
          </a:prstGeom>
        </p:spPr>
      </p:pic>
      <p:pic>
        <p:nvPicPr>
          <p:cNvPr id="3" name="Image 2"/>
          <p:cNvPicPr>
            <a:picLocks noChangeAspect="1"/>
          </p:cNvPicPr>
          <p:nvPr/>
        </p:nvPicPr>
        <p:blipFill rotWithShape="1">
          <a:blip r:embed="rId3"/>
          <a:srcRect l="65400" t="12815" r="7000" b="58445"/>
          <a:stretch/>
        </p:blipFill>
        <p:spPr>
          <a:xfrm>
            <a:off x="2987039" y="329379"/>
            <a:ext cx="6675121" cy="2345966"/>
          </a:xfrm>
          <a:prstGeom prst="rect">
            <a:avLst/>
          </a:prstGeom>
        </p:spPr>
      </p:pic>
    </p:spTree>
    <p:extLst>
      <p:ext uri="{BB962C8B-B14F-4D97-AF65-F5344CB8AC3E}">
        <p14:creationId xmlns:p14="http://schemas.microsoft.com/office/powerpoint/2010/main" val="2318616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Les atouts du Zéro Déchet</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ZoneTexte 1"/>
          <p:cNvSpPr txBox="1"/>
          <p:nvPr/>
        </p:nvSpPr>
        <p:spPr>
          <a:xfrm>
            <a:off x="757238" y="1343025"/>
            <a:ext cx="11029950" cy="5632311"/>
          </a:xfrm>
          <a:prstGeom prst="rect">
            <a:avLst/>
          </a:prstGeom>
          <a:noFill/>
        </p:spPr>
        <p:txBody>
          <a:bodyPr wrap="square" rtlCol="0">
            <a:spAutoFit/>
          </a:bodyPr>
          <a:lstStyle/>
          <a:p>
            <a:pPr marL="285750" lvl="0" indent="-285750">
              <a:buFont typeface="Arial" panose="020B0604020202020204" pitchFamily="34" charset="0"/>
              <a:buChar char="•"/>
            </a:pPr>
            <a:r>
              <a:rPr lang="fr-FR" sz="2400" b="1" dirty="0" smtClean="0"/>
              <a:t>Environnementaux</a:t>
            </a:r>
          </a:p>
          <a:p>
            <a:pPr marL="742950" lvl="1" indent="-285750">
              <a:buFont typeface="Arial" panose="020B0604020202020204" pitchFamily="34" charset="0"/>
              <a:buChar char="•"/>
            </a:pPr>
            <a:r>
              <a:rPr lang="fr-FR" sz="2400" dirty="0" smtClean="0"/>
              <a:t>Lutte contre le changement climatique</a:t>
            </a:r>
          </a:p>
          <a:p>
            <a:pPr marL="742950" lvl="1" indent="-285750">
              <a:buFont typeface="Arial" panose="020B0604020202020204" pitchFamily="34" charset="0"/>
              <a:buChar char="•"/>
            </a:pPr>
            <a:r>
              <a:rPr lang="fr-FR" sz="2400" dirty="0" smtClean="0"/>
              <a:t>Lutte contre l’érosion de la biodiversité</a:t>
            </a:r>
            <a:endParaRPr lang="fr-FR" sz="2400" dirty="0"/>
          </a:p>
          <a:p>
            <a:pPr marL="285750" lvl="0" indent="-285750">
              <a:buFont typeface="Arial" panose="020B0604020202020204" pitchFamily="34" charset="0"/>
              <a:buChar char="•"/>
            </a:pPr>
            <a:r>
              <a:rPr lang="fr-FR" sz="2400" b="1" dirty="0" smtClean="0"/>
              <a:t>Sanitaires</a:t>
            </a:r>
          </a:p>
          <a:p>
            <a:pPr marL="742950" lvl="1" indent="-285750">
              <a:buFont typeface="Arial" panose="020B0604020202020204" pitchFamily="34" charset="0"/>
              <a:buChar char="•"/>
            </a:pPr>
            <a:r>
              <a:rPr lang="fr-FR" sz="2400" dirty="0"/>
              <a:t>Lutte contre les </a:t>
            </a:r>
            <a:r>
              <a:rPr lang="fr-FR" sz="2400" dirty="0" smtClean="0"/>
              <a:t>pollutions </a:t>
            </a:r>
          </a:p>
          <a:p>
            <a:pPr marL="742950" lvl="1" indent="-285750">
              <a:buFont typeface="Arial" panose="020B0604020202020204" pitchFamily="34" charset="0"/>
              <a:buChar char="•"/>
            </a:pPr>
            <a:r>
              <a:rPr lang="fr-FR" sz="2400" dirty="0" smtClean="0"/>
              <a:t>Lutte contre les maladies industrielles (amélioration de la qualité </a:t>
            </a:r>
            <a:r>
              <a:rPr lang="fr-FR" sz="2400" dirty="0"/>
              <a:t>de l’air</a:t>
            </a:r>
            <a:r>
              <a:rPr lang="fr-FR" sz="2400" dirty="0" smtClean="0"/>
              <a:t>)</a:t>
            </a:r>
            <a:endParaRPr lang="fr-FR" sz="2400" dirty="0"/>
          </a:p>
          <a:p>
            <a:pPr marL="285750" indent="-285750">
              <a:buFont typeface="Arial" panose="020B0604020202020204" pitchFamily="34" charset="0"/>
              <a:buChar char="•"/>
            </a:pPr>
            <a:r>
              <a:rPr lang="fr-FR" sz="2400" dirty="0"/>
              <a:t> </a:t>
            </a:r>
            <a:r>
              <a:rPr lang="fr-FR" sz="2400" b="1" dirty="0" smtClean="0"/>
              <a:t>Economiques</a:t>
            </a:r>
            <a:endParaRPr lang="fr-FR" sz="2400" dirty="0" smtClean="0"/>
          </a:p>
          <a:p>
            <a:pPr marL="742950" lvl="1" indent="-285750">
              <a:buFont typeface="Arial" panose="020B0604020202020204" pitchFamily="34" charset="0"/>
              <a:buChar char="•"/>
            </a:pPr>
            <a:r>
              <a:rPr lang="fr-FR" sz="2400" dirty="0" smtClean="0"/>
              <a:t>Economies pour le contribuable et le client</a:t>
            </a:r>
          </a:p>
          <a:p>
            <a:pPr marL="742950" lvl="1" indent="-285750">
              <a:buFont typeface="Arial" panose="020B0604020202020204" pitchFamily="34" charset="0"/>
              <a:buChar char="•"/>
            </a:pPr>
            <a:r>
              <a:rPr lang="fr-FR" sz="2400" dirty="0" smtClean="0"/>
              <a:t>Maîtrise du </a:t>
            </a:r>
            <a:r>
              <a:rPr lang="fr-FR" sz="2400" dirty="0"/>
              <a:t>coût de la gestion des </a:t>
            </a:r>
            <a:r>
              <a:rPr lang="fr-FR" sz="2400" dirty="0" smtClean="0"/>
              <a:t>déchets par les collectivités des territoires zéro </a:t>
            </a:r>
            <a:r>
              <a:rPr lang="fr-FR" sz="2400" dirty="0"/>
              <a:t>déchet zéro </a:t>
            </a:r>
            <a:r>
              <a:rPr lang="fr-FR" sz="2400" dirty="0" smtClean="0"/>
              <a:t>gaspillage</a:t>
            </a:r>
            <a:endParaRPr lang="fr-FR" sz="2400" b="1" dirty="0"/>
          </a:p>
          <a:p>
            <a:pPr marL="285750" lvl="0" indent="-285750">
              <a:buFont typeface="Arial" panose="020B0604020202020204" pitchFamily="34" charset="0"/>
              <a:buChar char="•"/>
            </a:pPr>
            <a:r>
              <a:rPr lang="fr-FR" sz="2400" b="1" dirty="0" smtClean="0"/>
              <a:t>Réglementaires</a:t>
            </a:r>
            <a:r>
              <a:rPr lang="fr-FR" sz="2400" dirty="0" smtClean="0"/>
              <a:t> </a:t>
            </a:r>
          </a:p>
          <a:p>
            <a:pPr marL="742950" lvl="1" indent="-285750">
              <a:buFont typeface="Arial" panose="020B0604020202020204" pitchFamily="34" charset="0"/>
              <a:buChar char="•"/>
            </a:pPr>
            <a:r>
              <a:rPr lang="fr-FR" sz="2400" dirty="0" smtClean="0"/>
              <a:t>Le ZD est conforme à la réglementation </a:t>
            </a:r>
            <a:r>
              <a:rPr lang="fr-FR" sz="2400" dirty="0"/>
              <a:t>européenne et </a:t>
            </a:r>
            <a:r>
              <a:rPr lang="fr-FR" sz="2400" dirty="0" smtClean="0"/>
              <a:t>nationale, qui encourage le développement des initiatives locales de prévention des déchets (PCAET, COP régionale, PRPGD, PRAEC…) </a:t>
            </a:r>
            <a:endParaRPr lang="fr-FR" sz="2400" dirty="0"/>
          </a:p>
          <a:p>
            <a:pPr marL="285750" indent="-285750">
              <a:buFont typeface="Arial" panose="020B0604020202020204" pitchFamily="34" charset="0"/>
              <a:buChar char="•"/>
            </a:pPr>
            <a:endParaRPr lang="fr-FR" sz="2400" dirty="0"/>
          </a:p>
        </p:txBody>
      </p:sp>
    </p:spTree>
    <p:extLst>
      <p:ext uri="{BB962C8B-B14F-4D97-AF65-F5344CB8AC3E}">
        <p14:creationId xmlns:p14="http://schemas.microsoft.com/office/powerpoint/2010/main" val="2856006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Les employés et les déchets</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295774" y="1243310"/>
            <a:ext cx="7667625" cy="1200329"/>
          </a:xfrm>
          <a:prstGeom prst="rect">
            <a:avLst/>
          </a:prstGeom>
        </p:spPr>
        <p:txBody>
          <a:bodyPr wrap="square">
            <a:spAutoFit/>
          </a:bodyPr>
          <a:lstStyle/>
          <a:p>
            <a:r>
              <a:rPr lang="fr-FR" sz="2400" dirty="0"/>
              <a:t>Selon l’</a:t>
            </a:r>
            <a:r>
              <a:rPr lang="fr-FR" sz="2400" dirty="0" err="1"/>
              <a:t>Ademe</a:t>
            </a:r>
            <a:r>
              <a:rPr lang="fr-FR" sz="2400" dirty="0"/>
              <a:t>, </a:t>
            </a:r>
            <a:r>
              <a:rPr lang="fr-FR" sz="2400" b="1" dirty="0"/>
              <a:t>chaque </a:t>
            </a:r>
            <a:r>
              <a:rPr lang="fr-FR" sz="2400" b="1" dirty="0" err="1" smtClean="0"/>
              <a:t>salarié.e</a:t>
            </a:r>
            <a:r>
              <a:rPr lang="fr-FR" sz="2400" b="1" dirty="0" smtClean="0"/>
              <a:t> </a:t>
            </a:r>
            <a:r>
              <a:rPr lang="fr-FR" sz="2400" b="1" dirty="0"/>
              <a:t>de bureau produit en moyenne entre 120 et </a:t>
            </a:r>
            <a:r>
              <a:rPr lang="fr-FR" sz="2400" b="1" dirty="0" smtClean="0"/>
              <a:t>140 kg </a:t>
            </a:r>
            <a:r>
              <a:rPr lang="fr-FR" sz="2400" b="1" dirty="0"/>
              <a:t>de déchets par an</a:t>
            </a:r>
            <a:r>
              <a:rPr lang="fr-FR" sz="2400" dirty="0"/>
              <a:t> sur son lieu de travail</a:t>
            </a:r>
            <a:r>
              <a:rPr lang="fr-FR" sz="2400" dirty="0" smtClean="0"/>
              <a:t>.</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139151"/>
            <a:ext cx="4019550" cy="5684212"/>
          </a:xfrm>
          <a:prstGeom prst="rect">
            <a:avLst/>
          </a:prstGeom>
        </p:spPr>
      </p:pic>
      <p:sp>
        <p:nvSpPr>
          <p:cNvPr id="5" name="Rectangle 4"/>
          <p:cNvSpPr/>
          <p:nvPr/>
        </p:nvSpPr>
        <p:spPr>
          <a:xfrm>
            <a:off x="4295773" y="2542881"/>
            <a:ext cx="7667625" cy="1938992"/>
          </a:xfrm>
          <a:prstGeom prst="rect">
            <a:avLst/>
          </a:prstGeom>
        </p:spPr>
        <p:txBody>
          <a:bodyPr wrap="square">
            <a:spAutoFit/>
          </a:bodyPr>
          <a:lstStyle/>
          <a:p>
            <a:r>
              <a:rPr lang="fr-FR" sz="2400" dirty="0" smtClean="0"/>
              <a:t>Selon </a:t>
            </a:r>
            <a:r>
              <a:rPr lang="fr-FR" sz="2400" dirty="0"/>
              <a:t>une enquête menée en 2017 par Riposte verte, </a:t>
            </a:r>
            <a:r>
              <a:rPr lang="fr-FR" sz="2400" b="1" dirty="0"/>
              <a:t>83% des collaborateurs pensent que la gestion des déchets n’est pas optimale</a:t>
            </a:r>
            <a:r>
              <a:rPr lang="fr-FR" sz="2400" dirty="0"/>
              <a:t> dans leur bureau, et </a:t>
            </a:r>
            <a:r>
              <a:rPr lang="fr-FR" sz="2400" b="1" dirty="0"/>
              <a:t>96% d’entre eux se déclarent prêts à changer certaines procédures de travail </a:t>
            </a:r>
            <a:r>
              <a:rPr lang="fr-FR" sz="2400" dirty="0"/>
              <a:t>pour améliorer le système de tri.</a:t>
            </a:r>
          </a:p>
        </p:txBody>
      </p:sp>
    </p:spTree>
    <p:extLst>
      <p:ext uri="{BB962C8B-B14F-4D97-AF65-F5344CB8AC3E}">
        <p14:creationId xmlns:p14="http://schemas.microsoft.com/office/powerpoint/2010/main" val="3108998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019675" y="2019836"/>
            <a:ext cx="6196965" cy="1938992"/>
          </a:xfrm>
          <a:prstGeom prst="rect">
            <a:avLst/>
          </a:prstGeom>
          <a:noFill/>
        </p:spPr>
        <p:txBody>
          <a:bodyPr wrap="square" rtlCol="0">
            <a:spAutoFit/>
          </a:bodyPr>
          <a:lstStyle/>
          <a:p>
            <a:r>
              <a:rPr lang="fr-FR" sz="4000" dirty="0" smtClean="0"/>
              <a:t>3. </a:t>
            </a:r>
            <a:r>
              <a:rPr lang="fr-FR" sz="4000" dirty="0"/>
              <a:t>Réduire ses déchets d’entreprise, c’est possible!</a:t>
            </a:r>
          </a:p>
          <a:p>
            <a:endParaRPr lang="fr-FR" sz="4000" dirty="0"/>
          </a:p>
        </p:txBody>
      </p:sp>
      <p:pic>
        <p:nvPicPr>
          <p:cNvPr id="7" name="Picture 4" descr="E:\seb\Développement durable\Zéro déchets\ZD37\groupes\conferences\2015\Nouatre 26 03 2015\illustrations\waste_mon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9805" y="1159933"/>
            <a:ext cx="2480270" cy="3307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965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1079" y="2147681"/>
            <a:ext cx="12273719" cy="4401205"/>
          </a:xfrm>
          <a:prstGeom prst="rect">
            <a:avLst/>
          </a:prstGeom>
        </p:spPr>
        <p:txBody>
          <a:bodyPr wrap="square">
            <a:spAutoFit/>
          </a:bodyPr>
          <a:lstStyle/>
          <a:p>
            <a:pPr marL="514350" indent="-514350">
              <a:buFont typeface="+mj-lt"/>
              <a:buAutoNum type="arabicPeriod"/>
            </a:pPr>
            <a:r>
              <a:rPr lang="fr-FR" sz="2800" b="1" dirty="0" smtClean="0">
                <a:solidFill>
                  <a:srgbClr val="FF0000"/>
                </a:solidFill>
              </a:rPr>
              <a:t>Refuser</a:t>
            </a:r>
            <a:r>
              <a:rPr lang="fr-FR" sz="2800" dirty="0" smtClean="0"/>
              <a:t> tout ce dont on n’a pas besoin</a:t>
            </a:r>
          </a:p>
          <a:p>
            <a:pPr marL="971550" lvl="1" indent="-514350">
              <a:buFont typeface="+mj-lt"/>
              <a:buAutoNum type="arabicPeriod"/>
            </a:pPr>
            <a:r>
              <a:rPr lang="fr-FR" sz="2800" dirty="0" smtClean="0"/>
              <a:t>Impressions inutiles, gadgets et goodies</a:t>
            </a:r>
          </a:p>
          <a:p>
            <a:pPr marL="971550" lvl="1" indent="-514350">
              <a:buFont typeface="+mj-lt"/>
              <a:buAutoNum type="arabicPeriod"/>
            </a:pPr>
            <a:r>
              <a:rPr lang="fr-FR" sz="2800" dirty="0" smtClean="0"/>
              <a:t>Gobelets jetables à la machine à café</a:t>
            </a:r>
          </a:p>
          <a:p>
            <a:pPr marL="971550" lvl="1" indent="-514350">
              <a:buFont typeface="+mj-lt"/>
              <a:buAutoNum type="arabicPeriod"/>
            </a:pPr>
            <a:r>
              <a:rPr lang="fr-FR" sz="2800" dirty="0" smtClean="0"/>
              <a:t>Flyers et cartes de vœux</a:t>
            </a:r>
          </a:p>
          <a:p>
            <a:pPr marL="971550" lvl="1" indent="-514350">
              <a:buFont typeface="+mj-lt"/>
              <a:buAutoNum type="arabicPeriod"/>
            </a:pPr>
            <a:r>
              <a:rPr lang="fr-FR" sz="2800" dirty="0" smtClean="0"/>
              <a:t>Vaisselle jetable, plateaux repas jetables</a:t>
            </a:r>
          </a:p>
          <a:p>
            <a:pPr marL="971550" lvl="1" indent="-514350">
              <a:buFont typeface="+mj-lt"/>
              <a:buAutoNum type="arabicPeriod"/>
            </a:pPr>
            <a:r>
              <a:rPr lang="fr-FR" sz="2800" dirty="0" smtClean="0"/>
              <a:t>Catalogues publicitaires</a:t>
            </a:r>
            <a:endParaRPr lang="fr-FR" sz="2800" dirty="0"/>
          </a:p>
          <a:p>
            <a:pPr marL="514350" indent="-514350">
              <a:buFont typeface="+mj-lt"/>
              <a:buAutoNum type="arabicPeriod"/>
            </a:pPr>
            <a:r>
              <a:rPr lang="fr-FR" sz="2800" b="1" dirty="0" smtClean="0">
                <a:solidFill>
                  <a:srgbClr val="FF0000"/>
                </a:solidFill>
              </a:rPr>
              <a:t>Réduire </a:t>
            </a:r>
            <a:r>
              <a:rPr lang="fr-FR" sz="2800" dirty="0" smtClean="0"/>
              <a:t>ce qui nous fait plaisir pour mieux en profiter</a:t>
            </a:r>
          </a:p>
          <a:p>
            <a:pPr marL="971550" lvl="1" indent="-514350">
              <a:buFont typeface="+mj-lt"/>
              <a:buAutoNum type="arabicPeriod"/>
            </a:pPr>
            <a:r>
              <a:rPr lang="fr-FR" sz="2800" dirty="0" smtClean="0"/>
              <a:t>Plats à emporter, plats préparés</a:t>
            </a:r>
          </a:p>
          <a:p>
            <a:pPr marL="971550" lvl="1" indent="-514350">
              <a:buFont typeface="+mj-lt"/>
              <a:buAutoNum type="arabicPeriod"/>
            </a:pPr>
            <a:r>
              <a:rPr lang="fr-FR" sz="2800" dirty="0" smtClean="0"/>
              <a:t>Sachets de thé en nylon, dosettes pour cafetières</a:t>
            </a:r>
          </a:p>
          <a:p>
            <a:pPr marL="971550" lvl="1" indent="-514350">
              <a:buFont typeface="+mj-lt"/>
              <a:buAutoNum type="arabicPeriod"/>
            </a:pPr>
            <a:r>
              <a:rPr lang="fr-FR" sz="2800" dirty="0" smtClean="0"/>
              <a:t>La consommation de fournitures</a:t>
            </a:r>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Par quoi on commence?</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3235" y="1287974"/>
            <a:ext cx="3157315" cy="4484175"/>
          </a:xfrm>
          <a:prstGeom prst="rect">
            <a:avLst/>
          </a:prstGeom>
        </p:spPr>
      </p:pic>
      <p:sp>
        <p:nvSpPr>
          <p:cNvPr id="3" name="ZoneTexte 2"/>
          <p:cNvSpPr txBox="1"/>
          <p:nvPr/>
        </p:nvSpPr>
        <p:spPr>
          <a:xfrm>
            <a:off x="141079" y="964124"/>
            <a:ext cx="8626906" cy="1200329"/>
          </a:xfrm>
          <a:prstGeom prst="rect">
            <a:avLst/>
          </a:prstGeom>
          <a:noFill/>
        </p:spPr>
        <p:txBody>
          <a:bodyPr wrap="square" rtlCol="0">
            <a:spAutoFit/>
          </a:bodyPr>
          <a:lstStyle/>
          <a:p>
            <a:r>
              <a:rPr lang="fr-FR" sz="2400" dirty="0" smtClean="0"/>
              <a:t>En amont: Mettre en place une démarche inclusive autour de personnes </a:t>
            </a:r>
            <a:r>
              <a:rPr lang="fr-FR" sz="2400" dirty="0" err="1" smtClean="0">
                <a:solidFill>
                  <a:srgbClr val="00B050"/>
                </a:solidFill>
              </a:rPr>
              <a:t>éco-sensibles</a:t>
            </a:r>
            <a:r>
              <a:rPr lang="fr-FR" sz="2400" dirty="0" smtClean="0">
                <a:solidFill>
                  <a:srgbClr val="00B050"/>
                </a:solidFill>
              </a:rPr>
              <a:t> </a:t>
            </a:r>
            <a:r>
              <a:rPr lang="fr-FR" sz="2400" dirty="0" smtClean="0"/>
              <a:t>soutenues hiérarchiquement et identifier </a:t>
            </a:r>
            <a:r>
              <a:rPr lang="fr-FR" sz="2400" dirty="0"/>
              <a:t>les flux entrants sur lesquels il est possible d’agir en amont</a:t>
            </a:r>
          </a:p>
        </p:txBody>
      </p:sp>
      <p:sp>
        <p:nvSpPr>
          <p:cNvPr id="4" name="Rectangle 3"/>
          <p:cNvSpPr/>
          <p:nvPr/>
        </p:nvSpPr>
        <p:spPr>
          <a:xfrm>
            <a:off x="8863235" y="5929685"/>
            <a:ext cx="3223991" cy="461665"/>
          </a:xfrm>
          <a:prstGeom prst="rect">
            <a:avLst/>
          </a:prstGeom>
        </p:spPr>
        <p:txBody>
          <a:bodyPr wrap="square">
            <a:spAutoFit/>
          </a:bodyPr>
          <a:lstStyle/>
          <a:p>
            <a:r>
              <a:rPr lang="fr-FR" sz="1200" dirty="0">
                <a:hlinkClick r:id="rId3"/>
              </a:rPr>
              <a:t>https://</a:t>
            </a:r>
            <a:r>
              <a:rPr lang="fr-FR" sz="1200" dirty="0" smtClean="0">
                <a:hlinkClick r:id="rId3"/>
              </a:rPr>
              <a:t>www.zerowastefrance.org/wp-content/uploads/2018/07/zd-au-bureau-zwf.pdf</a:t>
            </a:r>
            <a:endParaRPr lang="fr-FR" sz="1200" dirty="0"/>
          </a:p>
        </p:txBody>
      </p:sp>
    </p:spTree>
    <p:extLst>
      <p:ext uri="{BB962C8B-B14F-4D97-AF65-F5344CB8AC3E}">
        <p14:creationId xmlns:p14="http://schemas.microsoft.com/office/powerpoint/2010/main" val="3125243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6329" y="869932"/>
            <a:ext cx="12273719" cy="6555641"/>
          </a:xfrm>
          <a:prstGeom prst="rect">
            <a:avLst/>
          </a:prstGeom>
        </p:spPr>
        <p:txBody>
          <a:bodyPr wrap="square">
            <a:spAutoFit/>
          </a:bodyPr>
          <a:lstStyle/>
          <a:p>
            <a:pPr marL="514350" indent="-514350">
              <a:buFont typeface="+mj-lt"/>
              <a:buAutoNum type="arabicPeriod" startAt="3"/>
            </a:pPr>
            <a:r>
              <a:rPr lang="fr-FR" sz="2800" b="1" dirty="0" smtClean="0">
                <a:solidFill>
                  <a:srgbClr val="FF0000"/>
                </a:solidFill>
              </a:rPr>
              <a:t>Remplacer</a:t>
            </a:r>
            <a:r>
              <a:rPr lang="fr-FR" sz="2800" dirty="0" smtClean="0"/>
              <a:t>, </a:t>
            </a:r>
            <a:r>
              <a:rPr lang="fr-FR" sz="2800" dirty="0"/>
              <a:t>réparer, réutiliser </a:t>
            </a:r>
            <a:r>
              <a:rPr lang="fr-FR" sz="2800" dirty="0" smtClean="0"/>
              <a:t>pour </a:t>
            </a:r>
            <a:r>
              <a:rPr lang="fr-FR" sz="2800" dirty="0"/>
              <a:t>allonger la durée de vie des </a:t>
            </a:r>
            <a:r>
              <a:rPr lang="fr-FR" sz="2800" dirty="0" smtClean="0"/>
              <a:t>produits</a:t>
            </a:r>
          </a:p>
          <a:p>
            <a:pPr marL="971550" lvl="1" indent="-514350">
              <a:buFont typeface="+mj-lt"/>
              <a:buAutoNum type="arabicPeriod"/>
            </a:pPr>
            <a:r>
              <a:rPr lang="fr-FR" sz="2800" dirty="0" smtClean="0"/>
              <a:t>Verres lavables, achats en vrac</a:t>
            </a:r>
          </a:p>
          <a:p>
            <a:pPr marL="971550" lvl="1" indent="-514350">
              <a:buFont typeface="+mj-lt"/>
              <a:buAutoNum type="arabicPeriod"/>
            </a:pPr>
            <a:r>
              <a:rPr lang="fr-FR" sz="2800" dirty="0" smtClean="0"/>
              <a:t>Ordinateurs réparables, personnalisables</a:t>
            </a:r>
          </a:p>
          <a:p>
            <a:pPr marL="971550" lvl="1" indent="-514350">
              <a:buFont typeface="+mj-lt"/>
              <a:buAutoNum type="arabicPeriod"/>
            </a:pPr>
            <a:r>
              <a:rPr lang="fr-FR" sz="2800" dirty="0" smtClean="0"/>
              <a:t>Cartouches d’encre réutilisables</a:t>
            </a:r>
          </a:p>
          <a:p>
            <a:pPr marL="971550" lvl="1" indent="-514350">
              <a:buFont typeface="+mj-lt"/>
              <a:buAutoNum type="arabicPeriod"/>
            </a:pPr>
            <a:r>
              <a:rPr lang="fr-FR" sz="2800" dirty="0" smtClean="0"/>
              <a:t>Crayons en bois au lieu de criteriums</a:t>
            </a:r>
          </a:p>
          <a:p>
            <a:pPr marL="971550" lvl="1" indent="-514350">
              <a:buFont typeface="+mj-lt"/>
              <a:buAutoNum type="arabicPeriod"/>
            </a:pPr>
            <a:r>
              <a:rPr lang="fr-FR" sz="2800" dirty="0" smtClean="0"/>
              <a:t>Mobilier de bureau de seconde main customisé</a:t>
            </a:r>
          </a:p>
          <a:p>
            <a:pPr marL="514350" indent="-514350">
              <a:buFont typeface="+mj-lt"/>
              <a:buAutoNum type="arabicPeriod" startAt="3"/>
            </a:pPr>
            <a:r>
              <a:rPr lang="fr-FR" sz="2800" b="1" dirty="0" smtClean="0">
                <a:solidFill>
                  <a:srgbClr val="FF0000"/>
                </a:solidFill>
              </a:rPr>
              <a:t>Rendre à la nature </a:t>
            </a:r>
            <a:r>
              <a:rPr lang="fr-FR" sz="2800" dirty="0" smtClean="0"/>
              <a:t>tout ce qu’elle peut utiliser</a:t>
            </a:r>
          </a:p>
          <a:p>
            <a:pPr marL="971550" lvl="1" indent="-514350">
              <a:buFont typeface="+mj-lt"/>
              <a:buAutoNum type="arabicPeriod"/>
            </a:pPr>
            <a:r>
              <a:rPr lang="fr-FR" sz="2800" dirty="0" smtClean="0"/>
              <a:t>Installer un composteur d’établissement</a:t>
            </a:r>
          </a:p>
          <a:p>
            <a:pPr marL="971550" lvl="1" indent="-514350">
              <a:buFont typeface="+mj-lt"/>
              <a:buAutoNum type="arabicPeriod"/>
            </a:pPr>
            <a:r>
              <a:rPr lang="fr-FR" sz="2800" dirty="0" smtClean="0"/>
              <a:t>Lutter contre le gaspillage alimentaire</a:t>
            </a:r>
          </a:p>
          <a:p>
            <a:pPr marL="514350" indent="-514350">
              <a:buFont typeface="+mj-lt"/>
              <a:buAutoNum type="arabicPeriod" startAt="3"/>
            </a:pPr>
            <a:r>
              <a:rPr lang="fr-FR" sz="2800" b="1" dirty="0" smtClean="0">
                <a:solidFill>
                  <a:srgbClr val="FF0000"/>
                </a:solidFill>
              </a:rPr>
              <a:t>Recycler</a:t>
            </a:r>
            <a:r>
              <a:rPr lang="fr-FR" sz="2800" dirty="0" smtClean="0"/>
              <a:t> pour créer de nouvelles ressources</a:t>
            </a:r>
          </a:p>
          <a:p>
            <a:pPr marL="971550" lvl="1" indent="-514350">
              <a:buFont typeface="+mj-lt"/>
              <a:buAutoNum type="arabicPeriod"/>
            </a:pPr>
            <a:r>
              <a:rPr lang="fr-FR" sz="2800" dirty="0" smtClean="0"/>
              <a:t>Trier selon le décret 5 flux</a:t>
            </a:r>
          </a:p>
          <a:p>
            <a:pPr marL="971550" lvl="1" indent="-514350">
              <a:buFont typeface="+mj-lt"/>
              <a:buAutoNum type="arabicPeriod"/>
            </a:pPr>
            <a:r>
              <a:rPr lang="fr-FR" sz="2800" dirty="0" smtClean="0"/>
              <a:t>Informer le </a:t>
            </a:r>
            <a:r>
              <a:rPr lang="fr-FR" sz="2800" dirty="0"/>
              <a:t>prestataire de ménage des spécificités de votre démarche zéro </a:t>
            </a:r>
            <a:r>
              <a:rPr lang="fr-FR" sz="2800" dirty="0" smtClean="0"/>
              <a:t>déchet, adapter la signalétique (</a:t>
            </a:r>
            <a:r>
              <a:rPr lang="fr-FR" sz="2800" dirty="0" err="1" smtClean="0"/>
              <a:t>nudge</a:t>
            </a:r>
            <a:r>
              <a:rPr lang="fr-FR" sz="2800" dirty="0" smtClean="0"/>
              <a:t>, dispositifs de collecte adaptés)</a:t>
            </a:r>
          </a:p>
          <a:p>
            <a:pPr marL="971550" lvl="1" indent="-514350">
              <a:buFont typeface="+mj-lt"/>
              <a:buAutoNum type="arabicPeriod"/>
            </a:pPr>
            <a:r>
              <a:rPr lang="fr-FR" sz="2800" dirty="0" smtClean="0"/>
              <a:t>Collecter/recycler les mégots</a:t>
            </a:r>
          </a:p>
          <a:p>
            <a:pPr marL="971550" lvl="1" indent="-514350">
              <a:buFont typeface="+mj-lt"/>
              <a:buAutoNum type="arabicPeriod"/>
            </a:pPr>
            <a:endParaRPr lang="fr-FR" sz="2800" dirty="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Par quoi on commence?</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688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a:extLst>
              <a:ext uri="{FF2B5EF4-FFF2-40B4-BE49-F238E27FC236}">
                <a16:creationId xmlns:a16="http://schemas.microsoft.com/office/drawing/2014/main" id="{75B88131-40EE-4847-8F75-51D7873EA6EF}"/>
              </a:ext>
            </a:extLst>
          </p:cNvPr>
          <p:cNvSpPr>
            <a:spLocks noChangeArrowheads="1"/>
          </p:cNvSpPr>
          <p:nvPr/>
        </p:nvSpPr>
        <p:spPr bwMode="auto">
          <a:xfrm>
            <a:off x="5565386" y="1583889"/>
            <a:ext cx="4090059"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fr-FR" altLang="fr-FR" sz="2400" dirty="0">
                <a:latin typeface="+mn-lt"/>
              </a:rPr>
              <a:t>Décret du </a:t>
            </a:r>
            <a:r>
              <a:rPr lang="fr-FR" altLang="fr-FR" sz="2400" b="1" dirty="0">
                <a:solidFill>
                  <a:srgbClr val="FF0000"/>
                </a:solidFill>
                <a:latin typeface="+mn-lt"/>
              </a:rPr>
              <a:t>10 mars 2016</a:t>
            </a:r>
          </a:p>
          <a:p>
            <a:pPr algn="ctr">
              <a:spcBef>
                <a:spcPct val="0"/>
              </a:spcBef>
              <a:buFontTx/>
              <a:buNone/>
            </a:pPr>
            <a:endParaRPr lang="fr-FR" altLang="fr-FR" sz="2400" dirty="0">
              <a:latin typeface="+mn-lt"/>
            </a:endParaRPr>
          </a:p>
          <a:p>
            <a:pPr algn="ctr">
              <a:spcBef>
                <a:spcPct val="0"/>
              </a:spcBef>
              <a:buFontTx/>
              <a:buNone/>
            </a:pPr>
            <a:endParaRPr lang="fr-FR" altLang="fr-FR" sz="2400" dirty="0">
              <a:latin typeface="+mn-lt"/>
            </a:endParaRPr>
          </a:p>
          <a:p>
            <a:pPr algn="ctr">
              <a:spcBef>
                <a:spcPct val="0"/>
              </a:spcBef>
              <a:buFontTx/>
              <a:buNone/>
            </a:pPr>
            <a:r>
              <a:rPr lang="fr-FR" altLang="fr-FR" sz="2400" dirty="0">
                <a:latin typeface="+mn-lt"/>
              </a:rPr>
              <a:t>La disposition vise </a:t>
            </a:r>
            <a:r>
              <a:rPr lang="fr-FR" altLang="fr-FR" sz="2400" b="1" dirty="0">
                <a:solidFill>
                  <a:srgbClr val="FF0000"/>
                </a:solidFill>
                <a:latin typeface="+mn-lt"/>
              </a:rPr>
              <a:t>cinq flux</a:t>
            </a:r>
            <a:r>
              <a:rPr lang="fr-FR" altLang="fr-FR" sz="2400" dirty="0">
                <a:latin typeface="+mn-lt"/>
              </a:rPr>
              <a:t> </a:t>
            </a:r>
          </a:p>
          <a:p>
            <a:pPr algn="ctr">
              <a:spcBef>
                <a:spcPct val="0"/>
              </a:spcBef>
              <a:buFontTx/>
              <a:buNone/>
            </a:pPr>
            <a:endParaRPr lang="fr-FR" altLang="fr-FR" sz="2400" dirty="0">
              <a:latin typeface="+mn-lt"/>
            </a:endParaRPr>
          </a:p>
          <a:p>
            <a:pPr algn="ctr">
              <a:spcBef>
                <a:spcPct val="0"/>
              </a:spcBef>
              <a:buFontTx/>
              <a:buNone/>
            </a:pPr>
            <a:endParaRPr lang="fr-FR" altLang="fr-FR" sz="2400" dirty="0">
              <a:latin typeface="+mn-lt"/>
            </a:endParaRPr>
          </a:p>
          <a:p>
            <a:pPr algn="ctr">
              <a:spcBef>
                <a:spcPct val="0"/>
              </a:spcBef>
              <a:buFontTx/>
              <a:buNone/>
            </a:pPr>
            <a:r>
              <a:rPr lang="fr-FR" altLang="fr-FR" sz="2400" dirty="0">
                <a:latin typeface="+mn-lt"/>
              </a:rPr>
              <a:t>Une section spécifique dédiée aux papiers de bureaux</a:t>
            </a:r>
          </a:p>
        </p:txBody>
      </p:sp>
      <p:sp>
        <p:nvSpPr>
          <p:cNvPr id="120835" name="Rectangle 4">
            <a:extLst>
              <a:ext uri="{FF2B5EF4-FFF2-40B4-BE49-F238E27FC236}">
                <a16:creationId xmlns:a16="http://schemas.microsoft.com/office/drawing/2014/main" id="{E956C337-A4CE-8349-BAAB-6D2A96A58606}"/>
              </a:ext>
            </a:extLst>
          </p:cNvPr>
          <p:cNvSpPr>
            <a:spLocks noChangeArrowheads="1"/>
          </p:cNvSpPr>
          <p:nvPr/>
        </p:nvSpPr>
        <p:spPr bwMode="auto">
          <a:xfrm>
            <a:off x="3958398" y="129140"/>
            <a:ext cx="29466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a:t>
            </a:r>
          </a:p>
        </p:txBody>
      </p:sp>
      <p:pic>
        <p:nvPicPr>
          <p:cNvPr id="120836" name="Image 2">
            <a:extLst>
              <a:ext uri="{FF2B5EF4-FFF2-40B4-BE49-F238E27FC236}">
                <a16:creationId xmlns:a16="http://schemas.microsoft.com/office/drawing/2014/main" id="{D44DA821-BA03-8546-8A33-FA3B907085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8519" y="588688"/>
            <a:ext cx="2279167" cy="613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a:extLst>
              <a:ext uri="{FF2B5EF4-FFF2-40B4-BE49-F238E27FC236}">
                <a16:creationId xmlns:a16="http://schemas.microsoft.com/office/drawing/2014/main" id="{8FF5232C-F86A-164D-BD00-D7030B2DE90C}"/>
              </a:ext>
            </a:extLst>
          </p:cNvPr>
          <p:cNvPicPr>
            <a:picLocks noChangeAspect="1"/>
          </p:cNvPicPr>
          <p:nvPr/>
        </p:nvPicPr>
        <p:blipFill>
          <a:blip r:embed="rId3"/>
          <a:stretch>
            <a:fillRect/>
          </a:stretch>
        </p:blipFill>
        <p:spPr>
          <a:xfrm>
            <a:off x="258843" y="1199612"/>
            <a:ext cx="5005071" cy="4813730"/>
          </a:xfrm>
          <a:prstGeom prst="rect">
            <a:avLst/>
          </a:prstGeom>
        </p:spPr>
      </p:pic>
    </p:spTree>
    <p:extLst>
      <p:ext uri="{BB962C8B-B14F-4D97-AF65-F5344CB8AC3E}">
        <p14:creationId xmlns:p14="http://schemas.microsoft.com/office/powerpoint/2010/main" val="193361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2" name="Groupe 12">
            <a:extLst>
              <a:ext uri="{FF2B5EF4-FFF2-40B4-BE49-F238E27FC236}">
                <a16:creationId xmlns:a16="http://schemas.microsoft.com/office/drawing/2014/main" id="{8AA9506F-1836-934C-85A9-BB3AF58FD672}"/>
              </a:ext>
            </a:extLst>
          </p:cNvPr>
          <p:cNvGrpSpPr>
            <a:grpSpLocks/>
          </p:cNvGrpSpPr>
          <p:nvPr/>
        </p:nvGrpSpPr>
        <p:grpSpPr bwMode="auto">
          <a:xfrm>
            <a:off x="1046922" y="919162"/>
            <a:ext cx="9321041" cy="3029985"/>
            <a:chOff x="321291" y="918949"/>
            <a:chExt cx="8522457" cy="2590800"/>
          </a:xfrm>
        </p:grpSpPr>
        <p:pic>
          <p:nvPicPr>
            <p:cNvPr id="122885" name="Image 1">
              <a:extLst>
                <a:ext uri="{FF2B5EF4-FFF2-40B4-BE49-F238E27FC236}">
                  <a16:creationId xmlns:a16="http://schemas.microsoft.com/office/drawing/2014/main" id="{4F4811A1-84E2-9F46-9F1A-CE29368BF1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291" y="918949"/>
              <a:ext cx="4038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6" name="Image 4">
              <a:extLst>
                <a:ext uri="{FF2B5EF4-FFF2-40B4-BE49-F238E27FC236}">
                  <a16:creationId xmlns:a16="http://schemas.microsoft.com/office/drawing/2014/main" id="{B0738523-9259-BF45-8745-0B0BE62229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336" y="929280"/>
              <a:ext cx="38227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6688650A-ADEC-1140-81EE-FA319D935552}"/>
                </a:ext>
              </a:extLst>
            </p:cNvPr>
            <p:cNvSpPr/>
            <p:nvPr/>
          </p:nvSpPr>
          <p:spPr>
            <a:xfrm>
              <a:off x="7745305" y="1555536"/>
              <a:ext cx="1098443" cy="10302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dirty="0"/>
            </a:p>
          </p:txBody>
        </p:sp>
        <p:sp>
          <p:nvSpPr>
            <p:cNvPr id="12" name="Rectangle 11">
              <a:extLst>
                <a:ext uri="{FF2B5EF4-FFF2-40B4-BE49-F238E27FC236}">
                  <a16:creationId xmlns:a16="http://schemas.microsoft.com/office/drawing/2014/main" id="{FF730D7F-E99A-E54D-B698-9A72086418C6}"/>
                </a:ext>
              </a:extLst>
            </p:cNvPr>
            <p:cNvSpPr/>
            <p:nvPr/>
          </p:nvSpPr>
          <p:spPr>
            <a:xfrm>
              <a:off x="4169016" y="3036674"/>
              <a:ext cx="225403" cy="2317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dirty="0"/>
            </a:p>
          </p:txBody>
        </p:sp>
      </p:grpSp>
      <p:pic>
        <p:nvPicPr>
          <p:cNvPr id="122883" name="Image 14">
            <a:extLst>
              <a:ext uri="{FF2B5EF4-FFF2-40B4-BE49-F238E27FC236}">
                <a16:creationId xmlns:a16="http://schemas.microsoft.com/office/drawing/2014/main" id="{93C67967-1D65-A64C-AA05-167A9F4F61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045" y="4085190"/>
            <a:ext cx="7467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a:extLst>
              <a:ext uri="{FF2B5EF4-FFF2-40B4-BE49-F238E27FC236}">
                <a16:creationId xmlns:a16="http://schemas.microsoft.com/office/drawing/2014/main" id="{5CD9E0CA-FA59-1D46-BCE8-837FCF4D4916}"/>
              </a:ext>
            </a:extLst>
          </p:cNvPr>
          <p:cNvSpPr>
            <a:spLocks noChangeArrowheads="1"/>
          </p:cNvSpPr>
          <p:nvPr/>
        </p:nvSpPr>
        <p:spPr bwMode="auto">
          <a:xfrm>
            <a:off x="3958398" y="129140"/>
            <a:ext cx="29466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a:t>
            </a:r>
          </a:p>
        </p:txBody>
      </p:sp>
    </p:spTree>
    <p:extLst>
      <p:ext uri="{BB962C8B-B14F-4D97-AF65-F5344CB8AC3E}">
        <p14:creationId xmlns:p14="http://schemas.microsoft.com/office/powerpoint/2010/main" val="3200557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a:extLst>
              <a:ext uri="{FF2B5EF4-FFF2-40B4-BE49-F238E27FC236}">
                <a16:creationId xmlns:a16="http://schemas.microsoft.com/office/drawing/2014/main" id="{5CD9E0CA-FA59-1D46-BCE8-837FCF4D4916}"/>
              </a:ext>
            </a:extLst>
          </p:cNvPr>
          <p:cNvSpPr>
            <a:spLocks noChangeArrowheads="1"/>
          </p:cNvSpPr>
          <p:nvPr/>
        </p:nvSpPr>
        <p:spPr bwMode="auto">
          <a:xfrm>
            <a:off x="2687537" y="129140"/>
            <a:ext cx="65389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 Comment fait-on ?</a:t>
            </a:r>
          </a:p>
        </p:txBody>
      </p:sp>
      <p:pic>
        <p:nvPicPr>
          <p:cNvPr id="3" name="Image 2">
            <a:extLst>
              <a:ext uri="{FF2B5EF4-FFF2-40B4-BE49-F238E27FC236}">
                <a16:creationId xmlns:a16="http://schemas.microsoft.com/office/drawing/2014/main" id="{DFA6534F-6F4A-5748-8F57-5CD31D5BD4AE}"/>
              </a:ext>
            </a:extLst>
          </p:cNvPr>
          <p:cNvPicPr>
            <a:picLocks noChangeAspect="1"/>
          </p:cNvPicPr>
          <p:nvPr/>
        </p:nvPicPr>
        <p:blipFill>
          <a:blip r:embed="rId2"/>
          <a:stretch>
            <a:fillRect/>
          </a:stretch>
        </p:blipFill>
        <p:spPr>
          <a:xfrm>
            <a:off x="5943121" y="4138046"/>
            <a:ext cx="6017482" cy="2217872"/>
          </a:xfrm>
          <a:prstGeom prst="rect">
            <a:avLst/>
          </a:prstGeom>
        </p:spPr>
      </p:pic>
      <p:pic>
        <p:nvPicPr>
          <p:cNvPr id="4" name="Image 3">
            <a:extLst>
              <a:ext uri="{FF2B5EF4-FFF2-40B4-BE49-F238E27FC236}">
                <a16:creationId xmlns:a16="http://schemas.microsoft.com/office/drawing/2014/main" id="{1B6CFF12-1D1C-B844-A0A2-CC2A3472CA1C}"/>
              </a:ext>
            </a:extLst>
          </p:cNvPr>
          <p:cNvPicPr>
            <a:picLocks noChangeAspect="1"/>
          </p:cNvPicPr>
          <p:nvPr/>
        </p:nvPicPr>
        <p:blipFill>
          <a:blip r:embed="rId3"/>
          <a:stretch>
            <a:fillRect/>
          </a:stretch>
        </p:blipFill>
        <p:spPr>
          <a:xfrm>
            <a:off x="318735" y="4153546"/>
            <a:ext cx="5733246" cy="2258017"/>
          </a:xfrm>
          <a:prstGeom prst="rect">
            <a:avLst/>
          </a:prstGeom>
        </p:spPr>
      </p:pic>
      <p:pic>
        <p:nvPicPr>
          <p:cNvPr id="5" name="Image 4">
            <a:extLst>
              <a:ext uri="{FF2B5EF4-FFF2-40B4-BE49-F238E27FC236}">
                <a16:creationId xmlns:a16="http://schemas.microsoft.com/office/drawing/2014/main" id="{C62A02D9-F01A-8C45-A7F8-4D1C8737F54F}"/>
              </a:ext>
            </a:extLst>
          </p:cNvPr>
          <p:cNvPicPr>
            <a:picLocks noChangeAspect="1"/>
          </p:cNvPicPr>
          <p:nvPr/>
        </p:nvPicPr>
        <p:blipFill>
          <a:blip r:embed="rId4"/>
          <a:stretch>
            <a:fillRect/>
          </a:stretch>
        </p:blipFill>
        <p:spPr>
          <a:xfrm>
            <a:off x="6002221" y="945397"/>
            <a:ext cx="5834933" cy="1804799"/>
          </a:xfrm>
          <a:prstGeom prst="rect">
            <a:avLst/>
          </a:prstGeom>
        </p:spPr>
      </p:pic>
      <p:pic>
        <p:nvPicPr>
          <p:cNvPr id="6" name="Image 5">
            <a:extLst>
              <a:ext uri="{FF2B5EF4-FFF2-40B4-BE49-F238E27FC236}">
                <a16:creationId xmlns:a16="http://schemas.microsoft.com/office/drawing/2014/main" id="{4B1E441A-F52B-CD4E-8C07-54DEA390EAA6}"/>
              </a:ext>
            </a:extLst>
          </p:cNvPr>
          <p:cNvPicPr>
            <a:picLocks noChangeAspect="1"/>
          </p:cNvPicPr>
          <p:nvPr/>
        </p:nvPicPr>
        <p:blipFill>
          <a:blip r:embed="rId5"/>
          <a:stretch>
            <a:fillRect/>
          </a:stretch>
        </p:blipFill>
        <p:spPr>
          <a:xfrm>
            <a:off x="392730" y="986940"/>
            <a:ext cx="5403635" cy="2817941"/>
          </a:xfrm>
          <a:prstGeom prst="rect">
            <a:avLst/>
          </a:prstGeom>
        </p:spPr>
      </p:pic>
    </p:spTree>
    <p:extLst>
      <p:ext uri="{BB962C8B-B14F-4D97-AF65-F5344CB8AC3E}">
        <p14:creationId xmlns:p14="http://schemas.microsoft.com/office/powerpoint/2010/main" val="3470783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a:extLst>
              <a:ext uri="{FF2B5EF4-FFF2-40B4-BE49-F238E27FC236}">
                <a16:creationId xmlns:a16="http://schemas.microsoft.com/office/drawing/2014/main" id="{5CD9E0CA-FA59-1D46-BCE8-837FCF4D4916}"/>
              </a:ext>
            </a:extLst>
          </p:cNvPr>
          <p:cNvSpPr>
            <a:spLocks noChangeArrowheads="1"/>
          </p:cNvSpPr>
          <p:nvPr/>
        </p:nvSpPr>
        <p:spPr bwMode="auto">
          <a:xfrm>
            <a:off x="1145926" y="2941614"/>
            <a:ext cx="29466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a:t>
            </a:r>
          </a:p>
        </p:txBody>
      </p:sp>
      <p:pic>
        <p:nvPicPr>
          <p:cNvPr id="2" name="Image 1">
            <a:extLst>
              <a:ext uri="{FF2B5EF4-FFF2-40B4-BE49-F238E27FC236}">
                <a16:creationId xmlns:a16="http://schemas.microsoft.com/office/drawing/2014/main" id="{6836CB2C-F0D0-AF4A-A0BE-1FCC7A0A43EC}"/>
              </a:ext>
            </a:extLst>
          </p:cNvPr>
          <p:cNvPicPr>
            <a:picLocks noChangeAspect="1"/>
          </p:cNvPicPr>
          <p:nvPr/>
        </p:nvPicPr>
        <p:blipFill>
          <a:blip r:embed="rId2"/>
          <a:stretch>
            <a:fillRect/>
          </a:stretch>
        </p:blipFill>
        <p:spPr>
          <a:xfrm>
            <a:off x="5749636" y="43065"/>
            <a:ext cx="6079797" cy="6814935"/>
          </a:xfrm>
          <a:prstGeom prst="rect">
            <a:avLst/>
          </a:prstGeom>
        </p:spPr>
      </p:pic>
      <p:sp>
        <p:nvSpPr>
          <p:cNvPr id="3" name="Parenthèse ouvrante 2">
            <a:extLst>
              <a:ext uri="{FF2B5EF4-FFF2-40B4-BE49-F238E27FC236}">
                <a16:creationId xmlns:a16="http://schemas.microsoft.com/office/drawing/2014/main" id="{BF1FEB0B-9F5F-D94F-BE9B-55916E13F60E}"/>
              </a:ext>
            </a:extLst>
          </p:cNvPr>
          <p:cNvSpPr/>
          <p:nvPr/>
        </p:nvSpPr>
        <p:spPr>
          <a:xfrm>
            <a:off x="5611091" y="180109"/>
            <a:ext cx="193964" cy="6539346"/>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185038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a:extLst>
              <a:ext uri="{FF2B5EF4-FFF2-40B4-BE49-F238E27FC236}">
                <a16:creationId xmlns:a16="http://schemas.microsoft.com/office/drawing/2014/main" id="{B307BAC5-CCA9-E049-83A8-0AD014C48BD8}"/>
              </a:ext>
            </a:extLst>
          </p:cNvPr>
          <p:cNvSpPr>
            <a:spLocks noChangeArrowheads="1"/>
          </p:cNvSpPr>
          <p:nvPr/>
        </p:nvSpPr>
        <p:spPr bwMode="auto">
          <a:xfrm>
            <a:off x="401060" y="772969"/>
            <a:ext cx="11098213" cy="5863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fr-FR" altLang="fr-FR" sz="2400" b="1" dirty="0">
                <a:solidFill>
                  <a:schemeClr val="accent2"/>
                </a:solidFill>
              </a:rPr>
              <a:t>1) Inventaire du gisement de déchets :</a:t>
            </a:r>
          </a:p>
          <a:p>
            <a:pPr algn="just">
              <a:lnSpc>
                <a:spcPct val="120000"/>
              </a:lnSpc>
            </a:pPr>
            <a:r>
              <a:rPr lang="fr-FR" altLang="fr-FR" sz="2400" dirty="0"/>
              <a:t>	- quels types de déchets ?</a:t>
            </a:r>
          </a:p>
          <a:p>
            <a:pPr algn="just">
              <a:lnSpc>
                <a:spcPct val="120000"/>
              </a:lnSpc>
            </a:pPr>
            <a:r>
              <a:rPr lang="fr-FR" altLang="fr-FR" sz="2400" dirty="0"/>
              <a:t>	- en quelle quantité ?</a:t>
            </a:r>
          </a:p>
          <a:p>
            <a:pPr algn="just">
              <a:lnSpc>
                <a:spcPct val="120000"/>
              </a:lnSpc>
            </a:pPr>
            <a:r>
              <a:rPr lang="fr-FR" altLang="fr-FR" sz="2400" dirty="0"/>
              <a:t>	- générés par qui ?</a:t>
            </a:r>
          </a:p>
          <a:p>
            <a:pPr algn="just">
              <a:lnSpc>
                <a:spcPct val="120000"/>
              </a:lnSpc>
            </a:pPr>
            <a:r>
              <a:rPr lang="fr-FR" altLang="fr-FR" sz="2400" dirty="0"/>
              <a:t>	- à quel moment, à quel endroit ?</a:t>
            </a:r>
          </a:p>
          <a:p>
            <a:pPr algn="just">
              <a:lnSpc>
                <a:spcPct val="120000"/>
              </a:lnSpc>
            </a:pPr>
            <a:endParaRPr lang="fr-FR" altLang="fr-FR" sz="2400" dirty="0"/>
          </a:p>
          <a:p>
            <a:pPr algn="just">
              <a:lnSpc>
                <a:spcPct val="120000"/>
              </a:lnSpc>
            </a:pPr>
            <a:r>
              <a:rPr lang="fr-FR" altLang="fr-FR" sz="2400" dirty="0"/>
              <a:t>Comment faire ?</a:t>
            </a:r>
          </a:p>
          <a:p>
            <a:pPr algn="just">
              <a:lnSpc>
                <a:spcPct val="120000"/>
              </a:lnSpc>
            </a:pPr>
            <a:r>
              <a:rPr lang="fr-FR" altLang="fr-FR" sz="2400" dirty="0"/>
              <a:t>- Recensement des intrants dans l’entreprise (matières premières, fournitures de bureaux… ) : relations avec le responsable achats</a:t>
            </a:r>
          </a:p>
          <a:p>
            <a:pPr algn="just">
              <a:lnSpc>
                <a:spcPct val="120000"/>
              </a:lnSpc>
            </a:pPr>
            <a:r>
              <a:rPr lang="fr-FR" altLang="fr-FR" sz="2400" dirty="0"/>
              <a:t>- Consultations des documents de suivi (BSD, contrats d’enlèvements…)</a:t>
            </a:r>
          </a:p>
          <a:p>
            <a:pPr algn="just">
              <a:lnSpc>
                <a:spcPct val="120000"/>
              </a:lnSpc>
            </a:pPr>
            <a:r>
              <a:rPr lang="fr-FR" altLang="fr-FR" sz="2400" dirty="0"/>
              <a:t>- Travail d’identification et de quantification sur sites : comptabilisation des lieux de stockage, pesée des contenants, identification des types de déchets (déchets dangereux ou non, déchets d’atelier ou de bureau, déchets recyclables…)</a:t>
            </a:r>
          </a:p>
        </p:txBody>
      </p:sp>
      <p:sp>
        <p:nvSpPr>
          <p:cNvPr id="3" name="Rectangle 4">
            <a:extLst>
              <a:ext uri="{FF2B5EF4-FFF2-40B4-BE49-F238E27FC236}">
                <a16:creationId xmlns:a16="http://schemas.microsoft.com/office/drawing/2014/main" id="{D0A98543-430F-E541-8D93-C96DFC02F623}"/>
              </a:ext>
            </a:extLst>
          </p:cNvPr>
          <p:cNvSpPr>
            <a:spLocks noChangeArrowheads="1"/>
          </p:cNvSpPr>
          <p:nvPr/>
        </p:nvSpPr>
        <p:spPr bwMode="auto">
          <a:xfrm>
            <a:off x="3210253" y="129139"/>
            <a:ext cx="57216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dans la pratique</a:t>
            </a:r>
          </a:p>
        </p:txBody>
      </p:sp>
    </p:spTree>
    <p:extLst>
      <p:ext uri="{BB962C8B-B14F-4D97-AF65-F5344CB8AC3E}">
        <p14:creationId xmlns:p14="http://schemas.microsoft.com/office/powerpoint/2010/main" val="120277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10549" y="2014974"/>
            <a:ext cx="2989408" cy="707886"/>
          </a:xfrm>
          <a:prstGeom prst="rect">
            <a:avLst/>
          </a:prstGeom>
        </p:spPr>
        <p:txBody>
          <a:bodyPr wrap="none">
            <a:spAutoFit/>
          </a:bodyPr>
          <a:lstStyle/>
          <a:p>
            <a:pPr marL="457200" indent="-457200">
              <a:buAutoNum type="arabicPeriod"/>
            </a:pPr>
            <a:r>
              <a:rPr lang="fr-FR" sz="4000" dirty="0"/>
              <a:t>Chiffre-clés</a:t>
            </a: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994410"/>
            <a:ext cx="6641869" cy="3760470"/>
          </a:xfrm>
          <a:prstGeom prst="rect">
            <a:avLst/>
          </a:prstGeom>
        </p:spPr>
      </p:pic>
    </p:spTree>
    <p:extLst>
      <p:ext uri="{BB962C8B-B14F-4D97-AF65-F5344CB8AC3E}">
        <p14:creationId xmlns:p14="http://schemas.microsoft.com/office/powerpoint/2010/main" val="2316785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B2E8D51-9EA7-1146-BC27-B3264CC252E9}"/>
              </a:ext>
            </a:extLst>
          </p:cNvPr>
          <p:cNvSpPr>
            <a:spLocks noChangeArrowheads="1"/>
          </p:cNvSpPr>
          <p:nvPr/>
        </p:nvSpPr>
        <p:spPr bwMode="auto">
          <a:xfrm>
            <a:off x="96982" y="854076"/>
            <a:ext cx="11998036" cy="493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fr-FR" altLang="fr-FR" sz="2400" b="1" dirty="0">
                <a:solidFill>
                  <a:schemeClr val="accent2"/>
                </a:solidFill>
              </a:rPr>
              <a:t>2) Estimation des « contraintes » :</a:t>
            </a:r>
          </a:p>
          <a:p>
            <a:pPr algn="just">
              <a:lnSpc>
                <a:spcPct val="120000"/>
              </a:lnSpc>
            </a:pPr>
            <a:endParaRPr lang="fr-FR" altLang="fr-FR" sz="2400" dirty="0">
              <a:solidFill>
                <a:schemeClr val="accent2"/>
              </a:solidFill>
            </a:endParaRPr>
          </a:p>
          <a:p>
            <a:pPr algn="just">
              <a:lnSpc>
                <a:spcPct val="120000"/>
              </a:lnSpc>
            </a:pPr>
            <a:r>
              <a:rPr lang="fr-FR" altLang="fr-FR" sz="2400" dirty="0"/>
              <a:t>- législatives : quels sont les textes de référence de l’activité (conformité / non-conformité)</a:t>
            </a:r>
          </a:p>
          <a:p>
            <a:pPr algn="just">
              <a:lnSpc>
                <a:spcPct val="120000"/>
              </a:lnSpc>
            </a:pPr>
            <a:endParaRPr lang="fr-FR" altLang="fr-FR" sz="2400" dirty="0"/>
          </a:p>
          <a:p>
            <a:pPr algn="just">
              <a:lnSpc>
                <a:spcPct val="120000"/>
              </a:lnSpc>
            </a:pPr>
            <a:r>
              <a:rPr lang="fr-FR" altLang="fr-FR" sz="2400" dirty="0"/>
              <a:t>- techniques : faire un inventaire des équipements permettant la gestion 	des déchets</a:t>
            </a:r>
          </a:p>
          <a:p>
            <a:pPr algn="just">
              <a:lnSpc>
                <a:spcPct val="120000"/>
              </a:lnSpc>
            </a:pPr>
            <a:endParaRPr lang="fr-FR" altLang="fr-FR" sz="2400" dirty="0"/>
          </a:p>
          <a:p>
            <a:pPr algn="just">
              <a:lnSpc>
                <a:spcPct val="120000"/>
              </a:lnSpc>
            </a:pPr>
            <a:r>
              <a:rPr lang="fr-FR" altLang="fr-FR" sz="2400" dirty="0"/>
              <a:t>- locales : quels sont les services de gestion proposés par la collectivité, les prestataires privés ?</a:t>
            </a:r>
          </a:p>
          <a:p>
            <a:pPr algn="just">
              <a:lnSpc>
                <a:spcPct val="120000"/>
              </a:lnSpc>
            </a:pPr>
            <a:endParaRPr lang="fr-FR" altLang="fr-FR" sz="2400" dirty="0"/>
          </a:p>
          <a:p>
            <a:pPr algn="just">
              <a:lnSpc>
                <a:spcPct val="120000"/>
              </a:lnSpc>
            </a:pPr>
            <a:r>
              <a:rPr lang="fr-FR" altLang="fr-FR" sz="2400" dirty="0"/>
              <a:t>- fonctionnelles : Qu’imposent les relations avec les clients et les fournisseurs ?</a:t>
            </a:r>
          </a:p>
          <a:p>
            <a:pPr algn="just">
              <a:lnSpc>
                <a:spcPct val="120000"/>
              </a:lnSpc>
            </a:pPr>
            <a:endParaRPr lang="fr-FR" altLang="fr-FR" sz="2400" dirty="0"/>
          </a:p>
          <a:p>
            <a:pPr algn="just">
              <a:lnSpc>
                <a:spcPct val="120000"/>
              </a:lnSpc>
            </a:pPr>
            <a:r>
              <a:rPr lang="fr-FR" altLang="fr-FR" sz="2400" dirty="0"/>
              <a:t>- financières : Que coûte la gestion en place ? Y </a:t>
            </a:r>
            <a:r>
              <a:rPr lang="fr-FR" altLang="fr-FR" sz="2400" dirty="0" err="1"/>
              <a:t>a-t-il</a:t>
            </a:r>
            <a:r>
              <a:rPr lang="fr-FR" altLang="fr-FR" sz="2400" dirty="0"/>
              <a:t> un équilibre budgétaire ?</a:t>
            </a:r>
          </a:p>
        </p:txBody>
      </p:sp>
      <p:sp>
        <p:nvSpPr>
          <p:cNvPr id="3" name="Rectangle 4">
            <a:extLst>
              <a:ext uri="{FF2B5EF4-FFF2-40B4-BE49-F238E27FC236}">
                <a16:creationId xmlns:a16="http://schemas.microsoft.com/office/drawing/2014/main" id="{6FED2A9C-3844-4448-8261-1C24793EFD43}"/>
              </a:ext>
            </a:extLst>
          </p:cNvPr>
          <p:cNvSpPr>
            <a:spLocks noChangeArrowheads="1"/>
          </p:cNvSpPr>
          <p:nvPr/>
        </p:nvSpPr>
        <p:spPr bwMode="auto">
          <a:xfrm>
            <a:off x="3210253" y="129139"/>
            <a:ext cx="57216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dans la pratique</a:t>
            </a:r>
          </a:p>
        </p:txBody>
      </p:sp>
    </p:spTree>
    <p:extLst>
      <p:ext uri="{BB962C8B-B14F-4D97-AF65-F5344CB8AC3E}">
        <p14:creationId xmlns:p14="http://schemas.microsoft.com/office/powerpoint/2010/main" val="2113114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3185A5D9-3CF7-3D4E-960E-300C8F23DEE4}"/>
              </a:ext>
            </a:extLst>
          </p:cNvPr>
          <p:cNvSpPr>
            <a:spLocks noChangeArrowheads="1"/>
          </p:cNvSpPr>
          <p:nvPr/>
        </p:nvSpPr>
        <p:spPr bwMode="auto">
          <a:xfrm>
            <a:off x="1307523" y="1458813"/>
            <a:ext cx="8496300" cy="3359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just">
              <a:lnSpc>
                <a:spcPct val="150000"/>
              </a:lnSpc>
            </a:pPr>
            <a:r>
              <a:rPr lang="fr-FR" altLang="fr-FR" sz="2400" b="1" i="1" dirty="0">
                <a:solidFill>
                  <a:srgbClr val="FF0000"/>
                </a:solidFill>
                <a:latin typeface="+mn-lt"/>
              </a:rPr>
              <a:t>Les principales actions à mettre en place :</a:t>
            </a:r>
            <a:r>
              <a:rPr lang="fr-FR" altLang="fr-FR" sz="2400" b="1" dirty="0">
                <a:latin typeface="+mn-lt"/>
              </a:rPr>
              <a:t> </a:t>
            </a:r>
          </a:p>
          <a:p>
            <a:pPr algn="just">
              <a:lnSpc>
                <a:spcPct val="150000"/>
              </a:lnSpc>
            </a:pPr>
            <a:r>
              <a:rPr lang="fr-FR" altLang="fr-FR" sz="2400" b="1" dirty="0">
                <a:latin typeface="+mn-lt"/>
              </a:rPr>
              <a:t>	</a:t>
            </a:r>
            <a:r>
              <a:rPr lang="fr-FR" altLang="fr-FR" sz="2400" b="1" dirty="0">
                <a:solidFill>
                  <a:schemeClr val="accent2"/>
                </a:solidFill>
                <a:latin typeface="+mn-lt"/>
              </a:rPr>
              <a:t>	1) Prévenir, réduire à la source</a:t>
            </a:r>
          </a:p>
          <a:p>
            <a:pPr algn="just">
              <a:lnSpc>
                <a:spcPct val="150000"/>
              </a:lnSpc>
            </a:pPr>
            <a:r>
              <a:rPr lang="fr-FR" altLang="fr-FR" sz="2400" b="1" dirty="0">
                <a:solidFill>
                  <a:schemeClr val="accent2"/>
                </a:solidFill>
                <a:latin typeface="+mn-lt"/>
              </a:rPr>
              <a:t>		2) Trier, stocker</a:t>
            </a:r>
          </a:p>
          <a:p>
            <a:pPr algn="just">
              <a:lnSpc>
                <a:spcPct val="150000"/>
              </a:lnSpc>
            </a:pPr>
            <a:r>
              <a:rPr lang="fr-FR" altLang="fr-FR" sz="2400" b="1" dirty="0">
                <a:solidFill>
                  <a:schemeClr val="accent2"/>
                </a:solidFill>
                <a:latin typeface="+mn-lt"/>
              </a:rPr>
              <a:t>		3) Faire collecter</a:t>
            </a:r>
          </a:p>
          <a:p>
            <a:pPr algn="just">
              <a:lnSpc>
                <a:spcPct val="150000"/>
              </a:lnSpc>
            </a:pPr>
            <a:r>
              <a:rPr lang="fr-FR" altLang="fr-FR" sz="2400" b="1" dirty="0">
                <a:solidFill>
                  <a:schemeClr val="accent2"/>
                </a:solidFill>
                <a:latin typeface="+mn-lt"/>
              </a:rPr>
              <a:t>		4) Faire valoriser</a:t>
            </a:r>
          </a:p>
          <a:p>
            <a:pPr algn="just">
              <a:lnSpc>
                <a:spcPct val="150000"/>
              </a:lnSpc>
            </a:pPr>
            <a:r>
              <a:rPr lang="fr-FR" altLang="fr-FR" sz="2400" b="1" dirty="0">
                <a:solidFill>
                  <a:schemeClr val="accent2"/>
                </a:solidFill>
                <a:latin typeface="+mn-lt"/>
              </a:rPr>
              <a:t>		5) Organiser un suivi</a:t>
            </a:r>
          </a:p>
        </p:txBody>
      </p:sp>
      <p:sp>
        <p:nvSpPr>
          <p:cNvPr id="3" name="Rectangle 4">
            <a:extLst>
              <a:ext uri="{FF2B5EF4-FFF2-40B4-BE49-F238E27FC236}">
                <a16:creationId xmlns:a16="http://schemas.microsoft.com/office/drawing/2014/main" id="{B18B59FF-1FFE-D645-B66C-069FAC9F98F0}"/>
              </a:ext>
            </a:extLst>
          </p:cNvPr>
          <p:cNvSpPr>
            <a:spLocks noChangeArrowheads="1"/>
          </p:cNvSpPr>
          <p:nvPr/>
        </p:nvSpPr>
        <p:spPr bwMode="auto">
          <a:xfrm>
            <a:off x="3210253" y="129139"/>
            <a:ext cx="57216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dans la pratique</a:t>
            </a:r>
          </a:p>
        </p:txBody>
      </p:sp>
    </p:spTree>
    <p:extLst>
      <p:ext uri="{BB962C8B-B14F-4D97-AF65-F5344CB8AC3E}">
        <p14:creationId xmlns:p14="http://schemas.microsoft.com/office/powerpoint/2010/main" val="4064196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a:extLst>
              <a:ext uri="{FF2B5EF4-FFF2-40B4-BE49-F238E27FC236}">
                <a16:creationId xmlns:a16="http://schemas.microsoft.com/office/drawing/2014/main" id="{DDE3E2B8-CD3E-DB4B-A9BD-6475FE488B7E}"/>
              </a:ext>
            </a:extLst>
          </p:cNvPr>
          <p:cNvSpPr>
            <a:spLocks noChangeArrowheads="1"/>
          </p:cNvSpPr>
          <p:nvPr/>
        </p:nvSpPr>
        <p:spPr bwMode="auto">
          <a:xfrm>
            <a:off x="263236" y="749877"/>
            <a:ext cx="11554691" cy="62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fr-FR" altLang="fr-FR" sz="2400" u="sng" dirty="0">
                <a:solidFill>
                  <a:schemeClr val="accent2"/>
                </a:solidFill>
              </a:rPr>
              <a:t>1) Prévenir, réduire à la source :</a:t>
            </a:r>
          </a:p>
          <a:p>
            <a:pPr algn="just">
              <a:lnSpc>
                <a:spcPct val="120000"/>
              </a:lnSpc>
              <a:buFontTx/>
              <a:buChar char="-"/>
            </a:pPr>
            <a:r>
              <a:rPr lang="fr-FR" altLang="fr-FR" sz="2400" dirty="0"/>
              <a:t> limiter la consommation des produits générateurs de déchets : gants, chiffons, palettes, papier de bureau…</a:t>
            </a:r>
          </a:p>
          <a:p>
            <a:pPr algn="just">
              <a:lnSpc>
                <a:spcPct val="120000"/>
              </a:lnSpc>
            </a:pPr>
            <a:r>
              <a:rPr lang="fr-FR" altLang="fr-FR" sz="2400" dirty="0"/>
              <a:t>- réduire les "loupés" et les chutes de fabrication,</a:t>
            </a:r>
          </a:p>
          <a:p>
            <a:pPr algn="just">
              <a:lnSpc>
                <a:spcPct val="120000"/>
              </a:lnSpc>
            </a:pPr>
            <a:r>
              <a:rPr lang="fr-FR" altLang="fr-FR" sz="2400" dirty="0"/>
              <a:t>- privilégier la location pour certains produits comme les chiffons d’essuyage ou les tenues de travail,</a:t>
            </a:r>
          </a:p>
          <a:p>
            <a:pPr algn="just">
              <a:lnSpc>
                <a:spcPct val="120000"/>
              </a:lnSpc>
              <a:buFontTx/>
              <a:buChar char="-"/>
            </a:pPr>
            <a:r>
              <a:rPr lang="fr-FR" altLang="fr-FR" sz="2400" dirty="0"/>
              <a:t> favoriser le retour au fournisseurs (service de reprise des déchets issus des produits qu’ils vendent, en bénéficiant de leur logistique de livraison pour collecter ces déchets)</a:t>
            </a:r>
          </a:p>
          <a:p>
            <a:pPr algn="just">
              <a:lnSpc>
                <a:spcPct val="120000"/>
              </a:lnSpc>
            </a:pPr>
            <a:endParaRPr lang="fr-FR" altLang="fr-FR" sz="1200" dirty="0"/>
          </a:p>
          <a:p>
            <a:pPr>
              <a:lnSpc>
                <a:spcPct val="120000"/>
              </a:lnSpc>
            </a:pPr>
            <a:r>
              <a:rPr lang="fr-FR" altLang="fr-FR" sz="2400" u="sng" dirty="0"/>
              <a:t>Le cas des emballages, que faire :</a:t>
            </a:r>
          </a:p>
          <a:p>
            <a:pPr>
              <a:lnSpc>
                <a:spcPct val="120000"/>
              </a:lnSpc>
            </a:pPr>
            <a:r>
              <a:rPr lang="fr-FR" altLang="fr-FR" sz="2400" dirty="0"/>
              <a:t>- privilégier l’approvisionnement en vrac</a:t>
            </a:r>
          </a:p>
          <a:p>
            <a:pPr>
              <a:lnSpc>
                <a:spcPct val="120000"/>
              </a:lnSpc>
            </a:pPr>
            <a:r>
              <a:rPr lang="fr-FR" altLang="fr-FR" sz="2400" dirty="0"/>
              <a:t>- augmenter la taille des conditionnements</a:t>
            </a:r>
          </a:p>
          <a:p>
            <a:pPr>
              <a:lnSpc>
                <a:spcPct val="120000"/>
              </a:lnSpc>
            </a:pPr>
            <a:r>
              <a:rPr lang="fr-FR" altLang="fr-FR" sz="2400" dirty="0"/>
              <a:t>- supprimer les </a:t>
            </a:r>
            <a:r>
              <a:rPr lang="fr-FR" altLang="fr-FR" sz="2400" dirty="0" err="1"/>
              <a:t>sur-emballages</a:t>
            </a:r>
            <a:r>
              <a:rPr lang="fr-FR" altLang="fr-FR" sz="2400" dirty="0"/>
              <a:t>, développer les emballages-navettes, </a:t>
            </a:r>
          </a:p>
          <a:p>
            <a:pPr>
              <a:lnSpc>
                <a:spcPct val="120000"/>
              </a:lnSpc>
            </a:pPr>
            <a:r>
              <a:rPr lang="fr-FR" altLang="fr-FR" sz="2400" dirty="0"/>
              <a:t>- rénover et réutiliser les emballages existants, utiliser des emballages consignés </a:t>
            </a:r>
          </a:p>
        </p:txBody>
      </p:sp>
      <p:sp>
        <p:nvSpPr>
          <p:cNvPr id="3" name="Rectangle 4">
            <a:extLst>
              <a:ext uri="{FF2B5EF4-FFF2-40B4-BE49-F238E27FC236}">
                <a16:creationId xmlns:a16="http://schemas.microsoft.com/office/drawing/2014/main" id="{8AFECFAD-5E32-2140-856C-3B0CE1C85912}"/>
              </a:ext>
            </a:extLst>
          </p:cNvPr>
          <p:cNvSpPr>
            <a:spLocks noChangeArrowheads="1"/>
          </p:cNvSpPr>
          <p:nvPr/>
        </p:nvSpPr>
        <p:spPr bwMode="auto">
          <a:xfrm>
            <a:off x="3210253" y="129139"/>
            <a:ext cx="57216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dans la pratique</a:t>
            </a:r>
          </a:p>
        </p:txBody>
      </p:sp>
    </p:spTree>
    <p:extLst>
      <p:ext uri="{BB962C8B-B14F-4D97-AF65-F5344CB8AC3E}">
        <p14:creationId xmlns:p14="http://schemas.microsoft.com/office/powerpoint/2010/main" val="36353274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a:extLst>
              <a:ext uri="{FF2B5EF4-FFF2-40B4-BE49-F238E27FC236}">
                <a16:creationId xmlns:a16="http://schemas.microsoft.com/office/drawing/2014/main" id="{BB73A6AB-8656-0B40-AD71-84696AFE178A}"/>
              </a:ext>
            </a:extLst>
          </p:cNvPr>
          <p:cNvSpPr>
            <a:spLocks noChangeArrowheads="1"/>
          </p:cNvSpPr>
          <p:nvPr/>
        </p:nvSpPr>
        <p:spPr bwMode="auto">
          <a:xfrm>
            <a:off x="1919288" y="476250"/>
            <a:ext cx="80645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endParaRPr lang="fr-FR" altLang="fr-FR"/>
          </a:p>
          <a:p>
            <a:pPr algn="just"/>
            <a:endParaRPr lang="fr-FR" altLang="fr-FR"/>
          </a:p>
        </p:txBody>
      </p:sp>
      <p:sp>
        <p:nvSpPr>
          <p:cNvPr id="8197" name="Rectangle 5">
            <a:extLst>
              <a:ext uri="{FF2B5EF4-FFF2-40B4-BE49-F238E27FC236}">
                <a16:creationId xmlns:a16="http://schemas.microsoft.com/office/drawing/2014/main" id="{E9C14CD9-C1F0-D448-997B-1A27DC30AB60}"/>
              </a:ext>
            </a:extLst>
          </p:cNvPr>
          <p:cNvSpPr>
            <a:spLocks noChangeArrowheads="1"/>
          </p:cNvSpPr>
          <p:nvPr/>
        </p:nvSpPr>
        <p:spPr bwMode="auto">
          <a:xfrm>
            <a:off x="207819" y="1066506"/>
            <a:ext cx="11305308" cy="5381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lnSpc>
                <a:spcPct val="120000"/>
              </a:lnSpc>
            </a:pPr>
            <a:r>
              <a:rPr lang="fr-FR" altLang="fr-FR" sz="2400" u="sng" dirty="0">
                <a:solidFill>
                  <a:schemeClr val="accent2"/>
                </a:solidFill>
              </a:rPr>
              <a:t>2) Trier, stocker :</a:t>
            </a:r>
          </a:p>
          <a:p>
            <a:pPr algn="just">
              <a:lnSpc>
                <a:spcPct val="120000"/>
              </a:lnSpc>
            </a:pPr>
            <a:endParaRPr lang="fr-FR" altLang="fr-FR" sz="2400" u="sng" dirty="0">
              <a:solidFill>
                <a:schemeClr val="accent2"/>
              </a:solidFill>
            </a:endParaRPr>
          </a:p>
          <a:p>
            <a:pPr algn="just">
              <a:lnSpc>
                <a:spcPct val="120000"/>
              </a:lnSpc>
            </a:pPr>
            <a:r>
              <a:rPr lang="fr-FR" altLang="fr-FR" sz="2400" dirty="0"/>
              <a:t>Les déchets non dangereux doivent être séparés des déchets dangereux</a:t>
            </a:r>
          </a:p>
          <a:p>
            <a:pPr algn="just">
              <a:lnSpc>
                <a:spcPct val="120000"/>
              </a:lnSpc>
            </a:pPr>
            <a:r>
              <a:rPr lang="fr-FR" altLang="fr-FR" sz="2400" dirty="0"/>
              <a:t/>
            </a:r>
            <a:br>
              <a:rPr lang="fr-FR" altLang="fr-FR" sz="2400" dirty="0"/>
            </a:br>
            <a:r>
              <a:rPr lang="fr-FR" altLang="fr-FR" sz="2400" dirty="0"/>
              <a:t>- mettre en place à proximité des postes de travail un bac pour chaque catégorie de déchets à trier. Chaque bac devra faire l’objet d’un 	marquage bien visible.</a:t>
            </a:r>
          </a:p>
          <a:p>
            <a:pPr algn="just">
              <a:lnSpc>
                <a:spcPct val="120000"/>
              </a:lnSpc>
            </a:pPr>
            <a:r>
              <a:rPr lang="fr-FR" altLang="fr-FR" sz="2400" dirty="0"/>
              <a:t/>
            </a:r>
            <a:br>
              <a:rPr lang="fr-FR" altLang="fr-FR" sz="2400" dirty="0"/>
            </a:br>
            <a:r>
              <a:rPr lang="fr-FR" altLang="fr-FR" sz="2400" dirty="0"/>
              <a:t>- informer et former le personnel,</a:t>
            </a:r>
          </a:p>
          <a:p>
            <a:pPr algn="just">
              <a:lnSpc>
                <a:spcPct val="120000"/>
              </a:lnSpc>
            </a:pPr>
            <a:r>
              <a:rPr lang="fr-FR" altLang="fr-FR" sz="2400" dirty="0"/>
              <a:t/>
            </a:r>
            <a:br>
              <a:rPr lang="fr-FR" altLang="fr-FR" sz="2400" dirty="0"/>
            </a:br>
            <a:r>
              <a:rPr lang="fr-FR" altLang="fr-FR" sz="2400" dirty="0"/>
              <a:t>- aménager des aires de stockage en rapport avec les flux de production 	et stocker les déchets à l’abri des eaux de pluie, sur des bacs de rétention pour les déchets dangereux.</a:t>
            </a:r>
          </a:p>
          <a:p>
            <a:pPr algn="just">
              <a:lnSpc>
                <a:spcPct val="120000"/>
              </a:lnSpc>
            </a:pPr>
            <a:endParaRPr lang="fr-FR" altLang="fr-FR" sz="2400" dirty="0"/>
          </a:p>
        </p:txBody>
      </p:sp>
      <p:sp>
        <p:nvSpPr>
          <p:cNvPr id="4" name="Rectangle 4">
            <a:extLst>
              <a:ext uri="{FF2B5EF4-FFF2-40B4-BE49-F238E27FC236}">
                <a16:creationId xmlns:a16="http://schemas.microsoft.com/office/drawing/2014/main" id="{708B22C1-3C36-5D43-9083-4AC16E0A2E55}"/>
              </a:ext>
            </a:extLst>
          </p:cNvPr>
          <p:cNvSpPr>
            <a:spLocks noChangeArrowheads="1"/>
          </p:cNvSpPr>
          <p:nvPr/>
        </p:nvSpPr>
        <p:spPr bwMode="auto">
          <a:xfrm>
            <a:off x="3210253" y="129139"/>
            <a:ext cx="57216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dirty="0">
                <a:latin typeface="+mn-lt"/>
              </a:rPr>
              <a:t>Le décret 5 FLUX dans la pratique</a:t>
            </a:r>
          </a:p>
        </p:txBody>
      </p:sp>
    </p:spTree>
    <p:extLst>
      <p:ext uri="{BB962C8B-B14F-4D97-AF65-F5344CB8AC3E}">
        <p14:creationId xmlns:p14="http://schemas.microsoft.com/office/powerpoint/2010/main" val="427365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re 1">
            <a:extLst>
              <a:ext uri="{FF2B5EF4-FFF2-40B4-BE49-F238E27FC236}">
                <a16:creationId xmlns:a16="http://schemas.microsoft.com/office/drawing/2014/main" id="{89F6E4CA-8DBA-5249-AF51-26731ABF982C}"/>
              </a:ext>
            </a:extLst>
          </p:cNvPr>
          <p:cNvSpPr>
            <a:spLocks noGrp="1" noChangeArrowheads="1"/>
          </p:cNvSpPr>
          <p:nvPr>
            <p:ph type="title"/>
          </p:nvPr>
        </p:nvSpPr>
        <p:spPr>
          <a:xfrm>
            <a:off x="3803972" y="13855"/>
            <a:ext cx="4997422" cy="734501"/>
          </a:xfrm>
        </p:spPr>
        <p:txBody>
          <a:bodyPr>
            <a:noAutofit/>
          </a:bodyPr>
          <a:lstStyle/>
          <a:p>
            <a:r>
              <a:rPr lang="fr-FR" altLang="fr-FR" sz="3200" dirty="0">
                <a:latin typeface="+mn-lt"/>
                <a:ea typeface="ＭＳ Ｐゴシック" panose="020B0600070205080204" pitchFamily="34" charset="-128"/>
              </a:rPr>
              <a:t>Cas des </a:t>
            </a:r>
            <a:r>
              <a:rPr lang="fr-FR" altLang="fr-FR" sz="3200" dirty="0" err="1">
                <a:latin typeface="+mn-lt"/>
                <a:ea typeface="ＭＳ Ｐゴシック" panose="020B0600070205080204" pitchFamily="34" charset="-128"/>
              </a:rPr>
              <a:t>biodéchets</a:t>
            </a:r>
            <a:endParaRPr lang="fr-FR" altLang="fr-FR" sz="3200" dirty="0">
              <a:latin typeface="+mn-lt"/>
              <a:ea typeface="ＭＳ Ｐゴシック" panose="020B0600070205080204" pitchFamily="34" charset="-128"/>
            </a:endParaRPr>
          </a:p>
        </p:txBody>
      </p:sp>
      <p:sp>
        <p:nvSpPr>
          <p:cNvPr id="29698" name="Rectangle 2">
            <a:extLst>
              <a:ext uri="{FF2B5EF4-FFF2-40B4-BE49-F238E27FC236}">
                <a16:creationId xmlns:a16="http://schemas.microsoft.com/office/drawing/2014/main" id="{CB01A1B6-0A2C-D248-B1D3-0AB978167BED}"/>
              </a:ext>
            </a:extLst>
          </p:cNvPr>
          <p:cNvSpPr>
            <a:spLocks noChangeArrowheads="1"/>
          </p:cNvSpPr>
          <p:nvPr/>
        </p:nvSpPr>
        <p:spPr bwMode="auto">
          <a:xfrm>
            <a:off x="356246" y="822595"/>
            <a:ext cx="1142246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just" eaLnBrk="1" hangingPunct="1">
              <a:spcBef>
                <a:spcPct val="0"/>
              </a:spcBef>
              <a:buFontTx/>
              <a:buNone/>
            </a:pPr>
            <a:r>
              <a:rPr lang="fr-FR" altLang="fr-FR" sz="2000" dirty="0">
                <a:latin typeface="+mn-lt"/>
              </a:rPr>
              <a:t>Est un </a:t>
            </a:r>
            <a:r>
              <a:rPr lang="fr-FR" altLang="fr-FR" sz="2000" dirty="0" err="1">
                <a:solidFill>
                  <a:srgbClr val="3366FF"/>
                </a:solidFill>
                <a:latin typeface="+mn-lt"/>
              </a:rPr>
              <a:t>biodéchet</a:t>
            </a:r>
            <a:r>
              <a:rPr lang="fr-FR" altLang="fr-FR" sz="2000" dirty="0">
                <a:latin typeface="+mn-lt"/>
              </a:rPr>
              <a:t> « tout déchet non dangereux biodégradable de jardin ou de parc, tout déchet non dangereux alimentaire ou de cuisine issu notamment des ménages, des restaurants, des traiteurs ou des magasins de vente au détail… »</a:t>
            </a:r>
          </a:p>
          <a:p>
            <a:pPr algn="just" eaLnBrk="1" hangingPunct="1">
              <a:spcBef>
                <a:spcPct val="0"/>
              </a:spcBef>
              <a:buFontTx/>
              <a:buNone/>
            </a:pPr>
            <a:r>
              <a:rPr lang="fr-FR" altLang="fr-FR" sz="2000" i="1" dirty="0">
                <a:solidFill>
                  <a:srgbClr val="FF0000"/>
                </a:solidFill>
                <a:latin typeface="+mn-lt"/>
              </a:rPr>
              <a:t>Article R 541-8 issu du décret  n°2011-828 du 11 juillet 2011</a:t>
            </a:r>
          </a:p>
          <a:p>
            <a:pPr algn="just" eaLnBrk="1" hangingPunct="1">
              <a:spcBef>
                <a:spcPct val="0"/>
              </a:spcBef>
              <a:buFontTx/>
              <a:buNone/>
            </a:pPr>
            <a:endParaRPr lang="fr-FR" altLang="fr-FR" sz="2000" dirty="0">
              <a:latin typeface="+mn-lt"/>
            </a:endParaRPr>
          </a:p>
          <a:p>
            <a:pPr algn="just" eaLnBrk="1" hangingPunct="1">
              <a:spcBef>
                <a:spcPct val="0"/>
              </a:spcBef>
              <a:buFontTx/>
              <a:buNone/>
            </a:pPr>
            <a:endParaRPr lang="fr-FR" altLang="fr-FR" sz="2000" dirty="0">
              <a:latin typeface="+mn-lt"/>
            </a:endParaRPr>
          </a:p>
          <a:p>
            <a:pPr algn="just" eaLnBrk="1" hangingPunct="1">
              <a:spcBef>
                <a:spcPct val="0"/>
              </a:spcBef>
              <a:buFontTx/>
              <a:buNone/>
            </a:pPr>
            <a:r>
              <a:rPr lang="fr-FR" altLang="fr-FR" sz="2000" dirty="0">
                <a:latin typeface="+mn-lt"/>
              </a:rPr>
              <a:t>Depuis le 1er janvier 2012, les "gros producteurs" de </a:t>
            </a:r>
            <a:r>
              <a:rPr lang="fr-FR" altLang="fr-FR" sz="2000" dirty="0" err="1">
                <a:latin typeface="+mn-lt"/>
              </a:rPr>
              <a:t>biodéchets</a:t>
            </a:r>
            <a:r>
              <a:rPr lang="fr-FR" altLang="fr-FR" sz="2000" dirty="0">
                <a:latin typeface="+mn-lt"/>
              </a:rPr>
              <a:t> </a:t>
            </a:r>
            <a:r>
              <a:rPr lang="fr-FR" altLang="fr-FR" sz="2000" dirty="0">
                <a:solidFill>
                  <a:srgbClr val="3366FF"/>
                </a:solidFill>
                <a:latin typeface="+mn-lt"/>
              </a:rPr>
              <a:t>ont obligation de mettre en place le tri et la valorisation biologique de ce type de déchets </a:t>
            </a:r>
            <a:endParaRPr lang="fr-FR" altLang="fr-FR" sz="2000" dirty="0">
              <a:latin typeface="+mn-lt"/>
            </a:endParaRPr>
          </a:p>
          <a:p>
            <a:pPr algn="just" eaLnBrk="1" hangingPunct="1">
              <a:spcBef>
                <a:spcPct val="0"/>
              </a:spcBef>
              <a:buFontTx/>
              <a:buNone/>
            </a:pPr>
            <a:r>
              <a:rPr lang="fr-FR" altLang="fr-FR" sz="2000" i="1" dirty="0">
                <a:solidFill>
                  <a:srgbClr val="FF0000"/>
                </a:solidFill>
                <a:latin typeface="+mn-lt"/>
              </a:rPr>
              <a:t>Article L 541-21-1 du Code de l’environnement.</a:t>
            </a:r>
          </a:p>
          <a:p>
            <a:pPr algn="just" eaLnBrk="1" hangingPunct="1">
              <a:spcBef>
                <a:spcPct val="0"/>
              </a:spcBef>
              <a:buFontTx/>
              <a:buNone/>
            </a:pPr>
            <a:endParaRPr lang="fr-FR" altLang="fr-FR" sz="2000" i="1" dirty="0">
              <a:solidFill>
                <a:srgbClr val="FF0000"/>
              </a:solidFill>
              <a:latin typeface="+mn-lt"/>
            </a:endParaRPr>
          </a:p>
          <a:p>
            <a:pPr algn="just" eaLnBrk="1" hangingPunct="1">
              <a:spcBef>
                <a:spcPct val="0"/>
              </a:spcBef>
              <a:buFontTx/>
              <a:buNone/>
            </a:pPr>
            <a:r>
              <a:rPr lang="fr-FR" altLang="fr-FR" sz="2000" dirty="0">
                <a:solidFill>
                  <a:srgbClr val="800000"/>
                </a:solidFill>
                <a:latin typeface="+mn-lt"/>
              </a:rPr>
              <a:t>Définition du « gros producteur » : </a:t>
            </a:r>
          </a:p>
          <a:p>
            <a:pPr algn="just" eaLnBrk="1" hangingPunct="1">
              <a:spcBef>
                <a:spcPct val="0"/>
              </a:spcBef>
              <a:buFontTx/>
              <a:buNone/>
            </a:pPr>
            <a:endParaRPr lang="fr-FR" altLang="fr-FR" sz="2000" dirty="0">
              <a:solidFill>
                <a:srgbClr val="800000"/>
              </a:solidFill>
              <a:latin typeface="+mn-lt"/>
            </a:endParaRPr>
          </a:p>
          <a:p>
            <a:pPr algn="just" eaLnBrk="1" hangingPunct="1">
              <a:spcBef>
                <a:spcPct val="0"/>
              </a:spcBef>
              <a:buFontTx/>
              <a:buNone/>
            </a:pPr>
            <a:endParaRPr lang="fr-FR" altLang="fr-FR" sz="2000" dirty="0">
              <a:solidFill>
                <a:srgbClr val="800000"/>
              </a:solidFill>
              <a:latin typeface="+mn-lt"/>
            </a:endParaRPr>
          </a:p>
          <a:p>
            <a:pPr algn="just" eaLnBrk="1" hangingPunct="1">
              <a:spcBef>
                <a:spcPct val="0"/>
              </a:spcBef>
              <a:buFontTx/>
              <a:buNone/>
            </a:pPr>
            <a:endParaRPr lang="fr-FR" altLang="fr-FR" sz="2000" dirty="0">
              <a:solidFill>
                <a:srgbClr val="800000"/>
              </a:solidFill>
              <a:latin typeface="+mn-lt"/>
            </a:endParaRPr>
          </a:p>
          <a:p>
            <a:pPr algn="just" eaLnBrk="1" hangingPunct="1">
              <a:spcBef>
                <a:spcPct val="0"/>
              </a:spcBef>
              <a:buFontTx/>
              <a:buNone/>
            </a:pPr>
            <a:r>
              <a:rPr lang="fr-FR" altLang="fr-FR" sz="2000" dirty="0">
                <a:solidFill>
                  <a:srgbClr val="800000"/>
                </a:solidFill>
                <a:latin typeface="+mn-lt"/>
              </a:rPr>
              <a:t>Valorisations :</a:t>
            </a:r>
          </a:p>
          <a:p>
            <a:pPr algn="just" eaLnBrk="1" hangingPunct="1">
              <a:spcBef>
                <a:spcPct val="0"/>
              </a:spcBef>
              <a:buFontTx/>
              <a:buNone/>
            </a:pPr>
            <a:r>
              <a:rPr lang="fr-FR" altLang="fr-FR" sz="2000" dirty="0">
                <a:solidFill>
                  <a:srgbClr val="800000"/>
                </a:solidFill>
                <a:latin typeface="+mn-lt"/>
              </a:rPr>
              <a:t>	</a:t>
            </a:r>
            <a:r>
              <a:rPr lang="fr-FR" altLang="fr-FR" sz="2000" dirty="0">
                <a:solidFill>
                  <a:srgbClr val="3366FF"/>
                </a:solidFill>
                <a:latin typeface="+mn-lt"/>
              </a:rPr>
              <a:t>Valorisation en alimentation animale</a:t>
            </a:r>
            <a:r>
              <a:rPr lang="fr-FR" altLang="fr-FR" sz="2000" dirty="0">
                <a:latin typeface="+mn-lt"/>
              </a:rPr>
              <a:t>, très réglementée, difficile à mettre en place 	économiquement et techniquement notamment pour les petits producteurs.</a:t>
            </a:r>
          </a:p>
          <a:p>
            <a:pPr algn="just" eaLnBrk="1" hangingPunct="1">
              <a:spcBef>
                <a:spcPct val="0"/>
              </a:spcBef>
              <a:buFontTx/>
              <a:buNone/>
            </a:pPr>
            <a:r>
              <a:rPr lang="fr-FR" altLang="fr-FR" sz="2000" dirty="0">
                <a:latin typeface="+mn-lt"/>
              </a:rPr>
              <a:t>	</a:t>
            </a:r>
            <a:r>
              <a:rPr lang="fr-FR" altLang="fr-FR" sz="2000" dirty="0">
                <a:solidFill>
                  <a:srgbClr val="3366FF"/>
                </a:solidFill>
                <a:latin typeface="+mn-lt"/>
              </a:rPr>
              <a:t>Valorisation biologique (compostage, méthanisation)</a:t>
            </a:r>
          </a:p>
        </p:txBody>
      </p:sp>
      <p:pic>
        <p:nvPicPr>
          <p:cNvPr id="29699" name="Image 3">
            <a:extLst>
              <a:ext uri="{FF2B5EF4-FFF2-40B4-BE49-F238E27FC236}">
                <a16:creationId xmlns:a16="http://schemas.microsoft.com/office/drawing/2014/main" id="{C7FDB751-6910-7947-B252-AD96C0A5FBD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79842" y="3380811"/>
            <a:ext cx="3665538"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Image 4">
            <a:extLst>
              <a:ext uri="{FF2B5EF4-FFF2-40B4-BE49-F238E27FC236}">
                <a16:creationId xmlns:a16="http://schemas.microsoft.com/office/drawing/2014/main" id="{6013EBA2-911B-EE4D-B903-BE41890B75D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03460" y="1610128"/>
            <a:ext cx="1176337"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434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3562533" y="0"/>
            <a:ext cx="4275529" cy="584775"/>
          </a:xfrm>
          <a:prstGeom prst="rect">
            <a:avLst/>
          </a:prstGeom>
          <a:noFill/>
        </p:spPr>
        <p:txBody>
          <a:bodyPr wrap="none" rtlCol="0">
            <a:spAutoFit/>
          </a:bodyPr>
          <a:lstStyle/>
          <a:p>
            <a:r>
              <a:rPr lang="fr-FR" sz="3200" dirty="0"/>
              <a:t>Le gaspillage alimentaire</a:t>
            </a:r>
          </a:p>
        </p:txBody>
      </p:sp>
      <p:sp>
        <p:nvSpPr>
          <p:cNvPr id="5" name="Rectangle 4"/>
          <p:cNvSpPr/>
          <p:nvPr/>
        </p:nvSpPr>
        <p:spPr>
          <a:xfrm>
            <a:off x="520378" y="630029"/>
            <a:ext cx="10754265" cy="949171"/>
          </a:xfrm>
          <a:prstGeom prst="rect">
            <a:avLst/>
          </a:prstGeom>
        </p:spPr>
        <p:txBody>
          <a:bodyPr wrap="square">
            <a:spAutoFit/>
          </a:bodyPr>
          <a:lstStyle/>
          <a:p>
            <a:pPr algn="just">
              <a:lnSpc>
                <a:spcPct val="120000"/>
              </a:lnSpc>
            </a:pPr>
            <a:r>
              <a:rPr lang="fr-FR" sz="2400" b="1" dirty="0">
                <a:solidFill>
                  <a:srgbClr val="FF0000"/>
                </a:solidFill>
              </a:rPr>
              <a:t>= toute nourriture destinée à la consommation humaine qui, à une étape de la chaine alimentaire, est perdue, jetée ou dégradée </a:t>
            </a:r>
          </a:p>
        </p:txBody>
      </p:sp>
      <p:pic>
        <p:nvPicPr>
          <p:cNvPr id="7" name="Image 6"/>
          <p:cNvPicPr>
            <a:picLocks noChangeAspect="1"/>
          </p:cNvPicPr>
          <p:nvPr/>
        </p:nvPicPr>
        <p:blipFill>
          <a:blip r:embed="rId2"/>
          <a:stretch>
            <a:fillRect/>
          </a:stretch>
        </p:blipFill>
        <p:spPr>
          <a:xfrm>
            <a:off x="214312" y="1843088"/>
            <a:ext cx="7328095" cy="4843462"/>
          </a:xfrm>
          <a:prstGeom prst="rect">
            <a:avLst/>
          </a:prstGeom>
        </p:spPr>
      </p:pic>
      <p:sp>
        <p:nvSpPr>
          <p:cNvPr id="8" name="ZoneTexte 7"/>
          <p:cNvSpPr txBox="1"/>
          <p:nvPr/>
        </p:nvSpPr>
        <p:spPr>
          <a:xfrm>
            <a:off x="7697400" y="1655716"/>
            <a:ext cx="3655231" cy="2000548"/>
          </a:xfrm>
          <a:prstGeom prst="rect">
            <a:avLst/>
          </a:prstGeom>
          <a:noFill/>
        </p:spPr>
        <p:txBody>
          <a:bodyPr wrap="none" rtlCol="0">
            <a:spAutoFit/>
          </a:bodyPr>
          <a:lstStyle/>
          <a:p>
            <a:pPr algn="ctr"/>
            <a:r>
              <a:rPr lang="fr-FR" sz="2000" b="1" dirty="0">
                <a:solidFill>
                  <a:srgbClr val="E2762D"/>
                </a:solidFill>
              </a:rPr>
              <a:t>Soit 10 millions de tonnes</a:t>
            </a:r>
          </a:p>
          <a:p>
            <a:pPr algn="ctr"/>
            <a:r>
              <a:rPr lang="fr-FR" sz="2000" b="1" dirty="0">
                <a:solidFill>
                  <a:srgbClr val="E2762D"/>
                </a:solidFill>
              </a:rPr>
              <a:t>Et 16 milliards d’euros</a:t>
            </a:r>
          </a:p>
          <a:p>
            <a:pPr algn="ctr"/>
            <a:r>
              <a:rPr lang="fr-FR" sz="2000" b="1" dirty="0">
                <a:solidFill>
                  <a:srgbClr val="E2762D"/>
                </a:solidFill>
              </a:rPr>
              <a:t>À l’échelle de la France</a:t>
            </a:r>
          </a:p>
          <a:p>
            <a:pPr algn="ctr"/>
            <a:endParaRPr lang="fr-FR" sz="2000" b="1" dirty="0">
              <a:solidFill>
                <a:srgbClr val="E2762D"/>
              </a:solidFill>
            </a:endParaRPr>
          </a:p>
          <a:p>
            <a:pPr algn="ctr"/>
            <a:r>
              <a:rPr lang="fr-FR" sz="2000" b="1" dirty="0">
                <a:solidFill>
                  <a:srgbClr val="E2762D"/>
                </a:solidFill>
              </a:rPr>
              <a:t>Tendance stable depuis 10 ans!!!</a:t>
            </a:r>
          </a:p>
          <a:p>
            <a:pPr algn="ctr"/>
            <a:endParaRPr lang="fr-FR" sz="2000" b="1" dirty="0">
              <a:solidFill>
                <a:srgbClr val="E2762D"/>
              </a:solidFill>
            </a:endParaRPr>
          </a:p>
        </p:txBody>
      </p:sp>
      <p:sp>
        <p:nvSpPr>
          <p:cNvPr id="10" name="Flèche vers la droite 9"/>
          <p:cNvSpPr/>
          <p:nvPr/>
        </p:nvSpPr>
        <p:spPr>
          <a:xfrm>
            <a:off x="6745287" y="2134659"/>
            <a:ext cx="914400" cy="514350"/>
          </a:xfrm>
          <a:prstGeom prst="rightArrow">
            <a:avLst/>
          </a:prstGeom>
          <a:solidFill>
            <a:srgbClr val="E2762D"/>
          </a:solidFill>
          <a:ln>
            <a:solidFill>
              <a:srgbClr val="E276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p:cNvPicPr>
            <a:picLocks noChangeAspect="1"/>
          </p:cNvPicPr>
          <p:nvPr/>
        </p:nvPicPr>
        <p:blipFill>
          <a:blip r:embed="rId3"/>
          <a:stretch>
            <a:fillRect/>
          </a:stretch>
        </p:blipFill>
        <p:spPr>
          <a:xfrm>
            <a:off x="7849408" y="3612446"/>
            <a:ext cx="1911427" cy="1828801"/>
          </a:xfrm>
          <a:prstGeom prst="rect">
            <a:avLst/>
          </a:prstGeom>
        </p:spPr>
      </p:pic>
      <p:sp>
        <p:nvSpPr>
          <p:cNvPr id="3" name="Rectangle 2">
            <a:extLst>
              <a:ext uri="{FF2B5EF4-FFF2-40B4-BE49-F238E27FC236}">
                <a16:creationId xmlns:a16="http://schemas.microsoft.com/office/drawing/2014/main" id="{F465149C-8623-A84D-BFC6-F7A196D07131}"/>
              </a:ext>
            </a:extLst>
          </p:cNvPr>
          <p:cNvSpPr/>
          <p:nvPr/>
        </p:nvSpPr>
        <p:spPr>
          <a:xfrm>
            <a:off x="9297094" y="5433511"/>
            <a:ext cx="1431802" cy="369332"/>
          </a:xfrm>
          <a:prstGeom prst="rect">
            <a:avLst/>
          </a:prstGeom>
        </p:spPr>
        <p:txBody>
          <a:bodyPr wrap="none">
            <a:spAutoFit/>
          </a:bodyPr>
          <a:lstStyle/>
          <a:p>
            <a:r>
              <a:rPr lang="fr-FR" b="1" dirty="0"/>
              <a:t>Chiffres 2017</a:t>
            </a:r>
            <a:endParaRPr lang="fr-FR" dirty="0"/>
          </a:p>
        </p:txBody>
      </p:sp>
      <p:pic>
        <p:nvPicPr>
          <p:cNvPr id="4" name="Image 3">
            <a:extLst>
              <a:ext uri="{FF2B5EF4-FFF2-40B4-BE49-F238E27FC236}">
                <a16:creationId xmlns:a16="http://schemas.microsoft.com/office/drawing/2014/main" id="{8759A6C6-7068-7643-9BAF-718BCB74B2DB}"/>
              </a:ext>
            </a:extLst>
          </p:cNvPr>
          <p:cNvPicPr>
            <a:picLocks noChangeAspect="1"/>
          </p:cNvPicPr>
          <p:nvPr/>
        </p:nvPicPr>
        <p:blipFill>
          <a:blip r:embed="rId4"/>
          <a:stretch>
            <a:fillRect/>
          </a:stretch>
        </p:blipFill>
        <p:spPr>
          <a:xfrm>
            <a:off x="9996794" y="4314569"/>
            <a:ext cx="1752600" cy="1155700"/>
          </a:xfrm>
          <a:prstGeom prst="rect">
            <a:avLst/>
          </a:prstGeom>
        </p:spPr>
      </p:pic>
      <p:sp>
        <p:nvSpPr>
          <p:cNvPr id="9" name="Rectangle 8">
            <a:extLst>
              <a:ext uri="{FF2B5EF4-FFF2-40B4-BE49-F238E27FC236}">
                <a16:creationId xmlns:a16="http://schemas.microsoft.com/office/drawing/2014/main" id="{2C8A75D6-3990-DF43-B553-A2A13D386709}"/>
              </a:ext>
            </a:extLst>
          </p:cNvPr>
          <p:cNvSpPr/>
          <p:nvPr/>
        </p:nvSpPr>
        <p:spPr>
          <a:xfrm>
            <a:off x="10112165" y="3662725"/>
            <a:ext cx="1338828" cy="646331"/>
          </a:xfrm>
          <a:prstGeom prst="rect">
            <a:avLst/>
          </a:prstGeom>
        </p:spPr>
        <p:txBody>
          <a:bodyPr wrap="none">
            <a:spAutoFit/>
          </a:bodyPr>
          <a:lstStyle/>
          <a:p>
            <a:pPr algn="ctr"/>
            <a:r>
              <a:rPr lang="fr-FR" b="1" dirty="0">
                <a:solidFill>
                  <a:srgbClr val="E2762D"/>
                </a:solidFill>
              </a:rPr>
              <a:t>226 millions</a:t>
            </a:r>
          </a:p>
          <a:p>
            <a:pPr algn="ctr"/>
            <a:r>
              <a:rPr lang="fr-FR" b="1" dirty="0">
                <a:solidFill>
                  <a:srgbClr val="E2762D"/>
                </a:solidFill>
              </a:rPr>
              <a:t>de repas</a:t>
            </a:r>
            <a:endParaRPr lang="fr-FR" dirty="0"/>
          </a:p>
        </p:txBody>
      </p:sp>
      <p:sp>
        <p:nvSpPr>
          <p:cNvPr id="11" name="Rectangle 10">
            <a:extLst>
              <a:ext uri="{FF2B5EF4-FFF2-40B4-BE49-F238E27FC236}">
                <a16:creationId xmlns:a16="http://schemas.microsoft.com/office/drawing/2014/main" id="{DDE31CF9-8087-0543-9712-EE4F728A0672}"/>
              </a:ext>
            </a:extLst>
          </p:cNvPr>
          <p:cNvSpPr/>
          <p:nvPr/>
        </p:nvSpPr>
        <p:spPr>
          <a:xfrm>
            <a:off x="4179219" y="6292334"/>
            <a:ext cx="6659195" cy="400110"/>
          </a:xfrm>
          <a:prstGeom prst="rect">
            <a:avLst/>
          </a:prstGeom>
        </p:spPr>
        <p:txBody>
          <a:bodyPr wrap="none">
            <a:spAutoFit/>
          </a:bodyPr>
          <a:lstStyle/>
          <a:p>
            <a:r>
              <a:rPr lang="fr-FR" sz="2000" b="1" dirty="0">
                <a:solidFill>
                  <a:srgbClr val="FF0000"/>
                </a:solidFill>
              </a:rPr>
              <a:t>On gaspille 40 fois plus que les besoins en aide alimentaire!!!</a:t>
            </a:r>
            <a:endParaRPr lang="fr-FR" sz="2000" dirty="0"/>
          </a:p>
        </p:txBody>
      </p:sp>
      <p:sp>
        <p:nvSpPr>
          <p:cNvPr id="14" name="Rectangle : coins arrondis 13">
            <a:extLst>
              <a:ext uri="{FF2B5EF4-FFF2-40B4-BE49-F238E27FC236}">
                <a16:creationId xmlns:a16="http://schemas.microsoft.com/office/drawing/2014/main" id="{B976147B-E4E7-2149-BAAE-D5B85951CB69}"/>
              </a:ext>
            </a:extLst>
          </p:cNvPr>
          <p:cNvSpPr/>
          <p:nvPr/>
        </p:nvSpPr>
        <p:spPr>
          <a:xfrm>
            <a:off x="7620000" y="3412067"/>
            <a:ext cx="4064000" cy="2387600"/>
          </a:xfrm>
          <a:prstGeom prst="round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556735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508649" y="201478"/>
            <a:ext cx="6692858" cy="584775"/>
          </a:xfrm>
          <a:prstGeom prst="rect">
            <a:avLst/>
          </a:prstGeom>
          <a:noFill/>
        </p:spPr>
        <p:txBody>
          <a:bodyPr wrap="none" rtlCol="0">
            <a:spAutoFit/>
          </a:bodyPr>
          <a:lstStyle/>
          <a:p>
            <a:r>
              <a:rPr lang="fr-FR" sz="3200" dirty="0"/>
              <a:t>La lutte contre le gaspillage alimentaire</a:t>
            </a:r>
          </a:p>
        </p:txBody>
      </p:sp>
      <p:sp>
        <p:nvSpPr>
          <p:cNvPr id="4" name="ZoneTexte 3"/>
          <p:cNvSpPr txBox="1"/>
          <p:nvPr/>
        </p:nvSpPr>
        <p:spPr>
          <a:xfrm>
            <a:off x="290548" y="818271"/>
            <a:ext cx="11731214" cy="5381153"/>
          </a:xfrm>
          <a:prstGeom prst="rect">
            <a:avLst/>
          </a:prstGeom>
          <a:noFill/>
        </p:spPr>
        <p:txBody>
          <a:bodyPr wrap="square" rtlCol="0">
            <a:spAutoFit/>
          </a:bodyPr>
          <a:lstStyle/>
          <a:p>
            <a:pPr algn="just">
              <a:lnSpc>
                <a:spcPct val="120000"/>
              </a:lnSpc>
            </a:pPr>
            <a:r>
              <a:rPr lang="fr-FR" sz="2400" b="1" dirty="0">
                <a:solidFill>
                  <a:srgbClr val="FF0000"/>
                </a:solidFill>
              </a:rPr>
              <a:t>Loi n° 2016-138 </a:t>
            </a:r>
            <a:r>
              <a:rPr lang="fr-FR" sz="2400" dirty="0"/>
              <a:t>relative à la lutte contre le GA instaurant une hiérarchie des actions à mettre en place par chaque acteur de la chaîne alimentaire (Loi </a:t>
            </a:r>
            <a:r>
              <a:rPr lang="fr-FR" sz="2400" dirty="0" err="1"/>
              <a:t>Garot</a:t>
            </a:r>
            <a:r>
              <a:rPr lang="fr-FR" sz="2400" dirty="0"/>
              <a:t>) : </a:t>
            </a:r>
          </a:p>
          <a:p>
            <a:r>
              <a:rPr lang="fr-FR" sz="2400" dirty="0"/>
              <a:t>	1) la prévention du gaspillage alimentaire ; </a:t>
            </a:r>
          </a:p>
          <a:p>
            <a:r>
              <a:rPr lang="fr-FR" sz="2400" dirty="0"/>
              <a:t>	2) l’utilisation des invendus propres à la consommation humaine, par le don ou la 	transformation ; </a:t>
            </a:r>
          </a:p>
          <a:p>
            <a:r>
              <a:rPr lang="fr-FR" sz="2400" dirty="0"/>
              <a:t>	3) la valorisation destinée à l’alimentation animale ; </a:t>
            </a:r>
          </a:p>
          <a:p>
            <a:r>
              <a:rPr lang="fr-FR" sz="2400" dirty="0"/>
              <a:t>	4) l’utilisation à des fins de compost pour l’agriculture ou la valorisation énergétique, 	notamment par méthanisation. </a:t>
            </a:r>
          </a:p>
          <a:p>
            <a:pPr marL="342900" indent="-342900" algn="just">
              <a:lnSpc>
                <a:spcPct val="120000"/>
              </a:lnSpc>
              <a:buFontTx/>
              <a:buChar char="-"/>
            </a:pPr>
            <a:endParaRPr lang="fr-FR" sz="2400" dirty="0"/>
          </a:p>
          <a:p>
            <a:pPr algn="just">
              <a:lnSpc>
                <a:spcPct val="120000"/>
              </a:lnSpc>
            </a:pPr>
            <a:r>
              <a:rPr lang="fr-FR" sz="2400" dirty="0"/>
              <a:t>Extension de la loi </a:t>
            </a:r>
            <a:r>
              <a:rPr lang="fr-FR" sz="2400" dirty="0" err="1"/>
              <a:t>Garot</a:t>
            </a:r>
            <a:r>
              <a:rPr lang="fr-FR" sz="2400" dirty="0"/>
              <a:t> par ordonnance du </a:t>
            </a:r>
            <a:r>
              <a:rPr lang="fr-FR" sz="2400" b="1" dirty="0">
                <a:solidFill>
                  <a:srgbClr val="FF0000"/>
                </a:solidFill>
              </a:rPr>
              <a:t>21 octobre 2019 </a:t>
            </a:r>
            <a:r>
              <a:rPr lang="fr-FR" sz="2400" dirty="0"/>
              <a:t>: </a:t>
            </a:r>
          </a:p>
          <a:p>
            <a:pPr algn="just">
              <a:lnSpc>
                <a:spcPct val="120000"/>
              </a:lnSpc>
            </a:pPr>
            <a:r>
              <a:rPr lang="fr-FR" sz="2400" dirty="0"/>
              <a:t>Le texte élargit l’interdiction de rendre les invendus alimentaires encore consommables impropres à la consommation, à l'ensemble des opérateurs de la restauration collective privée (cela était déjà imposée à la restauration collective publique).</a:t>
            </a:r>
          </a:p>
        </p:txBody>
      </p:sp>
    </p:spTree>
    <p:extLst>
      <p:ext uri="{BB962C8B-B14F-4D97-AF65-F5344CB8AC3E}">
        <p14:creationId xmlns:p14="http://schemas.microsoft.com/office/powerpoint/2010/main" val="3628608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0A63252E-E155-8841-BF6A-8AB074919D09}" type="slidenum">
              <a:rPr lang="fr-FR" smtClean="0"/>
              <a:t>27</a:t>
            </a:fld>
            <a:endParaRPr lang="fr-FR"/>
          </a:p>
        </p:txBody>
      </p:sp>
      <p:sp>
        <p:nvSpPr>
          <p:cNvPr id="5" name="Ellipse 4"/>
          <p:cNvSpPr/>
          <p:nvPr/>
        </p:nvSpPr>
        <p:spPr>
          <a:xfrm>
            <a:off x="1984586" y="1735666"/>
            <a:ext cx="2963334" cy="3059854"/>
          </a:xfrm>
          <a:prstGeom prst="ellipse">
            <a:avLst/>
          </a:prstGeom>
          <a:blipFill rotWithShape="0">
            <a:blip r:embed="rId2"/>
            <a:stretch>
              <a:fillRect/>
            </a:stretch>
          </a:blipFill>
          <a:scene3d>
            <a:camera prst="orthographicFront"/>
            <a:lightRig rig="flat" dir="t"/>
          </a:scene3d>
          <a:sp3d z="190500" extrusionH="12700" prstMaterial="plastic">
            <a:bevelT w="50800" h="50800"/>
          </a:sp3d>
        </p:spPr>
        <p:style>
          <a:lnRef idx="1">
            <a:schemeClr val="accent1">
              <a:hueOff val="0"/>
              <a:satOff val="0"/>
              <a:lumOff val="0"/>
              <a:alphaOff val="0"/>
            </a:schemeClr>
          </a:lnRef>
          <a:fillRef idx="1">
            <a:scrgbClr r="0" g="0" b="0"/>
          </a:fillRef>
          <a:effectRef idx="2">
            <a:schemeClr val="lt1">
              <a:hueOff val="0"/>
              <a:satOff val="0"/>
              <a:lumOff val="0"/>
              <a:alphaOff val="0"/>
            </a:schemeClr>
          </a:effectRef>
          <a:fontRef idx="minor">
            <a:schemeClr val="dk1">
              <a:hueOff val="0"/>
              <a:satOff val="0"/>
              <a:lumOff val="0"/>
              <a:alphaOff val="0"/>
            </a:schemeClr>
          </a:fontRef>
        </p:style>
      </p:sp>
      <p:sp>
        <p:nvSpPr>
          <p:cNvPr id="6" name="Rectangle 5"/>
          <p:cNvSpPr/>
          <p:nvPr/>
        </p:nvSpPr>
        <p:spPr>
          <a:xfrm>
            <a:off x="5834149" y="2104720"/>
            <a:ext cx="5291051" cy="1323439"/>
          </a:xfrm>
          <a:prstGeom prst="rect">
            <a:avLst/>
          </a:prstGeom>
        </p:spPr>
        <p:txBody>
          <a:bodyPr wrap="square">
            <a:spAutoFit/>
          </a:bodyPr>
          <a:lstStyle/>
          <a:p>
            <a:r>
              <a:rPr lang="fr-FR" sz="4000" dirty="0" smtClean="0"/>
              <a:t>4. Méthodologie d’audit et étude de cas</a:t>
            </a:r>
            <a:endParaRPr lang="fr-FR" sz="4000" dirty="0"/>
          </a:p>
        </p:txBody>
      </p:sp>
    </p:spTree>
    <p:extLst>
      <p:ext uri="{BB962C8B-B14F-4D97-AF65-F5344CB8AC3E}">
        <p14:creationId xmlns:p14="http://schemas.microsoft.com/office/powerpoint/2010/main" val="3619556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741312" y="184130"/>
            <a:ext cx="4456090" cy="584775"/>
          </a:xfrm>
          <a:prstGeom prst="rect">
            <a:avLst/>
          </a:prstGeom>
          <a:noFill/>
        </p:spPr>
        <p:txBody>
          <a:bodyPr wrap="square" rtlCol="0">
            <a:spAutoFit/>
          </a:bodyPr>
          <a:lstStyle/>
          <a:p>
            <a:pPr algn="ctr"/>
            <a:r>
              <a:rPr lang="es-MX" sz="3200" b="1" dirty="0" smtClean="0"/>
              <a:t>ENTREPRISES AUDITEES</a:t>
            </a:r>
            <a:endParaRPr lang="fr-FR" sz="3200" b="1" dirty="0"/>
          </a:p>
        </p:txBody>
      </p:sp>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graphicFrame>
        <p:nvGraphicFramePr>
          <p:cNvPr id="2" name="Diagrama 1"/>
          <p:cNvGraphicFramePr/>
          <p:nvPr>
            <p:extLst/>
          </p:nvPr>
        </p:nvGraphicFramePr>
        <p:xfrm>
          <a:off x="1571222" y="1039362"/>
          <a:ext cx="8796269"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9" name="Groupe 8"/>
          <p:cNvGrpSpPr/>
          <p:nvPr/>
        </p:nvGrpSpPr>
        <p:grpSpPr>
          <a:xfrm>
            <a:off x="10421471" y="2743200"/>
            <a:ext cx="1196788" cy="3307976"/>
            <a:chOff x="10421471" y="2743200"/>
            <a:chExt cx="1196788" cy="3307976"/>
          </a:xfrm>
        </p:grpSpPr>
        <p:sp>
          <p:nvSpPr>
            <p:cNvPr id="4" name="Accolade fermante 3"/>
            <p:cNvSpPr/>
            <p:nvPr/>
          </p:nvSpPr>
          <p:spPr>
            <a:xfrm>
              <a:off x="10421471" y="2743200"/>
              <a:ext cx="121024" cy="3307976"/>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 name="ZoneTexte 7"/>
            <p:cNvSpPr txBox="1"/>
            <p:nvPr/>
          </p:nvSpPr>
          <p:spPr>
            <a:xfrm>
              <a:off x="10757647" y="4222376"/>
              <a:ext cx="860612" cy="369332"/>
            </a:xfrm>
            <a:prstGeom prst="rect">
              <a:avLst/>
            </a:prstGeom>
            <a:noFill/>
          </p:spPr>
          <p:txBody>
            <a:bodyPr wrap="square" rtlCol="0">
              <a:spAutoFit/>
            </a:bodyPr>
            <a:lstStyle/>
            <a:p>
              <a:r>
                <a:rPr lang="fr-FR" dirty="0" smtClean="0"/>
                <a:t>DDHP</a:t>
              </a:r>
              <a:endParaRPr lang="fr-FR" dirty="0"/>
            </a:p>
          </p:txBody>
        </p:sp>
      </p:grpSp>
      <p:sp>
        <p:nvSpPr>
          <p:cNvPr id="10" name="Espace réservé du numéro de diapositive 9"/>
          <p:cNvSpPr>
            <a:spLocks noGrp="1"/>
          </p:cNvSpPr>
          <p:nvPr>
            <p:ph type="sldNum" sz="quarter" idx="12"/>
          </p:nvPr>
        </p:nvSpPr>
        <p:spPr>
          <a:xfrm>
            <a:off x="0" y="6492875"/>
            <a:ext cx="683339" cy="365125"/>
          </a:xfrm>
        </p:spPr>
        <p:txBody>
          <a:bodyPr/>
          <a:lstStyle/>
          <a:p>
            <a:fld id="{F02128DF-F4D6-44B2-A9BF-8E3FBA59C12A}" type="slidenum">
              <a:rPr lang="fr-FR" smtClean="0"/>
              <a:t>28</a:t>
            </a:fld>
            <a:endParaRPr lang="fr-FR" dirty="0"/>
          </a:p>
        </p:txBody>
      </p:sp>
    </p:spTree>
    <p:extLst>
      <p:ext uri="{BB962C8B-B14F-4D97-AF65-F5344CB8AC3E}">
        <p14:creationId xmlns:p14="http://schemas.microsoft.com/office/powerpoint/2010/main" val="201550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464417" y="184130"/>
            <a:ext cx="5306095" cy="584775"/>
          </a:xfrm>
          <a:prstGeom prst="rect">
            <a:avLst/>
          </a:prstGeom>
          <a:noFill/>
        </p:spPr>
        <p:txBody>
          <a:bodyPr wrap="square" rtlCol="0">
            <a:spAutoFit/>
          </a:bodyPr>
          <a:lstStyle/>
          <a:p>
            <a:pPr algn="ctr"/>
            <a:r>
              <a:rPr lang="es-MX" sz="3200" b="1" dirty="0" smtClean="0"/>
              <a:t>METHODOLOGIE DES AUDITS</a:t>
            </a:r>
            <a:endParaRPr lang="fr-FR" sz="3200" b="1" dirty="0"/>
          </a:p>
        </p:txBody>
      </p:sp>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graphicFrame>
        <p:nvGraphicFramePr>
          <p:cNvPr id="4" name="Diagrama 3"/>
          <p:cNvGraphicFramePr/>
          <p:nvPr>
            <p:extLst/>
          </p:nvPr>
        </p:nvGraphicFramePr>
        <p:xfrm>
          <a:off x="125928" y="1043188"/>
          <a:ext cx="5424866" cy="58002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6" name="Tabla 15"/>
          <p:cNvGraphicFramePr>
            <a:graphicFrameLocks noGrp="1"/>
          </p:cNvGraphicFramePr>
          <p:nvPr>
            <p:extLst/>
          </p:nvPr>
        </p:nvGraphicFramePr>
        <p:xfrm>
          <a:off x="5660569" y="4139083"/>
          <a:ext cx="6531429" cy="2181225"/>
        </p:xfrm>
        <a:graphic>
          <a:graphicData uri="http://schemas.openxmlformats.org/drawingml/2006/table">
            <a:tbl>
              <a:tblPr/>
              <a:tblGrid>
                <a:gridCol w="1849364">
                  <a:extLst>
                    <a:ext uri="{9D8B030D-6E8A-4147-A177-3AD203B41FA5}">
                      <a16:colId xmlns:a16="http://schemas.microsoft.com/office/drawing/2014/main" val="20000"/>
                    </a:ext>
                  </a:extLst>
                </a:gridCol>
                <a:gridCol w="828073">
                  <a:extLst>
                    <a:ext uri="{9D8B030D-6E8A-4147-A177-3AD203B41FA5}">
                      <a16:colId xmlns:a16="http://schemas.microsoft.com/office/drawing/2014/main" val="20001"/>
                    </a:ext>
                  </a:extLst>
                </a:gridCol>
                <a:gridCol w="828073">
                  <a:extLst>
                    <a:ext uri="{9D8B030D-6E8A-4147-A177-3AD203B41FA5}">
                      <a16:colId xmlns:a16="http://schemas.microsoft.com/office/drawing/2014/main" val="20002"/>
                    </a:ext>
                  </a:extLst>
                </a:gridCol>
                <a:gridCol w="1107548">
                  <a:extLst>
                    <a:ext uri="{9D8B030D-6E8A-4147-A177-3AD203B41FA5}">
                      <a16:colId xmlns:a16="http://schemas.microsoft.com/office/drawing/2014/main" val="20003"/>
                    </a:ext>
                  </a:extLst>
                </a:gridCol>
                <a:gridCol w="1228309">
                  <a:extLst>
                    <a:ext uri="{9D8B030D-6E8A-4147-A177-3AD203B41FA5}">
                      <a16:colId xmlns:a16="http://schemas.microsoft.com/office/drawing/2014/main" val="20004"/>
                    </a:ext>
                  </a:extLst>
                </a:gridCol>
                <a:gridCol w="690062">
                  <a:extLst>
                    <a:ext uri="{9D8B030D-6E8A-4147-A177-3AD203B41FA5}">
                      <a16:colId xmlns:a16="http://schemas.microsoft.com/office/drawing/2014/main" val="20005"/>
                    </a:ext>
                  </a:extLst>
                </a:gridCol>
              </a:tblGrid>
              <a:tr h="190500">
                <a:tc gridSpan="6">
                  <a:txBody>
                    <a:bodyPr/>
                    <a:lstStyle/>
                    <a:p>
                      <a:pPr algn="ctr" fontAlgn="ctr"/>
                      <a:r>
                        <a:rPr lang="fr-FR" sz="1100" b="1" i="0" u="none" strike="noStrike" dirty="0">
                          <a:solidFill>
                            <a:srgbClr val="000000"/>
                          </a:solidFill>
                          <a:effectLst/>
                          <a:latin typeface="Calibri" panose="020F0502020204030204" pitchFamily="34" charset="0"/>
                        </a:rPr>
                        <a:t>TABLEAU DE SYNTHESE</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8CBA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609600">
                <a:tc>
                  <a:txBody>
                    <a:bodyPr/>
                    <a:lstStyle/>
                    <a:p>
                      <a:pPr algn="ctr" fontAlgn="ctr"/>
                      <a:r>
                        <a:rPr lang="fr-FR" sz="900" b="1" i="0" u="none" strike="noStrike" dirty="0">
                          <a:solidFill>
                            <a:srgbClr val="000000"/>
                          </a:solidFill>
                          <a:effectLst/>
                          <a:latin typeface="Arial" panose="020B0604020202020204" pitchFamily="34" charset="0"/>
                        </a:rPr>
                        <a:t>Individu 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900" b="1" i="0" u="none" strike="noStrike" dirty="0">
                          <a:solidFill>
                            <a:srgbClr val="000000"/>
                          </a:solidFill>
                          <a:effectLst/>
                          <a:latin typeface="Arial" panose="020B0604020202020204" pitchFamily="34" charset="0"/>
                        </a:rPr>
                        <a:t>Score sensibilisation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ctr"/>
                      <a:r>
                        <a:rPr lang="fr-FR" sz="900" b="1" i="0" u="none" strike="noStrike" dirty="0">
                          <a:solidFill>
                            <a:srgbClr val="000000"/>
                          </a:solidFill>
                          <a:effectLst/>
                          <a:latin typeface="Arial" panose="020B0604020202020204" pitchFamily="34" charset="0"/>
                        </a:rPr>
                        <a:t>Score conscientisation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fr-FR" sz="900" b="1" i="0" u="none" strike="noStrike" dirty="0">
                          <a:solidFill>
                            <a:srgbClr val="000000"/>
                          </a:solidFill>
                          <a:effectLst/>
                          <a:latin typeface="Arial" panose="020B0604020202020204" pitchFamily="34" charset="0"/>
                        </a:rPr>
                        <a:t>Score capacité à agir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fr-FR" sz="900" b="1" i="0" u="none" strike="noStrike" dirty="0">
                          <a:solidFill>
                            <a:srgbClr val="000000"/>
                          </a:solidFill>
                          <a:effectLst/>
                          <a:latin typeface="Arial" panose="020B0604020202020204" pitchFamily="34" charset="0"/>
                        </a:rPr>
                        <a:t>Score 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6A6A6"/>
                    </a:solidFill>
                  </a:tcPr>
                </a:tc>
                <a:tc>
                  <a:txBody>
                    <a:bodyPr/>
                    <a:lstStyle/>
                    <a:p>
                      <a:pPr algn="ctr" fontAlgn="ctr"/>
                      <a:r>
                        <a:rPr lang="fr-FR" sz="900" b="1" i="0" u="none" strike="noStrike" dirty="0">
                          <a:solidFill>
                            <a:srgbClr val="000000"/>
                          </a:solidFill>
                          <a:effectLst/>
                          <a:latin typeface="Arial" panose="020B0604020202020204" pitchFamily="34" charset="0"/>
                        </a:rPr>
                        <a:t>Pourcentage du score maximum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0001"/>
                  </a:ext>
                </a:extLst>
              </a:tr>
              <a:tr h="238125">
                <a:tc>
                  <a:txBody>
                    <a:bodyPr/>
                    <a:lstStyle/>
                    <a:p>
                      <a:pPr algn="ctr" fontAlgn="ctr"/>
                      <a:r>
                        <a:rPr lang="fr-FR" sz="9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1" i="0" u="none" strike="noStrike" dirty="0">
                          <a:solidFill>
                            <a:srgbClr val="000000"/>
                          </a:solidFill>
                          <a:effectLst/>
                          <a:latin typeface="Arial" panose="020B0604020202020204" pitchFamily="34" charset="0"/>
                        </a:rPr>
                        <a:t>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90500">
                <a:tc>
                  <a:txBody>
                    <a:bodyPr/>
                    <a:lstStyle/>
                    <a:p>
                      <a:pPr algn="ctr" fontAlgn="ctr"/>
                      <a:r>
                        <a:rPr lang="fr-FR" sz="9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1" i="0" u="none" strike="noStrike" dirty="0">
                          <a:solidFill>
                            <a:srgbClr val="000000"/>
                          </a:solidFill>
                          <a:effectLst/>
                          <a:latin typeface="Arial" panose="020B0604020202020204" pitchFamily="34" charset="0"/>
                        </a:rPr>
                        <a:t>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90500">
                <a:tc>
                  <a:txBody>
                    <a:bodyPr/>
                    <a:lstStyle/>
                    <a:p>
                      <a:pPr algn="ctr" fontAlgn="ctr"/>
                      <a:r>
                        <a:rPr lang="fr-FR" sz="9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1" i="0" u="none" strike="noStrike" dirty="0">
                          <a:solidFill>
                            <a:srgbClr val="000000"/>
                          </a:solidFill>
                          <a:effectLst/>
                          <a:latin typeface="Arial" panose="020B0604020202020204" pitchFamily="34" charset="0"/>
                        </a:rPr>
                        <a:t>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900" b="0" i="0" u="none" strike="noStrike" dirty="0">
                          <a:solidFill>
                            <a:srgbClr val="000000"/>
                          </a:solidFill>
                          <a:effectLst/>
                          <a:latin typeface="Arial" panose="020B060402020202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90500">
                <a:tc>
                  <a:txBody>
                    <a:bodyPr/>
                    <a:lstStyle/>
                    <a:p>
                      <a:pPr algn="l" fontAlgn="ctr"/>
                      <a:r>
                        <a:rPr lang="fr-FR" sz="1100" b="0" i="0" u="none" strike="noStrike" dirty="0">
                          <a:solidFill>
                            <a:srgbClr val="000000"/>
                          </a:solidFill>
                          <a:effectLst/>
                          <a:latin typeface="Calibri" panose="020F0502020204030204" pitchFamily="34" charset="0"/>
                        </a:rPr>
                        <a:t>score moyen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fr-FR" sz="1100" b="0" i="0" u="none" strike="noStrike" dirty="0">
                          <a:solidFill>
                            <a:srgbClr val="000000"/>
                          </a:solidFill>
                          <a:effectLst/>
                          <a:latin typeface="Calibri" panose="020F0502020204030204" pitchFamily="34" charset="0"/>
                        </a:rPr>
                        <a:t>21,00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17,00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42,00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80,00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10005"/>
                  </a:ext>
                </a:extLst>
              </a:tr>
              <a:tr h="190500">
                <a:tc>
                  <a:txBody>
                    <a:bodyPr/>
                    <a:lstStyle/>
                    <a:p>
                      <a:pPr algn="l" fontAlgn="ctr"/>
                      <a:r>
                        <a:rPr lang="fr-FR" sz="1100" b="0" i="0" u="none" strike="noStrike" dirty="0">
                          <a:solidFill>
                            <a:srgbClr val="000000"/>
                          </a:solidFill>
                          <a:effectLst/>
                          <a:latin typeface="Calibri" panose="020F0502020204030204" pitchFamily="34" charset="0"/>
                        </a:rPr>
                        <a:t>Ecart-type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fr-FR" sz="1100" b="0" i="0" u="none" strike="noStrike" dirty="0">
                          <a:solidFill>
                            <a:srgbClr val="000000"/>
                          </a:solidFill>
                          <a:effectLst/>
                          <a:latin typeface="Calibri" panose="020F0502020204030204" pitchFamily="34" charset="0"/>
                        </a:rPr>
                        <a:t>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0006"/>
                  </a:ext>
                </a:extLst>
              </a:tr>
              <a:tr h="381000">
                <a:tc>
                  <a:txBody>
                    <a:bodyPr/>
                    <a:lstStyle/>
                    <a:p>
                      <a:pPr algn="l" fontAlgn="ctr"/>
                      <a:r>
                        <a:rPr lang="fr-FR" sz="1100" b="0" i="0" u="none" strike="noStrike" dirty="0">
                          <a:solidFill>
                            <a:srgbClr val="000000"/>
                          </a:solidFill>
                          <a:effectLst/>
                          <a:latin typeface="Calibri" panose="020F0502020204030204" pitchFamily="34" charset="0"/>
                        </a:rPr>
                        <a:t>Pourcentage moyen (% du score maximum)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fr-FR" sz="1100" b="0" i="0" u="none" strike="noStrike" dirty="0">
                          <a:solidFill>
                            <a:srgbClr val="000000"/>
                          </a:solidFill>
                          <a:effectLst/>
                          <a:latin typeface="Calibri" panose="020F050202020403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fr-FR" sz="1100" b="0" i="0" u="none" strike="noStrike" dirty="0">
                          <a:solidFill>
                            <a:srgbClr val="000000"/>
                          </a:solidFill>
                          <a:effectLst/>
                          <a:latin typeface="Calibri" panose="020F050202020403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0007"/>
                  </a:ext>
                </a:extLst>
              </a:tr>
            </a:tbl>
          </a:graphicData>
        </a:graphic>
      </p:graphicFrame>
      <p:graphicFrame>
        <p:nvGraphicFramePr>
          <p:cNvPr id="12" name="Tabla 11"/>
          <p:cNvGraphicFramePr>
            <a:graphicFrameLocks noGrp="1"/>
          </p:cNvGraphicFramePr>
          <p:nvPr>
            <p:extLst/>
          </p:nvPr>
        </p:nvGraphicFramePr>
        <p:xfrm>
          <a:off x="5660566" y="4057559"/>
          <a:ext cx="6531429" cy="2344272"/>
        </p:xfrm>
        <a:graphic>
          <a:graphicData uri="http://schemas.openxmlformats.org/drawingml/2006/table">
            <a:tbl>
              <a:tblPr firstRow="1" firstCol="1" bandRow="1"/>
              <a:tblGrid>
                <a:gridCol w="1091420">
                  <a:extLst>
                    <a:ext uri="{9D8B030D-6E8A-4147-A177-3AD203B41FA5}">
                      <a16:colId xmlns:a16="http://schemas.microsoft.com/office/drawing/2014/main" val="20000"/>
                    </a:ext>
                  </a:extLst>
                </a:gridCol>
                <a:gridCol w="1687998">
                  <a:extLst>
                    <a:ext uri="{9D8B030D-6E8A-4147-A177-3AD203B41FA5}">
                      <a16:colId xmlns:a16="http://schemas.microsoft.com/office/drawing/2014/main" val="20001"/>
                    </a:ext>
                  </a:extLst>
                </a:gridCol>
                <a:gridCol w="1441847">
                  <a:extLst>
                    <a:ext uri="{9D8B030D-6E8A-4147-A177-3AD203B41FA5}">
                      <a16:colId xmlns:a16="http://schemas.microsoft.com/office/drawing/2014/main" val="20002"/>
                    </a:ext>
                  </a:extLst>
                </a:gridCol>
                <a:gridCol w="1476745">
                  <a:extLst>
                    <a:ext uri="{9D8B030D-6E8A-4147-A177-3AD203B41FA5}">
                      <a16:colId xmlns:a16="http://schemas.microsoft.com/office/drawing/2014/main" val="20003"/>
                    </a:ext>
                  </a:extLst>
                </a:gridCol>
                <a:gridCol w="833419">
                  <a:extLst>
                    <a:ext uri="{9D8B030D-6E8A-4147-A177-3AD203B41FA5}">
                      <a16:colId xmlns:a16="http://schemas.microsoft.com/office/drawing/2014/main" val="20004"/>
                    </a:ext>
                  </a:extLst>
                </a:gridCol>
              </a:tblGrid>
              <a:tr h="890120">
                <a:tc>
                  <a:txBody>
                    <a:bodyPr/>
                    <a:lstStyle/>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Niveau de réceptivité </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Sensibilisation</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Conscientisation</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Capacité à agir</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(/42)</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0000"/>
                  </a:ext>
                </a:extLst>
              </a:tr>
              <a:tr h="363538">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Très élevé</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19-21</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15-17</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35-42</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69-80</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001"/>
                  </a:ext>
                </a:extLst>
              </a:tr>
              <a:tr h="363538">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Elevé</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14-18,9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12-14,9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28-34,9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54-68,9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0002"/>
                  </a:ext>
                </a:extLst>
              </a:tr>
              <a:tr h="363538">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Moyen</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9-13,9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9-11,9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20-27,9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39-53,9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63538">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Faible</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13-19,9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22-38,9</a:t>
                      </a:r>
                      <a:endParaRPr lang="fr-FR" sz="12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bl>
          </a:graphicData>
        </a:graphic>
      </p:graphicFrame>
      <p:sp>
        <p:nvSpPr>
          <p:cNvPr id="2" name="Espace réservé du numéro de diapositive 1"/>
          <p:cNvSpPr>
            <a:spLocks noGrp="1"/>
          </p:cNvSpPr>
          <p:nvPr>
            <p:ph type="sldNum" sz="quarter" idx="12"/>
          </p:nvPr>
        </p:nvSpPr>
        <p:spPr>
          <a:xfrm>
            <a:off x="2075563" y="6511925"/>
            <a:ext cx="683339" cy="365125"/>
          </a:xfrm>
        </p:spPr>
        <p:txBody>
          <a:bodyPr/>
          <a:lstStyle/>
          <a:p>
            <a:fld id="{F02128DF-F4D6-44B2-A9BF-8E3FBA59C12A}" type="slidenum">
              <a:rPr lang="fr-FR" smtClean="0"/>
              <a:t>29</a:t>
            </a:fld>
            <a:endParaRPr lang="fr-FR" dirty="0"/>
          </a:p>
        </p:txBody>
      </p:sp>
      <p:graphicFrame>
        <p:nvGraphicFramePr>
          <p:cNvPr id="3" name="Tabla 2"/>
          <p:cNvGraphicFramePr>
            <a:graphicFrameLocks noGrp="1"/>
          </p:cNvGraphicFramePr>
          <p:nvPr>
            <p:extLst/>
          </p:nvPr>
        </p:nvGraphicFramePr>
        <p:xfrm>
          <a:off x="5660566" y="1359767"/>
          <a:ext cx="6531430" cy="2513662"/>
        </p:xfrm>
        <a:graphic>
          <a:graphicData uri="http://schemas.openxmlformats.org/drawingml/2006/table">
            <a:tbl>
              <a:tblPr/>
              <a:tblGrid>
                <a:gridCol w="1956711">
                  <a:extLst>
                    <a:ext uri="{9D8B030D-6E8A-4147-A177-3AD203B41FA5}">
                      <a16:colId xmlns:a16="http://schemas.microsoft.com/office/drawing/2014/main" val="20000"/>
                    </a:ext>
                  </a:extLst>
                </a:gridCol>
                <a:gridCol w="924003">
                  <a:extLst>
                    <a:ext uri="{9D8B030D-6E8A-4147-A177-3AD203B41FA5}">
                      <a16:colId xmlns:a16="http://schemas.microsoft.com/office/drawing/2014/main" val="20001"/>
                    </a:ext>
                  </a:extLst>
                </a:gridCol>
                <a:gridCol w="507296">
                  <a:extLst>
                    <a:ext uri="{9D8B030D-6E8A-4147-A177-3AD203B41FA5}">
                      <a16:colId xmlns:a16="http://schemas.microsoft.com/office/drawing/2014/main" val="20002"/>
                    </a:ext>
                  </a:extLst>
                </a:gridCol>
                <a:gridCol w="887767">
                  <a:extLst>
                    <a:ext uri="{9D8B030D-6E8A-4147-A177-3AD203B41FA5}">
                      <a16:colId xmlns:a16="http://schemas.microsoft.com/office/drawing/2014/main" val="20003"/>
                    </a:ext>
                  </a:extLst>
                </a:gridCol>
                <a:gridCol w="1290886">
                  <a:extLst>
                    <a:ext uri="{9D8B030D-6E8A-4147-A177-3AD203B41FA5}">
                      <a16:colId xmlns:a16="http://schemas.microsoft.com/office/drawing/2014/main" val="20004"/>
                    </a:ext>
                  </a:extLst>
                </a:gridCol>
                <a:gridCol w="964767">
                  <a:extLst>
                    <a:ext uri="{9D8B030D-6E8A-4147-A177-3AD203B41FA5}">
                      <a16:colId xmlns:a16="http://schemas.microsoft.com/office/drawing/2014/main" val="20005"/>
                    </a:ext>
                  </a:extLst>
                </a:gridCol>
              </a:tblGrid>
              <a:tr h="284094">
                <a:tc gridSpan="6">
                  <a:txBody>
                    <a:bodyPr/>
                    <a:lstStyle/>
                    <a:p>
                      <a:pPr algn="ctr" fontAlgn="b"/>
                      <a:r>
                        <a:rPr lang="fr-FR" sz="1400" b="1" i="0" u="none" strike="noStrike" dirty="0">
                          <a:solidFill>
                            <a:srgbClr val="000000"/>
                          </a:solidFill>
                          <a:effectLst/>
                          <a:latin typeface="Calibri" panose="020F0502020204030204" pitchFamily="34" charset="0"/>
                        </a:rPr>
                        <a:t>Caractérisation</a:t>
                      </a:r>
                    </a:p>
                  </a:txBody>
                  <a:tcPr marL="9525" marR="9525" marT="9525" marB="0" anchor="b">
                    <a:lnL>
                      <a:noFill/>
                    </a:lnL>
                    <a:lnR>
                      <a:noFill/>
                    </a:lnR>
                    <a:lnT>
                      <a:noFill/>
                    </a:lnT>
                    <a:lnB>
                      <a:noFill/>
                    </a:lnB>
                    <a:solidFill>
                      <a:srgbClr val="F8CBA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411368">
                <a:tc>
                  <a:txBody>
                    <a:bodyPr/>
                    <a:lstStyle/>
                    <a:p>
                      <a:pPr algn="ctr" fontAlgn="b"/>
                      <a:r>
                        <a:rPr lang="fr-FR" sz="1100" b="1" i="1" u="none" strike="noStrike" dirty="0">
                          <a:solidFill>
                            <a:srgbClr val="000000"/>
                          </a:solidFill>
                          <a:effectLst/>
                          <a:latin typeface="Calibri" panose="020F0502020204030204" pitchFamily="34" charset="0"/>
                        </a:rPr>
                        <a:t>Date de caractérisation</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gridSpan="5">
                  <a:txBody>
                    <a:bodyPr/>
                    <a:lstStyle/>
                    <a:p>
                      <a:pPr algn="ctr" fontAlgn="b"/>
                      <a:endParaRPr lang="fr-FR"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1"/>
                  </a:ext>
                </a:extLst>
              </a:tr>
              <a:tr h="454550">
                <a:tc>
                  <a:txBody>
                    <a:bodyPr/>
                    <a:lstStyle/>
                    <a:p>
                      <a:pPr algn="ctr" fontAlgn="ctr"/>
                      <a:r>
                        <a:rPr lang="fr-FR" sz="1100" b="1" i="0" u="none" strike="noStrike">
                          <a:solidFill>
                            <a:srgbClr val="FFFFFF"/>
                          </a:solidFill>
                          <a:effectLst/>
                          <a:latin typeface="Calibri" panose="020F0502020204030204" pitchFamily="34" charset="0"/>
                        </a:rPr>
                        <a:t>Catégorie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A3838"/>
                    </a:solidFill>
                  </a:tcPr>
                </a:tc>
                <a:tc>
                  <a:txBody>
                    <a:bodyPr/>
                    <a:lstStyle/>
                    <a:p>
                      <a:pPr algn="ctr" fontAlgn="ctr"/>
                      <a:r>
                        <a:rPr lang="fr-FR" sz="1100" b="1" i="0" u="none" strike="noStrike">
                          <a:solidFill>
                            <a:srgbClr val="FFFFFF"/>
                          </a:solidFill>
                          <a:effectLst/>
                          <a:latin typeface="Calibri" panose="020F0502020204030204" pitchFamily="34" charset="0"/>
                        </a:rPr>
                        <a:t>Poids Brut kg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A3838"/>
                    </a:solidFill>
                  </a:tcPr>
                </a:tc>
                <a:tc>
                  <a:txBody>
                    <a:bodyPr/>
                    <a:lstStyle/>
                    <a:p>
                      <a:pPr algn="ctr" fontAlgn="ctr"/>
                      <a:r>
                        <a:rPr lang="fr-FR" sz="1100" b="1" i="0" u="none" strike="noStrike">
                          <a:solidFill>
                            <a:srgbClr val="FFFFFF"/>
                          </a:solidFill>
                          <a:effectLst/>
                          <a:latin typeface="Calibri" panose="020F0502020204030204" pitchFamily="34" charset="0"/>
                        </a:rPr>
                        <a:t>Fois tarer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A3838"/>
                    </a:solidFill>
                  </a:tcPr>
                </a:tc>
                <a:tc>
                  <a:txBody>
                    <a:bodyPr/>
                    <a:lstStyle/>
                    <a:p>
                      <a:pPr algn="ctr" fontAlgn="ctr"/>
                      <a:r>
                        <a:rPr lang="fr-FR" sz="1100" b="1" i="0" u="none" strike="noStrike">
                          <a:solidFill>
                            <a:srgbClr val="FFFFFF"/>
                          </a:solidFill>
                          <a:effectLst/>
                          <a:latin typeface="Calibri" panose="020F0502020204030204" pitchFamily="34" charset="0"/>
                        </a:rPr>
                        <a:t>Poids net kg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A3838"/>
                    </a:solidFill>
                  </a:tcPr>
                </a:tc>
                <a:tc>
                  <a:txBody>
                    <a:bodyPr/>
                    <a:lstStyle/>
                    <a:p>
                      <a:pPr algn="ctr" fontAlgn="ctr"/>
                      <a:r>
                        <a:rPr lang="fr-FR" sz="1100" b="1" i="0" u="none" strike="noStrike">
                          <a:solidFill>
                            <a:srgbClr val="FFFFFF"/>
                          </a:solidFill>
                          <a:effectLst/>
                          <a:latin typeface="Calibri" panose="020F0502020204030204" pitchFamily="34" charset="0"/>
                        </a:rPr>
                        <a:t>% par rapport à l'échantillon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ctr" fontAlgn="ctr"/>
                      <a:r>
                        <a:rPr lang="fr-FR" sz="1100" b="1" i="0" u="none" strike="noStrike">
                          <a:solidFill>
                            <a:srgbClr val="FFFFFF"/>
                          </a:solidFill>
                          <a:effectLst/>
                          <a:latin typeface="Calibri" panose="020F0502020204030204" pitchFamily="34" charset="0"/>
                        </a:rPr>
                        <a:t>Conteneur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A3838"/>
                    </a:solidFill>
                  </a:tcPr>
                </a:tc>
                <a:extLst>
                  <a:ext uri="{0D108BD9-81ED-4DB2-BD59-A6C34878D82A}">
                    <a16:rowId xmlns:a16="http://schemas.microsoft.com/office/drawing/2014/main" val="10002"/>
                  </a:ext>
                </a:extLst>
              </a:tr>
              <a:tr h="227275">
                <a:tc>
                  <a:txBody>
                    <a:bodyPr/>
                    <a:lstStyle/>
                    <a:p>
                      <a:pPr algn="ctr" fontAlgn="ctr"/>
                      <a:r>
                        <a:rPr lang="fr-FR" sz="1100" b="1" i="0" u="none" strike="noStrike">
                          <a:solidFill>
                            <a:srgbClr val="000000"/>
                          </a:solidFill>
                          <a:effectLst/>
                          <a:latin typeface="Calibri" panose="020F0502020204030204" pitchFamily="34" charset="0"/>
                        </a:rPr>
                        <a:t>Catégorie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33,3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27275">
                <a:tc>
                  <a:txBody>
                    <a:bodyPr/>
                    <a:lstStyle/>
                    <a:p>
                      <a:pPr algn="ctr" fontAlgn="ctr"/>
                      <a:r>
                        <a:rPr lang="fr-FR" sz="1100" b="1"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27275">
                <a:tc>
                  <a:txBody>
                    <a:bodyPr/>
                    <a:lstStyle/>
                    <a:p>
                      <a:pPr algn="ctr" fontAlgn="ctr"/>
                      <a:r>
                        <a:rPr lang="fr-FR" sz="1100" b="1" i="0" u="none" strike="noStrike">
                          <a:solidFill>
                            <a:srgbClr val="000000"/>
                          </a:solidFill>
                          <a:effectLst/>
                          <a:latin typeface="Calibri" panose="020F0502020204030204" pitchFamily="34" charset="0"/>
                        </a:rPr>
                        <a:t>Catégorie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33,3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27275">
                <a:tc>
                  <a:txBody>
                    <a:bodyPr/>
                    <a:lstStyle/>
                    <a:p>
                      <a:pPr algn="ctr" fontAlgn="ctr"/>
                      <a:r>
                        <a:rPr lang="fr-FR" sz="1100" b="1"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227275">
                <a:tc>
                  <a:txBody>
                    <a:bodyPr/>
                    <a:lstStyle/>
                    <a:p>
                      <a:pPr algn="ctr" fontAlgn="ctr"/>
                      <a:r>
                        <a:rPr lang="fr-FR" sz="1100" b="1" i="0" u="none" strike="noStrike">
                          <a:solidFill>
                            <a:srgbClr val="000000"/>
                          </a:solidFill>
                          <a:effectLst/>
                          <a:latin typeface="Calibri" panose="020F0502020204030204" pitchFamily="34" charset="0"/>
                        </a:rPr>
                        <a:t>Catégorie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33,3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227275">
                <a:tc gridSpan="3">
                  <a:txBody>
                    <a:bodyPr/>
                    <a:lstStyle/>
                    <a:p>
                      <a:pPr algn="ctr" fontAlgn="b"/>
                      <a:r>
                        <a:rPr lang="fr-FR" sz="1100" b="1" i="0" u="none" strike="noStrike">
                          <a:solidFill>
                            <a:srgbClr val="000000"/>
                          </a:solidFill>
                          <a:effectLst/>
                          <a:latin typeface="Calibri" panose="020F0502020204030204" pitchFamily="34" charset="0"/>
                        </a:rPr>
                        <a:t>Poids total de la journée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fr-FR"/>
                    </a:p>
                  </a:txBody>
                  <a:tcPr/>
                </a:tc>
                <a:tc hMerge="1">
                  <a:txBody>
                    <a:bodyPr/>
                    <a:lstStyle/>
                    <a:p>
                      <a:endParaRPr lang="fr-FR"/>
                    </a:p>
                  </a:txBody>
                  <a:tcPr/>
                </a:tc>
                <a:tc>
                  <a:txBody>
                    <a:bodyPr/>
                    <a:lstStyle/>
                    <a:p>
                      <a:pPr algn="r" fontAlgn="b"/>
                      <a:r>
                        <a:rPr lang="fr-FR" sz="1100" b="0" i="0" u="none" strike="noStrike">
                          <a:solidFill>
                            <a:srgbClr val="000000"/>
                          </a:solidFill>
                          <a:effectLst/>
                          <a:latin typeface="Calibri" panose="020F0502020204030204" pitchFamily="34" charset="0"/>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038562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 Box 2">
            <a:extLst>
              <a:ext uri="{FF2B5EF4-FFF2-40B4-BE49-F238E27FC236}">
                <a16:creationId xmlns:a16="http://schemas.microsoft.com/office/drawing/2014/main" id="{CC08CDDB-5E26-CF40-83A0-DB0ED17EBBFA}"/>
              </a:ext>
            </a:extLst>
          </p:cNvPr>
          <p:cNvSpPr txBox="1">
            <a:spLocks noChangeArrowheads="1"/>
          </p:cNvSpPr>
          <p:nvPr/>
        </p:nvSpPr>
        <p:spPr bwMode="auto">
          <a:xfrm>
            <a:off x="2765107" y="13253"/>
            <a:ext cx="6434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fr-FR" altLang="fr-FR" dirty="0">
                <a:latin typeface="Calibri" panose="020F0502020204030204" pitchFamily="34" charset="0"/>
                <a:cs typeface="Calibri" panose="020F0502020204030204" pitchFamily="34" charset="0"/>
              </a:rPr>
              <a:t>Les DAE en France (données de 2012)</a:t>
            </a:r>
          </a:p>
        </p:txBody>
      </p:sp>
      <p:pic>
        <p:nvPicPr>
          <p:cNvPr id="89091" name="Image 1">
            <a:extLst>
              <a:ext uri="{FF2B5EF4-FFF2-40B4-BE49-F238E27FC236}">
                <a16:creationId xmlns:a16="http://schemas.microsoft.com/office/drawing/2014/main" id="{9B7A7302-59FB-EA4C-BBF4-520C9700D1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7863" y="872022"/>
            <a:ext cx="5551488"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2" name="Image 1">
            <a:extLst>
              <a:ext uri="{FF2B5EF4-FFF2-40B4-BE49-F238E27FC236}">
                <a16:creationId xmlns:a16="http://schemas.microsoft.com/office/drawing/2014/main" id="{AEFD994F-AE7A-9149-A385-DF6AFC2EAF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34234" y="3728416"/>
            <a:ext cx="6784975"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34011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graphicFrame>
        <p:nvGraphicFramePr>
          <p:cNvPr id="4" name="Diagrama 3"/>
          <p:cNvGraphicFramePr/>
          <p:nvPr>
            <p:extLst/>
          </p:nvPr>
        </p:nvGraphicFramePr>
        <p:xfrm>
          <a:off x="0" y="1163824"/>
          <a:ext cx="5346700" cy="54258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026"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61223" t="32519" r="9977" b="6542"/>
          <a:stretch/>
        </p:blipFill>
        <p:spPr bwMode="auto">
          <a:xfrm>
            <a:off x="6751122" y="4518553"/>
            <a:ext cx="2329378" cy="1907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Espace réservé du numéro de diapositive 1"/>
          <p:cNvSpPr>
            <a:spLocks noGrp="1"/>
          </p:cNvSpPr>
          <p:nvPr>
            <p:ph type="sldNum" sz="quarter" idx="12"/>
          </p:nvPr>
        </p:nvSpPr>
        <p:spPr>
          <a:xfrm>
            <a:off x="-38100" y="6589712"/>
            <a:ext cx="683339" cy="365125"/>
          </a:xfrm>
        </p:spPr>
        <p:txBody>
          <a:bodyPr/>
          <a:lstStyle/>
          <a:p>
            <a:fld id="{F02128DF-F4D6-44B2-A9BF-8E3FBA59C12A}" type="slidenum">
              <a:rPr lang="fr-FR" smtClean="0"/>
              <a:t>30</a:t>
            </a:fld>
            <a:endParaRPr lang="fr-FR" dirty="0"/>
          </a:p>
        </p:txBody>
      </p:sp>
      <p:graphicFrame>
        <p:nvGraphicFramePr>
          <p:cNvPr id="3" name="Tabla 2"/>
          <p:cNvGraphicFramePr>
            <a:graphicFrameLocks noGrp="1"/>
          </p:cNvGraphicFramePr>
          <p:nvPr>
            <p:extLst/>
          </p:nvPr>
        </p:nvGraphicFramePr>
        <p:xfrm>
          <a:off x="5346702" y="953037"/>
          <a:ext cx="6845297" cy="1981215"/>
        </p:xfrm>
        <a:graphic>
          <a:graphicData uri="http://schemas.openxmlformats.org/drawingml/2006/table">
            <a:tbl>
              <a:tblPr/>
              <a:tblGrid>
                <a:gridCol w="1316387">
                  <a:extLst>
                    <a:ext uri="{9D8B030D-6E8A-4147-A177-3AD203B41FA5}">
                      <a16:colId xmlns:a16="http://schemas.microsoft.com/office/drawing/2014/main" val="20000"/>
                    </a:ext>
                  </a:extLst>
                </a:gridCol>
                <a:gridCol w="761546">
                  <a:extLst>
                    <a:ext uri="{9D8B030D-6E8A-4147-A177-3AD203B41FA5}">
                      <a16:colId xmlns:a16="http://schemas.microsoft.com/office/drawing/2014/main" val="20001"/>
                    </a:ext>
                  </a:extLst>
                </a:gridCol>
                <a:gridCol w="752927">
                  <a:extLst>
                    <a:ext uri="{9D8B030D-6E8A-4147-A177-3AD203B41FA5}">
                      <a16:colId xmlns:a16="http://schemas.microsoft.com/office/drawing/2014/main" val="20002"/>
                    </a:ext>
                  </a:extLst>
                </a:gridCol>
                <a:gridCol w="554841">
                  <a:extLst>
                    <a:ext uri="{9D8B030D-6E8A-4147-A177-3AD203B41FA5}">
                      <a16:colId xmlns:a16="http://schemas.microsoft.com/office/drawing/2014/main" val="20003"/>
                    </a:ext>
                  </a:extLst>
                </a:gridCol>
                <a:gridCol w="674513">
                  <a:extLst>
                    <a:ext uri="{9D8B030D-6E8A-4147-A177-3AD203B41FA5}">
                      <a16:colId xmlns:a16="http://schemas.microsoft.com/office/drawing/2014/main" val="20004"/>
                    </a:ext>
                  </a:extLst>
                </a:gridCol>
                <a:gridCol w="554841">
                  <a:extLst>
                    <a:ext uri="{9D8B030D-6E8A-4147-A177-3AD203B41FA5}">
                      <a16:colId xmlns:a16="http://schemas.microsoft.com/office/drawing/2014/main" val="20005"/>
                    </a:ext>
                  </a:extLst>
                </a:gridCol>
                <a:gridCol w="576599">
                  <a:extLst>
                    <a:ext uri="{9D8B030D-6E8A-4147-A177-3AD203B41FA5}">
                      <a16:colId xmlns:a16="http://schemas.microsoft.com/office/drawing/2014/main" val="20006"/>
                    </a:ext>
                  </a:extLst>
                </a:gridCol>
                <a:gridCol w="543961">
                  <a:extLst>
                    <a:ext uri="{9D8B030D-6E8A-4147-A177-3AD203B41FA5}">
                      <a16:colId xmlns:a16="http://schemas.microsoft.com/office/drawing/2014/main" val="20007"/>
                    </a:ext>
                  </a:extLst>
                </a:gridCol>
                <a:gridCol w="554841">
                  <a:extLst>
                    <a:ext uri="{9D8B030D-6E8A-4147-A177-3AD203B41FA5}">
                      <a16:colId xmlns:a16="http://schemas.microsoft.com/office/drawing/2014/main" val="20008"/>
                    </a:ext>
                  </a:extLst>
                </a:gridCol>
                <a:gridCol w="554841">
                  <a:extLst>
                    <a:ext uri="{9D8B030D-6E8A-4147-A177-3AD203B41FA5}">
                      <a16:colId xmlns:a16="http://schemas.microsoft.com/office/drawing/2014/main" val="20009"/>
                    </a:ext>
                  </a:extLst>
                </a:gridCol>
              </a:tblGrid>
              <a:tr h="175948">
                <a:tc gridSpan="10">
                  <a:txBody>
                    <a:bodyPr/>
                    <a:lstStyle/>
                    <a:p>
                      <a:pPr algn="ctr" fontAlgn="ctr"/>
                      <a:r>
                        <a:rPr lang="fr-FR" sz="1300" b="1" i="0" u="none" strike="noStrike" dirty="0">
                          <a:solidFill>
                            <a:srgbClr val="000000"/>
                          </a:solidFill>
                          <a:effectLst/>
                          <a:latin typeface="Cambria" panose="02040503050406030204" pitchFamily="18" charset="0"/>
                        </a:rPr>
                        <a:t>ANALYSE DES PRESTATAIRES</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8CBA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434221">
                <a:tc>
                  <a:txBody>
                    <a:bodyPr/>
                    <a:lstStyle/>
                    <a:p>
                      <a:pPr algn="ctr" fontAlgn="ctr"/>
                      <a:r>
                        <a:rPr lang="fr-FR" sz="1100" b="1" i="0" u="none" strike="noStrike">
                          <a:solidFill>
                            <a:srgbClr val="000000"/>
                          </a:solidFill>
                          <a:effectLst/>
                          <a:latin typeface="Cambria" panose="02040503050406030204" pitchFamily="18" charset="0"/>
                        </a:rPr>
                        <a:t>Catégories de déchets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Prestataires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Quantité (tonne)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Coût traitement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699"/>
                    </a:solidFill>
                  </a:tcPr>
                </a:tc>
                <a:tc>
                  <a:txBody>
                    <a:bodyPr/>
                    <a:lstStyle/>
                    <a:p>
                      <a:pPr algn="ctr" fontAlgn="ctr"/>
                      <a:r>
                        <a:rPr lang="fr-FR" sz="1100" b="1" i="0" u="none" strike="noStrike">
                          <a:solidFill>
                            <a:srgbClr val="000000"/>
                          </a:solidFill>
                          <a:effectLst/>
                          <a:latin typeface="Cambria" panose="02040503050406030204" pitchFamily="18" charset="0"/>
                        </a:rPr>
                        <a:t>Coût par tonne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Coût fixe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Coût variable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Total mensuel HT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ctr"/>
                      <a:r>
                        <a:rPr lang="fr-FR" sz="1100" b="1" i="0" u="none" strike="noStrike">
                          <a:solidFill>
                            <a:srgbClr val="000000"/>
                          </a:solidFill>
                          <a:effectLst/>
                          <a:latin typeface="Cambria" panose="02040503050406030204" pitchFamily="18" charset="0"/>
                        </a:rPr>
                        <a:t>Total mensuel TTC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1"/>
                  </a:ext>
                </a:extLst>
              </a:tr>
              <a:tr h="243210">
                <a:tc>
                  <a:txBody>
                    <a:bodyPr/>
                    <a:lstStyle/>
                    <a:p>
                      <a:pPr algn="l" fontAlgn="b"/>
                      <a:r>
                        <a:rPr lang="fr-FR" sz="1100" b="0" i="0" u="none" strike="noStrike">
                          <a:solidFill>
                            <a:srgbClr val="000000"/>
                          </a:solidFill>
                          <a:effectLst/>
                          <a:latin typeface="Calibri" panose="020F0502020204030204" pitchFamily="34" charset="0"/>
                        </a:rPr>
                        <a:t>DECHETS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01/01/2018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144,00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43210">
                <a:tc>
                  <a:txBody>
                    <a:bodyPr/>
                    <a:lstStyle/>
                    <a:p>
                      <a:pPr algn="l" fontAlgn="b"/>
                      <a:endParaRPr lang="fr-FR" sz="11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fr-FR" sz="1100" b="0" i="0" u="none" strike="noStrike">
                          <a:solidFill>
                            <a:srgbClr val="000000"/>
                          </a:solidFill>
                          <a:effectLst/>
                          <a:latin typeface="Calibri" panose="020F0502020204030204" pitchFamily="34" charset="0"/>
                        </a:rPr>
                        <a:t>02/01/2018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144,00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43210">
                <a:tc>
                  <a:txBody>
                    <a:bodyPr/>
                    <a:lstStyle/>
                    <a:p>
                      <a:pPr algn="l" fontAlgn="b"/>
                      <a:endParaRPr lang="fr-FR"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dirty="0">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fr-FR" sz="1100" b="0" i="0" u="none" strike="noStrike">
                          <a:solidFill>
                            <a:srgbClr val="000000"/>
                          </a:solidFill>
                          <a:effectLst/>
                          <a:latin typeface="Calibri" panose="020F0502020204030204" pitchFamily="34" charset="0"/>
                        </a:rPr>
                        <a:t>03/01/2018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dirty="0">
                          <a:solidFill>
                            <a:srgbClr val="000000"/>
                          </a:solidFill>
                          <a:effectLst/>
                          <a:latin typeface="Calibri" panose="020F0502020204030204" pitchFamily="34" charset="0"/>
                        </a:rPr>
                        <a:t>144,00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50121">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fr-FR" sz="1100" b="0" i="0" u="none" strike="noStrike">
                          <a:solidFill>
                            <a:srgbClr val="000000"/>
                          </a:solidFill>
                          <a:effectLst/>
                          <a:latin typeface="Calibri" panose="020F0502020204030204" pitchFamily="34" charset="0"/>
                        </a:rPr>
                        <a:t>Total</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r" fontAlgn="b"/>
                      <a:r>
                        <a:rPr lang="fr-FR" sz="1100" b="0" i="0" u="none" strike="noStrike">
                          <a:solidFill>
                            <a:srgbClr val="000000"/>
                          </a:solidFill>
                          <a:effectLst/>
                          <a:latin typeface="Calibri" panose="020F0502020204030204" pitchFamily="34" charset="0"/>
                        </a:rPr>
                        <a:t>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r" fontAlgn="b"/>
                      <a:r>
                        <a:rPr lang="fr-FR" sz="1100" b="0" i="0" u="none" strike="noStrike">
                          <a:solidFill>
                            <a:srgbClr val="000000"/>
                          </a:solidFill>
                          <a:effectLst/>
                          <a:latin typeface="Calibri" panose="020F0502020204030204" pitchFamily="34" charset="0"/>
                        </a:rPr>
                        <a:t>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r" fontAlgn="b"/>
                      <a:r>
                        <a:rPr lang="fr-FR" sz="1100" b="0" i="0" u="none" strike="noStrike">
                          <a:solidFill>
                            <a:srgbClr val="000000"/>
                          </a:solidFill>
                          <a:effectLst/>
                          <a:latin typeface="Calibri" panose="020F0502020204030204" pitchFamily="34" charset="0"/>
                        </a:rPr>
                        <a:t>360,00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r" fontAlgn="b"/>
                      <a:r>
                        <a:rPr lang="fr-FR" sz="1100" b="0" i="0" u="none" strike="noStrike">
                          <a:solidFill>
                            <a:srgbClr val="000000"/>
                          </a:solidFill>
                          <a:effectLst/>
                          <a:latin typeface="Calibri" panose="020F0502020204030204" pitchFamily="34" charset="0"/>
                        </a:rPr>
                        <a:t>432,00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10005"/>
                  </a:ext>
                </a:extLst>
              </a:tr>
              <a:tr h="150121">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6">
                  <a:txBody>
                    <a:bodyPr/>
                    <a:lstStyle/>
                    <a:p>
                      <a:pPr algn="ctr" fontAlgn="b"/>
                      <a:r>
                        <a:rPr lang="fr-FR" sz="1100" b="0" i="0" u="none" strike="noStrike">
                          <a:solidFill>
                            <a:srgbClr val="000000"/>
                          </a:solidFill>
                          <a:effectLst/>
                          <a:latin typeface="Calibri" panose="020F0502020204030204" pitchFamily="34" charset="0"/>
                        </a:rPr>
                        <a:t>Dépenses annuelles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r" fontAlgn="b"/>
                      <a:r>
                        <a:rPr lang="fr-FR" sz="1100" b="0" i="0" u="none" strike="noStrike">
                          <a:solidFill>
                            <a:srgbClr val="000000"/>
                          </a:solidFill>
                          <a:effectLst/>
                          <a:latin typeface="Calibri" panose="020F0502020204030204" pitchFamily="34" charset="0"/>
                        </a:rPr>
                        <a:t>360,00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r" fontAlgn="b"/>
                      <a:r>
                        <a:rPr lang="fr-FR" sz="1100" b="0" i="0" u="none" strike="noStrike">
                          <a:solidFill>
                            <a:srgbClr val="000000"/>
                          </a:solidFill>
                          <a:effectLst/>
                          <a:latin typeface="Calibri" panose="020F0502020204030204" pitchFamily="34" charset="0"/>
                        </a:rPr>
                        <a:t>432,00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6"/>
                  </a:ext>
                </a:extLst>
              </a:tr>
              <a:tr h="150121">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6">
                  <a:txBody>
                    <a:bodyPr/>
                    <a:lstStyle/>
                    <a:p>
                      <a:pPr algn="ctr" fontAlgn="b"/>
                      <a:r>
                        <a:rPr lang="fr-FR" sz="1100" b="0" i="0" u="none" strike="noStrike">
                          <a:solidFill>
                            <a:srgbClr val="000000"/>
                          </a:solidFill>
                          <a:effectLst/>
                          <a:latin typeface="Calibri" panose="020F0502020204030204" pitchFamily="34" charset="0"/>
                        </a:rPr>
                        <a:t>Tonnes annuelles totales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D966"/>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r" fontAlgn="b"/>
                      <a:r>
                        <a:rPr lang="fr-FR" sz="1100" b="0" i="0" u="none" strike="noStrike">
                          <a:solidFill>
                            <a:srgbClr val="000000"/>
                          </a:solidFill>
                          <a:effectLst/>
                          <a:latin typeface="Calibri" panose="020F0502020204030204" pitchFamily="34" charset="0"/>
                        </a:rPr>
                        <a:t>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l" fontAlgn="b"/>
                      <a:endParaRPr lang="fr-FR"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7"/>
                  </a:ext>
                </a:extLst>
              </a:tr>
            </a:tbl>
          </a:graphicData>
        </a:graphic>
      </p:graphicFrame>
      <p:graphicFrame>
        <p:nvGraphicFramePr>
          <p:cNvPr id="5" name="Tabla 4"/>
          <p:cNvGraphicFramePr>
            <a:graphicFrameLocks noGrp="1"/>
          </p:cNvGraphicFramePr>
          <p:nvPr>
            <p:extLst/>
          </p:nvPr>
        </p:nvGraphicFramePr>
        <p:xfrm>
          <a:off x="5346700" y="3017578"/>
          <a:ext cx="6680200" cy="1390650"/>
        </p:xfrm>
        <a:graphic>
          <a:graphicData uri="http://schemas.openxmlformats.org/drawingml/2006/table">
            <a:tbl>
              <a:tblPr/>
              <a:tblGrid>
                <a:gridCol w="3374992">
                  <a:extLst>
                    <a:ext uri="{9D8B030D-6E8A-4147-A177-3AD203B41FA5}">
                      <a16:colId xmlns:a16="http://schemas.microsoft.com/office/drawing/2014/main" val="20000"/>
                    </a:ext>
                  </a:extLst>
                </a:gridCol>
                <a:gridCol w="964283">
                  <a:extLst>
                    <a:ext uri="{9D8B030D-6E8A-4147-A177-3AD203B41FA5}">
                      <a16:colId xmlns:a16="http://schemas.microsoft.com/office/drawing/2014/main" val="20001"/>
                    </a:ext>
                  </a:extLst>
                </a:gridCol>
                <a:gridCol w="723213">
                  <a:extLst>
                    <a:ext uri="{9D8B030D-6E8A-4147-A177-3AD203B41FA5}">
                      <a16:colId xmlns:a16="http://schemas.microsoft.com/office/drawing/2014/main" val="20002"/>
                    </a:ext>
                  </a:extLst>
                </a:gridCol>
                <a:gridCol w="647085">
                  <a:extLst>
                    <a:ext uri="{9D8B030D-6E8A-4147-A177-3AD203B41FA5}">
                      <a16:colId xmlns:a16="http://schemas.microsoft.com/office/drawing/2014/main" val="20003"/>
                    </a:ext>
                  </a:extLst>
                </a:gridCol>
                <a:gridCol w="447250">
                  <a:extLst>
                    <a:ext uri="{9D8B030D-6E8A-4147-A177-3AD203B41FA5}">
                      <a16:colId xmlns:a16="http://schemas.microsoft.com/office/drawing/2014/main" val="20004"/>
                    </a:ext>
                  </a:extLst>
                </a:gridCol>
                <a:gridCol w="523377">
                  <a:extLst>
                    <a:ext uri="{9D8B030D-6E8A-4147-A177-3AD203B41FA5}">
                      <a16:colId xmlns:a16="http://schemas.microsoft.com/office/drawing/2014/main" val="20005"/>
                    </a:ext>
                  </a:extLst>
                </a:gridCol>
              </a:tblGrid>
              <a:tr h="257175">
                <a:tc gridSpan="6">
                  <a:txBody>
                    <a:bodyPr/>
                    <a:lstStyle/>
                    <a:p>
                      <a:pPr algn="ctr" fontAlgn="ctr"/>
                      <a:r>
                        <a:rPr lang="fr-FR" sz="1300" b="1" i="0" u="none" strike="noStrike" dirty="0">
                          <a:solidFill>
                            <a:srgbClr val="000000"/>
                          </a:solidFill>
                          <a:effectLst/>
                          <a:latin typeface="Cambria" panose="02040503050406030204" pitchFamily="18" charset="0"/>
                        </a:rPr>
                        <a:t>ANALYSE DES EXUTOIRES</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8CBA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371475">
                <a:tc>
                  <a:txBody>
                    <a:bodyPr/>
                    <a:lstStyle/>
                    <a:p>
                      <a:pPr algn="ctr" fontAlgn="ctr"/>
                      <a:r>
                        <a:rPr lang="fr-FR" sz="1100" b="1" i="0" u="none" strike="noStrike" dirty="0">
                          <a:solidFill>
                            <a:srgbClr val="000000"/>
                          </a:solidFill>
                          <a:effectLst/>
                          <a:latin typeface="Cambria" panose="02040503050406030204" pitchFamily="18" charset="0"/>
                        </a:rPr>
                        <a:t>Catégories de déchets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Prestataires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Quantité (tonne)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Gain UHT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fontAlgn="ctr"/>
                      <a:r>
                        <a:rPr lang="fr-FR" sz="1100" b="1" i="0" u="none" strike="noStrike">
                          <a:solidFill>
                            <a:srgbClr val="000000"/>
                          </a:solidFill>
                          <a:effectLst/>
                          <a:latin typeface="Cambria" panose="02040503050406030204" pitchFamily="18" charset="0"/>
                        </a:rPr>
                        <a:t>Gain TTC</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0001"/>
                  </a:ext>
                </a:extLst>
              </a:tr>
              <a:tr h="190500">
                <a:tc>
                  <a:txBody>
                    <a:bodyPr/>
                    <a:lstStyle/>
                    <a:p>
                      <a:pPr algn="l" fontAlgn="b"/>
                      <a:r>
                        <a:rPr lang="fr-FR" sz="1100" b="0" i="0" u="none" strike="noStrike" dirty="0">
                          <a:solidFill>
                            <a:srgbClr val="000000"/>
                          </a:solidFill>
                          <a:effectLst/>
                          <a:latin typeface="Calibri" panose="020F0502020204030204" pitchFamily="34" charset="0"/>
                        </a:rPr>
                        <a:t>DECHETS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01/01/2018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90500">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fr-FR" sz="1100" b="0" i="0" u="none" strike="noStrike">
                          <a:solidFill>
                            <a:srgbClr val="000000"/>
                          </a:solidFill>
                          <a:effectLst/>
                          <a:latin typeface="Calibri" panose="020F0502020204030204" pitchFamily="34" charset="0"/>
                        </a:rPr>
                        <a:t>02/01/2018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dirty="0">
                          <a:solidFill>
                            <a:srgbClr val="000000"/>
                          </a:solidFill>
                          <a:effectLst/>
                          <a:latin typeface="Calibri" panose="020F0502020204030204" pitchFamily="34" charset="0"/>
                        </a:rPr>
                        <a:t>1000,00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90500">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fr-FR" sz="1100" b="0" i="0" u="none" strike="noStrike">
                          <a:solidFill>
                            <a:srgbClr val="000000"/>
                          </a:solidFill>
                          <a:effectLst/>
                          <a:latin typeface="Calibri" panose="020F0502020204030204" pitchFamily="34" charset="0"/>
                        </a:rPr>
                        <a:t>03/01/2018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fr-FR" sz="1100" b="0" i="0" u="none" strike="noStrike" dirty="0">
                          <a:solidFill>
                            <a:srgbClr val="000000"/>
                          </a:solidFill>
                          <a:effectLst/>
                          <a:latin typeface="Calibri" panose="020F0502020204030204" pitchFamily="34" charset="0"/>
                        </a:rPr>
                        <a:t>1000,00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90500">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fr-FR" sz="1100" b="0" i="0" u="none" strike="noStrike">
                          <a:solidFill>
                            <a:srgbClr val="000000"/>
                          </a:solidFill>
                          <a:effectLst/>
                          <a:latin typeface="Calibri" panose="020F0502020204030204" pitchFamily="34" charset="0"/>
                        </a:rPr>
                        <a:t>Total</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5B9BD5"/>
                    </a:solidFill>
                  </a:tcPr>
                </a:tc>
                <a:tc>
                  <a:txBody>
                    <a:bodyPr/>
                    <a:lstStyle/>
                    <a:p>
                      <a:pPr algn="r" fontAlgn="b"/>
                      <a:r>
                        <a:rPr lang="fr-FR" sz="1100" b="0" i="0" u="none" strike="noStrike" dirty="0">
                          <a:solidFill>
                            <a:srgbClr val="000000"/>
                          </a:solidFill>
                          <a:effectLst/>
                          <a:latin typeface="Calibri" panose="020F0502020204030204" pitchFamily="34" charset="0"/>
                        </a:rPr>
                        <a:t>10,000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5B9BD5"/>
                    </a:solidFill>
                  </a:tcPr>
                </a:tc>
                <a:tc>
                  <a:txBody>
                    <a:bodyPr/>
                    <a:lstStyle/>
                    <a:p>
                      <a:pPr algn="l" fontAlgn="b"/>
                      <a:r>
                        <a:rPr lang="fr-FR" sz="1100" b="0" i="0" u="none" strike="noStrike" dirty="0">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5B9BD5"/>
                    </a:solidFill>
                  </a:tcPr>
                </a:tc>
                <a:tc>
                  <a:txBody>
                    <a:bodyPr/>
                    <a:lstStyle/>
                    <a:p>
                      <a:pPr algn="r" fontAlgn="b"/>
                      <a:r>
                        <a:rPr lang="fr-FR" sz="1100" b="0" i="0" u="none" strike="noStrike" dirty="0">
                          <a:solidFill>
                            <a:srgbClr val="000000"/>
                          </a:solidFill>
                          <a:effectLst/>
                          <a:latin typeface="Calibri" panose="020F0502020204030204" pitchFamily="34" charset="0"/>
                        </a:rPr>
                        <a:t>1000,00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5B9BD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18879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464417" y="184130"/>
            <a:ext cx="5306095" cy="584775"/>
          </a:xfrm>
          <a:prstGeom prst="rect">
            <a:avLst/>
          </a:prstGeom>
          <a:noFill/>
        </p:spPr>
        <p:txBody>
          <a:bodyPr wrap="square" rtlCol="0">
            <a:spAutoFit/>
          </a:bodyPr>
          <a:lstStyle/>
          <a:p>
            <a:pPr algn="ctr"/>
            <a:r>
              <a:rPr lang="es-MX" sz="3200" b="1" dirty="0" smtClean="0"/>
              <a:t>AUDIT CHEZ BURGER KING</a:t>
            </a:r>
            <a:endParaRPr lang="fr-FR" sz="3200" b="1" dirty="0"/>
          </a:p>
        </p:txBody>
      </p:sp>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pic>
        <p:nvPicPr>
          <p:cNvPr id="2" name="Imagen 1"/>
          <p:cNvPicPr>
            <a:picLocks noChangeAspect="1"/>
          </p:cNvPicPr>
          <p:nvPr/>
        </p:nvPicPr>
        <p:blipFill rotWithShape="1">
          <a:blip r:embed="rId4"/>
          <a:srcRect l="32738" t="46983" r="32381" b="30784"/>
          <a:stretch/>
        </p:blipFill>
        <p:spPr>
          <a:xfrm>
            <a:off x="4739676" y="4187372"/>
            <a:ext cx="7452323" cy="2670628"/>
          </a:xfrm>
          <a:prstGeom prst="rect">
            <a:avLst/>
          </a:prstGeom>
        </p:spPr>
      </p:pic>
      <p:sp>
        <p:nvSpPr>
          <p:cNvPr id="3" name="CuadroTexto 2"/>
          <p:cNvSpPr txBox="1"/>
          <p:nvPr/>
        </p:nvSpPr>
        <p:spPr>
          <a:xfrm>
            <a:off x="638629" y="1480457"/>
            <a:ext cx="10029371" cy="2677656"/>
          </a:xfrm>
          <a:prstGeom prst="rect">
            <a:avLst/>
          </a:prstGeom>
          <a:noFill/>
        </p:spPr>
        <p:txBody>
          <a:bodyPr wrap="square" rtlCol="0">
            <a:spAutoFit/>
          </a:bodyPr>
          <a:lstStyle/>
          <a:p>
            <a:r>
              <a:rPr lang="fr-FR" sz="2400" dirty="0" smtClean="0">
                <a:latin typeface="Times New Roman" panose="02020603050405020304" pitchFamily="18" charset="0"/>
                <a:cs typeface="Times New Roman" panose="02020603050405020304" pitchFamily="18" charset="0"/>
              </a:rPr>
              <a:t>2 bacs 660 L pour les papiers-cartons (SUEZ)</a:t>
            </a:r>
          </a:p>
          <a:p>
            <a:r>
              <a:rPr lang="fr-FR" sz="2400" dirty="0" smtClean="0">
                <a:latin typeface="Times New Roman" panose="02020603050405020304" pitchFamily="18" charset="0"/>
                <a:cs typeface="Times New Roman" panose="02020603050405020304" pitchFamily="18" charset="0"/>
              </a:rPr>
              <a:t>4 bacs 660 L pour les ordures ménagères (2 SUEZ et 2 Métropole)</a:t>
            </a:r>
          </a:p>
          <a:p>
            <a:r>
              <a:rPr lang="fr-FR" sz="2400" dirty="0">
                <a:latin typeface="Times New Roman" panose="02020603050405020304" pitchFamily="18" charset="0"/>
                <a:cs typeface="Times New Roman" panose="02020603050405020304" pitchFamily="18" charset="0"/>
              </a:rPr>
              <a:t>1 monobloc compacteur (Burger King)</a:t>
            </a:r>
          </a:p>
          <a:p>
            <a:r>
              <a:rPr lang="fr-FR" sz="2400" dirty="0" smtClean="0">
                <a:latin typeface="Times New Roman" panose="02020603050405020304" pitchFamily="18" charset="0"/>
                <a:cs typeface="Times New Roman" panose="02020603050405020304" pitchFamily="18" charset="0"/>
              </a:rPr>
              <a:t>1 roll (Burger King)</a:t>
            </a:r>
          </a:p>
          <a:p>
            <a:r>
              <a:rPr lang="fr-FR" sz="2400" dirty="0" smtClean="0">
                <a:latin typeface="Times New Roman" panose="02020603050405020304" pitchFamily="18" charset="0"/>
                <a:cs typeface="Times New Roman" panose="02020603050405020304" pitchFamily="18" charset="0"/>
              </a:rPr>
              <a:t>5 conteneurs 220 L HAU (Oléo recycling)</a:t>
            </a:r>
          </a:p>
          <a:p>
            <a:r>
              <a:rPr lang="fr-FR" sz="2400" dirty="0" smtClean="0">
                <a:latin typeface="Times New Roman" panose="02020603050405020304" pitchFamily="18" charset="0"/>
                <a:cs typeface="Times New Roman" panose="02020603050405020304" pitchFamily="18" charset="0"/>
              </a:rPr>
              <a:t>1 compacteur 15 m</a:t>
            </a:r>
            <a:r>
              <a:rPr lang="fr-FR" sz="2400" baseline="30000" dirty="0" smtClean="0">
                <a:latin typeface="Times New Roman" panose="02020603050405020304" pitchFamily="18" charset="0"/>
                <a:cs typeface="Times New Roman" panose="02020603050405020304" pitchFamily="18" charset="0"/>
              </a:rPr>
              <a:t>3</a:t>
            </a:r>
            <a:r>
              <a:rPr lang="fr-FR" sz="2400" dirty="0" smtClean="0">
                <a:latin typeface="Times New Roman" panose="02020603050405020304" pitchFamily="18" charset="0"/>
                <a:cs typeface="Times New Roman" panose="02020603050405020304" pitchFamily="18" charset="0"/>
              </a:rPr>
              <a:t> (SUEZ)</a:t>
            </a:r>
          </a:p>
          <a:p>
            <a:endParaRPr lang="fr-FR" sz="2400" dirty="0">
              <a:latin typeface="Times New Roman" panose="02020603050405020304" pitchFamily="18" charset="0"/>
              <a:cs typeface="Times New Roman" panose="02020603050405020304" pitchFamily="18" charset="0"/>
            </a:endParaRPr>
          </a:p>
        </p:txBody>
      </p:sp>
      <p:pic>
        <p:nvPicPr>
          <p:cNvPr id="5124" name="Picture 4" descr="Imagen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4534" y="4158112"/>
            <a:ext cx="2685142" cy="2699887"/>
          </a:xfrm>
          <a:prstGeom prst="rect">
            <a:avLst/>
          </a:prstGeom>
          <a:noFill/>
          <a:extLst>
            <a:ext uri="{909E8E84-426E-40DD-AFC4-6F175D3DCCD1}">
              <a14:hiddenFill xmlns:a14="http://schemas.microsoft.com/office/drawing/2010/main">
                <a:solidFill>
                  <a:srgbClr val="FFFFFF"/>
                </a:solidFill>
              </a14:hiddenFill>
            </a:ext>
          </a:extLst>
        </p:spPr>
      </p:pic>
      <p:sp>
        <p:nvSpPr>
          <p:cNvPr id="4" name="Espace réservé du numéro de diapositive 3"/>
          <p:cNvSpPr>
            <a:spLocks noGrp="1"/>
          </p:cNvSpPr>
          <p:nvPr>
            <p:ph type="sldNum" sz="quarter" idx="12"/>
          </p:nvPr>
        </p:nvSpPr>
        <p:spPr>
          <a:xfrm>
            <a:off x="-44710" y="6492875"/>
            <a:ext cx="683339" cy="365125"/>
          </a:xfrm>
        </p:spPr>
        <p:txBody>
          <a:bodyPr/>
          <a:lstStyle/>
          <a:p>
            <a:fld id="{F02128DF-F4D6-44B2-A9BF-8E3FBA59C12A}" type="slidenum">
              <a:rPr lang="fr-FR" smtClean="0"/>
              <a:t>31</a:t>
            </a:fld>
            <a:endParaRPr lang="fr-FR" dirty="0"/>
          </a:p>
        </p:txBody>
      </p:sp>
    </p:spTree>
    <p:extLst>
      <p:ext uri="{BB962C8B-B14F-4D97-AF65-F5344CB8AC3E}">
        <p14:creationId xmlns:p14="http://schemas.microsoft.com/office/powerpoint/2010/main" val="26369225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1381580" y="252464"/>
            <a:ext cx="10029371" cy="523220"/>
          </a:xfrm>
          <a:prstGeom prst="rect">
            <a:avLst/>
          </a:prstGeom>
          <a:noFill/>
        </p:spPr>
        <p:txBody>
          <a:bodyPr wrap="square" rtlCol="0">
            <a:spAutoFit/>
          </a:bodyPr>
          <a:lstStyle/>
          <a:p>
            <a:r>
              <a:rPr lang="es-MX" sz="2800" b="1" i="1" dirty="0" smtClean="0">
                <a:latin typeface="Times New Roman" panose="02020603050405020304" pitchFamily="18" charset="0"/>
                <a:cs typeface="Times New Roman" panose="02020603050405020304" pitchFamily="18" charset="0"/>
              </a:rPr>
              <a:t>Caractérisation</a:t>
            </a:r>
            <a:endParaRPr lang="fr-FR" sz="2800" b="1" i="1" dirty="0">
              <a:latin typeface="Times New Roman" panose="02020603050405020304" pitchFamily="18" charset="0"/>
              <a:cs typeface="Times New Roman" panose="02020603050405020304" pitchFamily="18" charset="0"/>
            </a:endParaRPr>
          </a:p>
        </p:txBody>
      </p:sp>
      <p:graphicFrame>
        <p:nvGraphicFramePr>
          <p:cNvPr id="8" name="Gráfico 7"/>
          <p:cNvGraphicFramePr/>
          <p:nvPr>
            <p:extLst/>
          </p:nvPr>
        </p:nvGraphicFramePr>
        <p:xfrm>
          <a:off x="0" y="775684"/>
          <a:ext cx="10010320" cy="6082316"/>
        </p:xfrm>
        <a:graphic>
          <a:graphicData uri="http://schemas.openxmlformats.org/drawingml/2006/chart">
            <c:chart xmlns:c="http://schemas.openxmlformats.org/drawingml/2006/chart" xmlns:r="http://schemas.openxmlformats.org/officeDocument/2006/relationships" r:id="rId5"/>
          </a:graphicData>
        </a:graphic>
      </p:graphicFrame>
      <p:sp>
        <p:nvSpPr>
          <p:cNvPr id="4" name="Espace réservé du numéro de diapositive 3"/>
          <p:cNvSpPr>
            <a:spLocks noGrp="1"/>
          </p:cNvSpPr>
          <p:nvPr>
            <p:ph type="sldNum" sz="quarter" idx="12"/>
          </p:nvPr>
        </p:nvSpPr>
        <p:spPr>
          <a:xfrm>
            <a:off x="0" y="6492875"/>
            <a:ext cx="683339" cy="365125"/>
          </a:xfrm>
        </p:spPr>
        <p:txBody>
          <a:bodyPr/>
          <a:lstStyle/>
          <a:p>
            <a:fld id="{F02128DF-F4D6-44B2-A9BF-8E3FBA59C12A}" type="slidenum">
              <a:rPr lang="fr-FR" smtClean="0"/>
              <a:t>32</a:t>
            </a:fld>
            <a:endParaRPr lang="fr-FR" dirty="0"/>
          </a:p>
        </p:txBody>
      </p:sp>
    </p:spTree>
    <p:extLst>
      <p:ext uri="{BB962C8B-B14F-4D97-AF65-F5344CB8AC3E}">
        <p14:creationId xmlns:p14="http://schemas.microsoft.com/office/powerpoint/2010/main" val="10783822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1381580" y="252464"/>
            <a:ext cx="10029371" cy="523220"/>
          </a:xfrm>
          <a:prstGeom prst="rect">
            <a:avLst/>
          </a:prstGeom>
          <a:noFill/>
        </p:spPr>
        <p:txBody>
          <a:bodyPr wrap="square" rtlCol="0">
            <a:spAutoFit/>
          </a:bodyPr>
          <a:lstStyle/>
          <a:p>
            <a:r>
              <a:rPr lang="es-MX" sz="2800" b="1" i="1" dirty="0" smtClean="0">
                <a:latin typeface="Times New Roman" panose="02020603050405020304" pitchFamily="18" charset="0"/>
                <a:cs typeface="Times New Roman" panose="02020603050405020304" pitchFamily="18" charset="0"/>
              </a:rPr>
              <a:t>Caractérisation</a:t>
            </a:r>
            <a:endParaRPr lang="fr-FR" sz="2800" b="1" i="1" dirty="0">
              <a:latin typeface="Times New Roman" panose="02020603050405020304" pitchFamily="18" charset="0"/>
              <a:cs typeface="Times New Roman" panose="02020603050405020304" pitchFamily="18" charset="0"/>
            </a:endParaRPr>
          </a:p>
        </p:txBody>
      </p:sp>
      <p:graphicFrame>
        <p:nvGraphicFramePr>
          <p:cNvPr id="9" name="Gráfico 8"/>
          <p:cNvGraphicFramePr/>
          <p:nvPr>
            <p:extLst/>
          </p:nvPr>
        </p:nvGraphicFramePr>
        <p:xfrm>
          <a:off x="369264" y="4029909"/>
          <a:ext cx="6667500" cy="25279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áfico 9"/>
          <p:cNvGraphicFramePr/>
          <p:nvPr>
            <p:extLst/>
          </p:nvPr>
        </p:nvGraphicFramePr>
        <p:xfrm>
          <a:off x="285750" y="1205501"/>
          <a:ext cx="6972300" cy="2641067"/>
        </p:xfrm>
        <a:graphic>
          <a:graphicData uri="http://schemas.openxmlformats.org/drawingml/2006/chart">
            <c:chart xmlns:c="http://schemas.openxmlformats.org/drawingml/2006/chart" xmlns:r="http://schemas.openxmlformats.org/officeDocument/2006/relationships" r:id="rId6"/>
          </a:graphicData>
        </a:graphic>
      </p:graphicFrame>
      <p:sp>
        <p:nvSpPr>
          <p:cNvPr id="2" name="CuadroTexto 1"/>
          <p:cNvSpPr txBox="1"/>
          <p:nvPr/>
        </p:nvSpPr>
        <p:spPr>
          <a:xfrm>
            <a:off x="6706961" y="3520342"/>
            <a:ext cx="4347119" cy="1384995"/>
          </a:xfrm>
          <a:prstGeom prst="rect">
            <a:avLst/>
          </a:prstGeom>
          <a:noFill/>
        </p:spPr>
        <p:txBody>
          <a:bodyPr wrap="square" rtlCol="0">
            <a:spAutoFit/>
          </a:bodyPr>
          <a:lstStyle/>
          <a:p>
            <a:pPr algn="ctr"/>
            <a:r>
              <a:rPr lang="es-MX" sz="2800" b="1" i="1" dirty="0" smtClean="0">
                <a:solidFill>
                  <a:srgbClr val="FF0000"/>
                </a:solidFill>
              </a:rPr>
              <a:t>OBLIGATION DE TRI</a:t>
            </a:r>
          </a:p>
          <a:p>
            <a:pPr algn="ctr"/>
            <a:r>
              <a:rPr lang="es-MX" sz="2800" b="1" i="1" dirty="0" smtClean="0">
                <a:solidFill>
                  <a:srgbClr val="FF0000"/>
                </a:solidFill>
              </a:rPr>
              <a:t>DES BIODECHETS</a:t>
            </a:r>
          </a:p>
          <a:p>
            <a:pPr algn="ctr"/>
            <a:r>
              <a:rPr lang="es-MX" sz="2800" b="1" i="1" dirty="0" smtClean="0">
                <a:solidFill>
                  <a:srgbClr val="FF0000"/>
                </a:solidFill>
              </a:rPr>
              <a:t>POUR VALORISATION</a:t>
            </a:r>
            <a:endParaRPr lang="fr-FR" sz="2800" b="1" i="1" dirty="0">
              <a:solidFill>
                <a:srgbClr val="FF0000"/>
              </a:solidFill>
            </a:endParaRPr>
          </a:p>
        </p:txBody>
      </p:sp>
      <p:sp>
        <p:nvSpPr>
          <p:cNvPr id="4" name="Espace réservé du numéro de diapositive 3"/>
          <p:cNvSpPr>
            <a:spLocks noGrp="1"/>
          </p:cNvSpPr>
          <p:nvPr>
            <p:ph type="sldNum" sz="quarter" idx="12"/>
          </p:nvPr>
        </p:nvSpPr>
        <p:spPr>
          <a:xfrm>
            <a:off x="0" y="6492875"/>
            <a:ext cx="683339" cy="365125"/>
          </a:xfrm>
        </p:spPr>
        <p:txBody>
          <a:bodyPr/>
          <a:lstStyle/>
          <a:p>
            <a:fld id="{F02128DF-F4D6-44B2-A9BF-8E3FBA59C12A}" type="slidenum">
              <a:rPr lang="fr-FR" smtClean="0"/>
              <a:t>33</a:t>
            </a:fld>
            <a:endParaRPr lang="fr-FR" dirty="0"/>
          </a:p>
        </p:txBody>
      </p:sp>
    </p:spTree>
    <p:extLst>
      <p:ext uri="{BB962C8B-B14F-4D97-AF65-F5344CB8AC3E}">
        <p14:creationId xmlns:p14="http://schemas.microsoft.com/office/powerpoint/2010/main" val="150340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1571222" y="0"/>
            <a:ext cx="6182127" cy="892552"/>
          </a:xfrm>
          <a:prstGeom prst="rect">
            <a:avLst/>
          </a:prstGeom>
          <a:noFill/>
        </p:spPr>
        <p:txBody>
          <a:bodyPr wrap="square" rtlCol="0">
            <a:spAutoFit/>
          </a:bodyPr>
          <a:lstStyle/>
          <a:p>
            <a:r>
              <a:rPr lang="fr-FR" sz="2800" b="1" i="1" dirty="0" smtClean="0">
                <a:latin typeface="Times New Roman" panose="02020603050405020304" pitchFamily="18" charset="0"/>
                <a:cs typeface="Times New Roman" panose="02020603050405020304" pitchFamily="18" charset="0"/>
              </a:rPr>
              <a:t>Enquête auprès des salariés</a:t>
            </a:r>
          </a:p>
          <a:p>
            <a:endParaRPr lang="fr-FR" sz="2400" dirty="0">
              <a:latin typeface="Times New Roman" panose="02020603050405020304" pitchFamily="18" charset="0"/>
              <a:cs typeface="Times New Roman" panose="02020603050405020304" pitchFamily="18" charset="0"/>
            </a:endParaRPr>
          </a:p>
        </p:txBody>
      </p:sp>
      <p:graphicFrame>
        <p:nvGraphicFramePr>
          <p:cNvPr id="4" name="Tabla 3"/>
          <p:cNvGraphicFramePr>
            <a:graphicFrameLocks noGrp="1"/>
          </p:cNvGraphicFramePr>
          <p:nvPr>
            <p:extLst/>
          </p:nvPr>
        </p:nvGraphicFramePr>
        <p:xfrm>
          <a:off x="1418821" y="476518"/>
          <a:ext cx="8727583" cy="6207542"/>
        </p:xfrm>
        <a:graphic>
          <a:graphicData uri="http://schemas.openxmlformats.org/drawingml/2006/table">
            <a:tbl>
              <a:tblPr firstRow="1" firstCol="1" bandRow="1"/>
              <a:tblGrid>
                <a:gridCol w="1901248">
                  <a:extLst>
                    <a:ext uri="{9D8B030D-6E8A-4147-A177-3AD203B41FA5}">
                      <a16:colId xmlns:a16="http://schemas.microsoft.com/office/drawing/2014/main" val="20000"/>
                    </a:ext>
                  </a:extLst>
                </a:gridCol>
                <a:gridCol w="1272736">
                  <a:extLst>
                    <a:ext uri="{9D8B030D-6E8A-4147-A177-3AD203B41FA5}">
                      <a16:colId xmlns:a16="http://schemas.microsoft.com/office/drawing/2014/main" val="20001"/>
                    </a:ext>
                  </a:extLst>
                </a:gridCol>
                <a:gridCol w="1525887">
                  <a:extLst>
                    <a:ext uri="{9D8B030D-6E8A-4147-A177-3AD203B41FA5}">
                      <a16:colId xmlns:a16="http://schemas.microsoft.com/office/drawing/2014/main" val="20002"/>
                    </a:ext>
                  </a:extLst>
                </a:gridCol>
                <a:gridCol w="1398439">
                  <a:extLst>
                    <a:ext uri="{9D8B030D-6E8A-4147-A177-3AD203B41FA5}">
                      <a16:colId xmlns:a16="http://schemas.microsoft.com/office/drawing/2014/main" val="20003"/>
                    </a:ext>
                  </a:extLst>
                </a:gridCol>
                <a:gridCol w="762943">
                  <a:extLst>
                    <a:ext uri="{9D8B030D-6E8A-4147-A177-3AD203B41FA5}">
                      <a16:colId xmlns:a16="http://schemas.microsoft.com/office/drawing/2014/main" val="20004"/>
                    </a:ext>
                  </a:extLst>
                </a:gridCol>
                <a:gridCol w="1866330">
                  <a:extLst>
                    <a:ext uri="{9D8B030D-6E8A-4147-A177-3AD203B41FA5}">
                      <a16:colId xmlns:a16="http://schemas.microsoft.com/office/drawing/2014/main" val="20005"/>
                    </a:ext>
                  </a:extLst>
                </a:gridCol>
              </a:tblGrid>
              <a:tr h="263942">
                <a:tc gridSpan="6">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BURGER KING</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608423">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Individu n°</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Score sensibilisation</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Score conscientisation</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Score capacité à agir</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Score total</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Pourcentage du score maximum (%)</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0001"/>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71,25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71,25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60,00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65,00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70,00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60,00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57,50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66,25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80,00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68,75</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score moyen</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11,26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9,79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32,32</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53,37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pPr>
                      <a:endParaRPr lang="fr-FR" sz="1000" dirty="0">
                        <a:effectLst/>
                        <a:latin typeface="Calibri" panose="020F0502020204030204" pitchFamily="34" charset="0"/>
                      </a:endParaRPr>
                    </a:p>
                  </a:txBody>
                  <a:tcPr marL="34581" marR="3458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21"/>
                  </a:ext>
                </a:extLst>
              </a:tr>
              <a:tr h="205343">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Ecart-type</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5,37</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fr-FR" sz="1000" dirty="0">
                        <a:effectLst/>
                        <a:latin typeface="Calibri" panose="020F0502020204030204" pitchFamily="34" charset="0"/>
                      </a:endParaRPr>
                    </a:p>
                  </a:txBody>
                  <a:tcPr marL="34581" marR="34581"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22"/>
                  </a:ext>
                </a:extLst>
              </a:tr>
              <a:tr h="410686">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Pourcentage moyen (% du score maximum)</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53,63</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57,59</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76,94</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66,71</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34581" marR="345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fr-FR" sz="1000" dirty="0">
                        <a:effectLst/>
                        <a:latin typeface="Calibri" panose="020F0502020204030204" pitchFamily="34" charset="0"/>
                      </a:endParaRPr>
                    </a:p>
                  </a:txBody>
                  <a:tcPr marL="34581" marR="34581"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23"/>
                  </a:ext>
                </a:extLst>
              </a:tr>
            </a:tbl>
          </a:graphicData>
        </a:graphic>
      </p:graphicFrame>
      <p:sp>
        <p:nvSpPr>
          <p:cNvPr id="2" name="Espace réservé du numéro de diapositive 1"/>
          <p:cNvSpPr>
            <a:spLocks noGrp="1"/>
          </p:cNvSpPr>
          <p:nvPr>
            <p:ph type="sldNum" sz="quarter" idx="12"/>
          </p:nvPr>
        </p:nvSpPr>
        <p:spPr>
          <a:xfrm>
            <a:off x="0" y="6492875"/>
            <a:ext cx="683339" cy="365125"/>
          </a:xfrm>
        </p:spPr>
        <p:txBody>
          <a:bodyPr/>
          <a:lstStyle/>
          <a:p>
            <a:fld id="{F02128DF-F4D6-44B2-A9BF-8E3FBA59C12A}" type="slidenum">
              <a:rPr lang="fr-FR" smtClean="0"/>
              <a:t>34</a:t>
            </a:fld>
            <a:endParaRPr lang="fr-FR" dirty="0"/>
          </a:p>
        </p:txBody>
      </p:sp>
    </p:spTree>
    <p:extLst>
      <p:ext uri="{BB962C8B-B14F-4D97-AF65-F5344CB8AC3E}">
        <p14:creationId xmlns:p14="http://schemas.microsoft.com/office/powerpoint/2010/main" val="38087123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638630" y="1166132"/>
            <a:ext cx="2960914" cy="523220"/>
          </a:xfrm>
          <a:prstGeom prst="rect">
            <a:avLst/>
          </a:prstGeom>
          <a:noFill/>
        </p:spPr>
        <p:txBody>
          <a:bodyPr wrap="square" rtlCol="0">
            <a:spAutoFit/>
          </a:bodyPr>
          <a:lstStyle/>
          <a:p>
            <a:r>
              <a:rPr lang="fr-FR" sz="2800" b="1" i="1" dirty="0" smtClean="0">
                <a:latin typeface="Times New Roman" panose="02020603050405020304" pitchFamily="18" charset="0"/>
                <a:cs typeface="Times New Roman" panose="02020603050405020304" pitchFamily="18" charset="0"/>
              </a:rPr>
              <a:t>Analyse financière</a:t>
            </a:r>
          </a:p>
        </p:txBody>
      </p:sp>
      <p:graphicFrame>
        <p:nvGraphicFramePr>
          <p:cNvPr id="2" name="Diagrama 1"/>
          <p:cNvGraphicFramePr/>
          <p:nvPr>
            <p:extLst/>
          </p:nvPr>
        </p:nvGraphicFramePr>
        <p:xfrm>
          <a:off x="1993364" y="1665012"/>
          <a:ext cx="7936248" cy="47216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Espace réservé du numéro de diapositive 3"/>
          <p:cNvSpPr>
            <a:spLocks noGrp="1"/>
          </p:cNvSpPr>
          <p:nvPr>
            <p:ph type="sldNum" sz="quarter" idx="12"/>
          </p:nvPr>
        </p:nvSpPr>
        <p:spPr>
          <a:xfrm>
            <a:off x="-44709" y="6492875"/>
            <a:ext cx="683339" cy="365125"/>
          </a:xfrm>
        </p:spPr>
        <p:txBody>
          <a:bodyPr/>
          <a:lstStyle/>
          <a:p>
            <a:fld id="{F02128DF-F4D6-44B2-A9BF-8E3FBA59C12A}" type="slidenum">
              <a:rPr lang="fr-FR" smtClean="0"/>
              <a:t>35</a:t>
            </a:fld>
            <a:endParaRPr lang="fr-FR" dirty="0"/>
          </a:p>
        </p:txBody>
      </p:sp>
    </p:spTree>
    <p:extLst>
      <p:ext uri="{BB962C8B-B14F-4D97-AF65-F5344CB8AC3E}">
        <p14:creationId xmlns:p14="http://schemas.microsoft.com/office/powerpoint/2010/main" val="7243470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638630" y="1166132"/>
            <a:ext cx="2960914" cy="523220"/>
          </a:xfrm>
          <a:prstGeom prst="rect">
            <a:avLst/>
          </a:prstGeom>
          <a:noFill/>
        </p:spPr>
        <p:txBody>
          <a:bodyPr wrap="square" rtlCol="0">
            <a:spAutoFit/>
          </a:bodyPr>
          <a:lstStyle/>
          <a:p>
            <a:r>
              <a:rPr lang="fr-FR" sz="2800" b="1" i="1" dirty="0" smtClean="0">
                <a:latin typeface="Times New Roman" panose="02020603050405020304" pitchFamily="18" charset="0"/>
                <a:cs typeface="Times New Roman" panose="02020603050405020304" pitchFamily="18" charset="0"/>
              </a:rPr>
              <a:t>Analyse financière</a:t>
            </a:r>
          </a:p>
        </p:txBody>
      </p:sp>
      <p:graphicFrame>
        <p:nvGraphicFramePr>
          <p:cNvPr id="9" name="Tabla 8"/>
          <p:cNvGraphicFramePr>
            <a:graphicFrameLocks noGrp="1"/>
          </p:cNvGraphicFramePr>
          <p:nvPr>
            <p:extLst/>
          </p:nvPr>
        </p:nvGraphicFramePr>
        <p:xfrm>
          <a:off x="0" y="2116072"/>
          <a:ext cx="10515599" cy="2057400"/>
        </p:xfrm>
        <a:graphic>
          <a:graphicData uri="http://schemas.openxmlformats.org/drawingml/2006/table">
            <a:tbl>
              <a:tblPr firstRow="1" firstCol="1" bandRow="1"/>
              <a:tblGrid>
                <a:gridCol w="2349185">
                  <a:extLst>
                    <a:ext uri="{9D8B030D-6E8A-4147-A177-3AD203B41FA5}">
                      <a16:colId xmlns:a16="http://schemas.microsoft.com/office/drawing/2014/main" val="20000"/>
                    </a:ext>
                  </a:extLst>
                </a:gridCol>
                <a:gridCol w="2164110">
                  <a:extLst>
                    <a:ext uri="{9D8B030D-6E8A-4147-A177-3AD203B41FA5}">
                      <a16:colId xmlns:a16="http://schemas.microsoft.com/office/drawing/2014/main" val="20001"/>
                    </a:ext>
                  </a:extLst>
                </a:gridCol>
                <a:gridCol w="2164110">
                  <a:extLst>
                    <a:ext uri="{9D8B030D-6E8A-4147-A177-3AD203B41FA5}">
                      <a16:colId xmlns:a16="http://schemas.microsoft.com/office/drawing/2014/main" val="20002"/>
                    </a:ext>
                  </a:extLst>
                </a:gridCol>
                <a:gridCol w="1920149">
                  <a:extLst>
                    <a:ext uri="{9D8B030D-6E8A-4147-A177-3AD203B41FA5}">
                      <a16:colId xmlns:a16="http://schemas.microsoft.com/office/drawing/2014/main" val="20003"/>
                    </a:ext>
                  </a:extLst>
                </a:gridCol>
                <a:gridCol w="1918045">
                  <a:extLst>
                    <a:ext uri="{9D8B030D-6E8A-4147-A177-3AD203B41FA5}">
                      <a16:colId xmlns:a16="http://schemas.microsoft.com/office/drawing/2014/main" val="20004"/>
                    </a:ext>
                  </a:extLst>
                </a:gridCol>
              </a:tblGrid>
              <a:tr h="333018">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Catégorie</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Mensuelle HT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Mensuelle TTC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Annuelle HT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Annuelle TTC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10000"/>
                  </a:ext>
                </a:extLst>
              </a:tr>
              <a:tr h="333018">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HAU</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149,09</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178,90</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1789,04</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2146,85</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3018">
                <a:tc>
                  <a:txBody>
                    <a:bodyPr/>
                    <a:lstStyle/>
                    <a:p>
                      <a:pPr algn="ctr">
                        <a:lnSpc>
                          <a:spcPct val="150000"/>
                        </a:lnSpc>
                        <a:spcAft>
                          <a:spcPts val="0"/>
                        </a:spcAft>
                      </a:pPr>
                      <a:r>
                        <a:rPr lang="fr-FR" sz="18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OMR</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888,71</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1066,46</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10664,55</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12797,46</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3018">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Papier-carton</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99,09</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118,91</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1189,09</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1426,91</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3018">
                <a:tc>
                  <a:txBody>
                    <a:bodyPr/>
                    <a:lstStyle/>
                    <a:p>
                      <a:pPr algn="ctr">
                        <a:lnSpc>
                          <a:spcPct val="150000"/>
                        </a:lnSpc>
                        <a:spcAft>
                          <a:spcPts val="0"/>
                        </a:spcAft>
                      </a:pPr>
                      <a:r>
                        <a:rPr lang="fr-FR" sz="1800" b="1"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 prestataires</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1136,89</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1364,27</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13642,68</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16371,22</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11" name="Tabla 10"/>
          <p:cNvGraphicFramePr>
            <a:graphicFrameLocks noGrp="1"/>
          </p:cNvGraphicFramePr>
          <p:nvPr>
            <p:extLst/>
          </p:nvPr>
        </p:nvGraphicFramePr>
        <p:xfrm>
          <a:off x="142240" y="4940241"/>
          <a:ext cx="10515600" cy="1645920"/>
        </p:xfrm>
        <a:graphic>
          <a:graphicData uri="http://schemas.openxmlformats.org/drawingml/2006/table">
            <a:tbl>
              <a:tblPr firstRow="1" firstCol="1" bandRow="1"/>
              <a:tblGrid>
                <a:gridCol w="3855019">
                  <a:extLst>
                    <a:ext uri="{9D8B030D-6E8A-4147-A177-3AD203B41FA5}">
                      <a16:colId xmlns:a16="http://schemas.microsoft.com/office/drawing/2014/main" val="20000"/>
                    </a:ext>
                  </a:extLst>
                </a:gridCol>
                <a:gridCol w="3529035">
                  <a:extLst>
                    <a:ext uri="{9D8B030D-6E8A-4147-A177-3AD203B41FA5}">
                      <a16:colId xmlns:a16="http://schemas.microsoft.com/office/drawing/2014/main" val="20001"/>
                    </a:ext>
                  </a:extLst>
                </a:gridCol>
                <a:gridCol w="3131546">
                  <a:extLst>
                    <a:ext uri="{9D8B030D-6E8A-4147-A177-3AD203B41FA5}">
                      <a16:colId xmlns:a16="http://schemas.microsoft.com/office/drawing/2014/main" val="20002"/>
                    </a:ext>
                  </a:extLst>
                </a:gridCol>
              </a:tblGrid>
              <a:tr h="352502">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Catégorie</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Mensuelle TTC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ctr">
                        <a:lnSpc>
                          <a:spcPct val="150000"/>
                        </a:lnSpc>
                        <a:spcAft>
                          <a:spcPts val="0"/>
                        </a:spcAft>
                      </a:pPr>
                      <a:r>
                        <a:rPr lang="fr-FR" sz="18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Annuelle TTC €</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10000"/>
                  </a:ext>
                </a:extLst>
              </a:tr>
              <a:tr h="352502">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Prestataires</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1364,27</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16371,22</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2502">
                <a:tc>
                  <a:txBody>
                    <a:bodyPr/>
                    <a:lstStyle/>
                    <a:p>
                      <a:pPr algn="ctr">
                        <a:lnSpc>
                          <a:spcPct val="150000"/>
                        </a:lnSpc>
                        <a:spcAft>
                          <a:spcPts val="0"/>
                        </a:spcAft>
                      </a:pPr>
                      <a:r>
                        <a:rPr lang="fr-FR" sz="18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Exutoires</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-231,63</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-2779,56</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2502">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1132,64</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13591,66</a:t>
                      </a:r>
                      <a:endParaRPr lang="fr-FR"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ZoneTexte 3"/>
          <p:cNvSpPr txBox="1"/>
          <p:nvPr/>
        </p:nvSpPr>
        <p:spPr>
          <a:xfrm>
            <a:off x="3718560" y="1613172"/>
            <a:ext cx="4754880" cy="369332"/>
          </a:xfrm>
          <a:prstGeom prst="rect">
            <a:avLst/>
          </a:prstGeom>
          <a:noFill/>
        </p:spPr>
        <p:txBody>
          <a:bodyPr wrap="square" rtlCol="0">
            <a:spAutoFit/>
          </a:bodyPr>
          <a:lstStyle/>
          <a:p>
            <a:pPr algn="ctr"/>
            <a:r>
              <a:rPr lang="fr-FR" b="1" dirty="0" smtClean="0"/>
              <a:t>Coûts bruts de gestion des déchets</a:t>
            </a:r>
            <a:endParaRPr lang="fr-FR" b="1" dirty="0"/>
          </a:p>
        </p:txBody>
      </p:sp>
      <p:sp>
        <p:nvSpPr>
          <p:cNvPr id="10" name="ZoneTexte 9"/>
          <p:cNvSpPr txBox="1"/>
          <p:nvPr/>
        </p:nvSpPr>
        <p:spPr>
          <a:xfrm>
            <a:off x="3718560" y="4407172"/>
            <a:ext cx="4754880" cy="369332"/>
          </a:xfrm>
          <a:prstGeom prst="rect">
            <a:avLst/>
          </a:prstGeom>
          <a:noFill/>
        </p:spPr>
        <p:txBody>
          <a:bodyPr wrap="square" rtlCol="0">
            <a:spAutoFit/>
          </a:bodyPr>
          <a:lstStyle/>
          <a:p>
            <a:pPr algn="ctr"/>
            <a:r>
              <a:rPr lang="fr-FR" b="1" dirty="0" smtClean="0"/>
              <a:t>Coûts nets de gestion des déchets</a:t>
            </a:r>
            <a:endParaRPr lang="fr-FR" b="1" dirty="0"/>
          </a:p>
        </p:txBody>
      </p:sp>
      <p:sp>
        <p:nvSpPr>
          <p:cNvPr id="5" name="Espace réservé du numéro de diapositive 4"/>
          <p:cNvSpPr>
            <a:spLocks noGrp="1"/>
          </p:cNvSpPr>
          <p:nvPr>
            <p:ph type="sldNum" sz="quarter" idx="12"/>
          </p:nvPr>
        </p:nvSpPr>
        <p:spPr>
          <a:xfrm>
            <a:off x="0" y="6492875"/>
            <a:ext cx="683339" cy="365125"/>
          </a:xfrm>
        </p:spPr>
        <p:txBody>
          <a:bodyPr/>
          <a:lstStyle/>
          <a:p>
            <a:fld id="{F02128DF-F4D6-44B2-A9BF-8E3FBA59C12A}" type="slidenum">
              <a:rPr lang="fr-FR" smtClean="0"/>
              <a:t>36</a:t>
            </a:fld>
            <a:endParaRPr lang="fr-FR" dirty="0"/>
          </a:p>
        </p:txBody>
      </p:sp>
    </p:spTree>
    <p:extLst>
      <p:ext uri="{BB962C8B-B14F-4D97-AF65-F5344CB8AC3E}">
        <p14:creationId xmlns:p14="http://schemas.microsoft.com/office/powerpoint/2010/main" val="1573343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888088" y="184130"/>
            <a:ext cx="6465462" cy="584775"/>
          </a:xfrm>
          <a:prstGeom prst="rect">
            <a:avLst/>
          </a:prstGeom>
          <a:noFill/>
        </p:spPr>
        <p:txBody>
          <a:bodyPr wrap="square" rtlCol="0">
            <a:spAutoFit/>
          </a:bodyPr>
          <a:lstStyle/>
          <a:p>
            <a:pPr algn="ctr"/>
            <a:r>
              <a:rPr lang="es-MX" sz="3200" b="1" dirty="0" smtClean="0"/>
              <a:t>PRECONISATIONS BURGER KING</a:t>
            </a:r>
            <a:endParaRPr lang="fr-FR" sz="3200" b="1" dirty="0"/>
          </a:p>
        </p:txBody>
      </p:sp>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2" name="CuadroTexto 1"/>
          <p:cNvSpPr txBox="1"/>
          <p:nvPr/>
        </p:nvSpPr>
        <p:spPr>
          <a:xfrm>
            <a:off x="1407309" y="781587"/>
            <a:ext cx="9396186" cy="523220"/>
          </a:xfrm>
          <a:prstGeom prst="rect">
            <a:avLst/>
          </a:prstGeom>
          <a:noFill/>
        </p:spPr>
        <p:txBody>
          <a:bodyPr wrap="square" rtlCol="0">
            <a:spAutoFit/>
          </a:bodyPr>
          <a:lstStyle/>
          <a:p>
            <a:r>
              <a:rPr lang="es-MX" sz="2800" b="1" i="1" dirty="0" smtClean="0">
                <a:solidFill>
                  <a:srgbClr val="FF0000"/>
                </a:solidFill>
                <a:latin typeface="Times New Roman" panose="02020603050405020304" pitchFamily="18" charset="0"/>
                <a:cs typeface="Times New Roman" panose="02020603050405020304" pitchFamily="18" charset="0"/>
              </a:rPr>
              <a:t>1. Mise en place </a:t>
            </a:r>
            <a:r>
              <a:rPr lang="es-MX" sz="2800" b="1" i="1" dirty="0" err="1" smtClean="0">
                <a:solidFill>
                  <a:srgbClr val="FF0000"/>
                </a:solidFill>
                <a:latin typeface="Times New Roman" panose="02020603050405020304" pitchFamily="18" charset="0"/>
                <a:cs typeface="Times New Roman" panose="02020603050405020304" pitchFamily="18" charset="0"/>
              </a:rPr>
              <a:t>d’une</a:t>
            </a:r>
            <a:r>
              <a:rPr lang="es-MX" sz="2800" b="1" i="1" dirty="0" smtClean="0">
                <a:solidFill>
                  <a:srgbClr val="FF0000"/>
                </a:solidFill>
                <a:latin typeface="Times New Roman" panose="02020603050405020304" pitchFamily="18" charset="0"/>
                <a:cs typeface="Times New Roman" panose="02020603050405020304" pitchFamily="18" charset="0"/>
              </a:rPr>
              <a:t> </a:t>
            </a:r>
            <a:r>
              <a:rPr lang="es-MX" sz="2800" b="1" i="1" dirty="0" err="1" smtClean="0">
                <a:solidFill>
                  <a:srgbClr val="FF0000"/>
                </a:solidFill>
                <a:latin typeface="Times New Roman" panose="02020603050405020304" pitchFamily="18" charset="0"/>
                <a:cs typeface="Times New Roman" panose="02020603050405020304" pitchFamily="18" charset="0"/>
              </a:rPr>
              <a:t>collecte</a:t>
            </a:r>
            <a:r>
              <a:rPr lang="es-MX" sz="2800" b="1" i="1" dirty="0" smtClean="0">
                <a:solidFill>
                  <a:srgbClr val="FF0000"/>
                </a:solidFill>
                <a:latin typeface="Times New Roman" panose="02020603050405020304" pitchFamily="18" charset="0"/>
                <a:cs typeface="Times New Roman" panose="02020603050405020304" pitchFamily="18" charset="0"/>
              </a:rPr>
              <a:t> </a:t>
            </a:r>
            <a:r>
              <a:rPr lang="es-MX" sz="2800" b="1" i="1" dirty="0" err="1" smtClean="0">
                <a:solidFill>
                  <a:srgbClr val="FF0000"/>
                </a:solidFill>
                <a:latin typeface="Times New Roman" panose="02020603050405020304" pitchFamily="18" charset="0"/>
                <a:cs typeface="Times New Roman" panose="02020603050405020304" pitchFamily="18" charset="0"/>
              </a:rPr>
              <a:t>sélective</a:t>
            </a:r>
            <a:r>
              <a:rPr lang="es-MX" sz="2800" b="1" i="1" dirty="0" smtClean="0">
                <a:solidFill>
                  <a:srgbClr val="FF0000"/>
                </a:solidFill>
                <a:latin typeface="Times New Roman" panose="02020603050405020304" pitchFamily="18" charset="0"/>
                <a:cs typeface="Times New Roman" panose="02020603050405020304" pitchFamily="18" charset="0"/>
              </a:rPr>
              <a:t> de </a:t>
            </a:r>
            <a:r>
              <a:rPr lang="es-MX" sz="2800" b="1" i="1" dirty="0" err="1">
                <a:solidFill>
                  <a:srgbClr val="FF0000"/>
                </a:solidFill>
                <a:latin typeface="Times New Roman" panose="02020603050405020304" pitchFamily="18" charset="0"/>
                <a:cs typeface="Times New Roman" panose="02020603050405020304" pitchFamily="18" charset="0"/>
              </a:rPr>
              <a:t>b</a:t>
            </a:r>
            <a:r>
              <a:rPr lang="es-MX" sz="2800" b="1" i="1" dirty="0" err="1" smtClean="0">
                <a:solidFill>
                  <a:srgbClr val="FF0000"/>
                </a:solidFill>
                <a:latin typeface="Times New Roman" panose="02020603050405020304" pitchFamily="18" charset="0"/>
                <a:cs typeface="Times New Roman" panose="02020603050405020304" pitchFamily="18" charset="0"/>
              </a:rPr>
              <a:t>iodéchets</a:t>
            </a:r>
            <a:endParaRPr lang="es-MX" sz="2800" b="1" i="1" dirty="0" smtClean="0">
              <a:solidFill>
                <a:srgbClr val="FF0000"/>
              </a:solidFill>
              <a:latin typeface="Times New Roman" panose="02020603050405020304" pitchFamily="18" charset="0"/>
              <a:cs typeface="Times New Roman" panose="02020603050405020304" pitchFamily="18" charset="0"/>
            </a:endParaRPr>
          </a:p>
        </p:txBody>
      </p:sp>
      <p:graphicFrame>
        <p:nvGraphicFramePr>
          <p:cNvPr id="8" name="Gráfico 7"/>
          <p:cNvGraphicFramePr/>
          <p:nvPr>
            <p:extLst/>
          </p:nvPr>
        </p:nvGraphicFramePr>
        <p:xfrm>
          <a:off x="2992097" y="1399493"/>
          <a:ext cx="5762044" cy="317185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Tabla 3"/>
          <p:cNvGraphicFramePr>
            <a:graphicFrameLocks noGrp="1"/>
          </p:cNvGraphicFramePr>
          <p:nvPr>
            <p:extLst/>
          </p:nvPr>
        </p:nvGraphicFramePr>
        <p:xfrm>
          <a:off x="1153333" y="4717998"/>
          <a:ext cx="7990667" cy="1905000"/>
        </p:xfrm>
        <a:graphic>
          <a:graphicData uri="http://schemas.openxmlformats.org/drawingml/2006/table">
            <a:tbl>
              <a:tblPr firstRow="1" firstCol="1" bandRow="1"/>
              <a:tblGrid>
                <a:gridCol w="2168074">
                  <a:extLst>
                    <a:ext uri="{9D8B030D-6E8A-4147-A177-3AD203B41FA5}">
                      <a16:colId xmlns:a16="http://schemas.microsoft.com/office/drawing/2014/main" val="20000"/>
                    </a:ext>
                  </a:extLst>
                </a:gridCol>
                <a:gridCol w="1780449">
                  <a:extLst>
                    <a:ext uri="{9D8B030D-6E8A-4147-A177-3AD203B41FA5}">
                      <a16:colId xmlns:a16="http://schemas.microsoft.com/office/drawing/2014/main" val="20001"/>
                    </a:ext>
                  </a:extLst>
                </a:gridCol>
                <a:gridCol w="2044067">
                  <a:extLst>
                    <a:ext uri="{9D8B030D-6E8A-4147-A177-3AD203B41FA5}">
                      <a16:colId xmlns:a16="http://schemas.microsoft.com/office/drawing/2014/main" val="20002"/>
                    </a:ext>
                  </a:extLst>
                </a:gridCol>
                <a:gridCol w="1998077">
                  <a:extLst>
                    <a:ext uri="{9D8B030D-6E8A-4147-A177-3AD203B41FA5}">
                      <a16:colId xmlns:a16="http://schemas.microsoft.com/office/drawing/2014/main" val="20003"/>
                    </a:ext>
                  </a:extLst>
                </a:gridCol>
              </a:tblGrid>
              <a:tr h="1254888">
                <a:tc>
                  <a:txBody>
                    <a:bodyPr/>
                    <a:lstStyle/>
                    <a:p>
                      <a:pPr algn="ctr">
                        <a:lnSpc>
                          <a:spcPct val="107000"/>
                        </a:lnSpc>
                        <a:spcAft>
                          <a:spcPts val="0"/>
                        </a:spcAft>
                      </a:pPr>
                      <a:r>
                        <a:rPr lang="fr-FR" sz="18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Service</a:t>
                      </a:r>
                      <a:endParaRPr lang="fr-FR"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07000"/>
                        </a:lnSpc>
                        <a:spcAft>
                          <a:spcPts val="0"/>
                        </a:spcAft>
                      </a:pPr>
                      <a:r>
                        <a:rPr lang="fr-FR" sz="18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Hebdomadaire TTC €</a:t>
                      </a:r>
                      <a:endParaRPr lang="fr-FR"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07000"/>
                        </a:lnSpc>
                        <a:spcAft>
                          <a:spcPts val="0"/>
                        </a:spcAft>
                      </a:pPr>
                      <a:r>
                        <a:rPr lang="fr-FR" sz="18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Mensuel TTC €</a:t>
                      </a:r>
                      <a:endParaRPr lang="fr-FR"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07000"/>
                        </a:lnSpc>
                        <a:spcAft>
                          <a:spcPts val="0"/>
                        </a:spcAft>
                      </a:pPr>
                      <a:r>
                        <a:rPr lang="fr-FR" sz="18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Annuel TTC €</a:t>
                      </a:r>
                      <a:endParaRPr lang="fr-FR"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extLst>
                  <a:ext uri="{0D108BD9-81ED-4DB2-BD59-A6C34878D82A}">
                    <a16:rowId xmlns:a16="http://schemas.microsoft.com/office/drawing/2014/main" val="10000"/>
                  </a:ext>
                </a:extLst>
              </a:tr>
              <a:tr h="650112">
                <a:tc>
                  <a:txBody>
                    <a:bodyPr/>
                    <a:lstStyle/>
                    <a:p>
                      <a:pPr algn="ctr">
                        <a:lnSpc>
                          <a:spcPct val="107000"/>
                        </a:lnSpc>
                        <a:spcAft>
                          <a:spcPts val="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Collecte/jour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07000"/>
                        </a:lnSpc>
                        <a:spcAft>
                          <a:spcPts val="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120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480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5760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Espace réservé du numéro de diapositive 2"/>
          <p:cNvSpPr>
            <a:spLocks noGrp="1"/>
          </p:cNvSpPr>
          <p:nvPr>
            <p:ph type="sldNum" sz="quarter" idx="12"/>
          </p:nvPr>
        </p:nvSpPr>
        <p:spPr>
          <a:xfrm>
            <a:off x="0" y="6492875"/>
            <a:ext cx="683339" cy="365125"/>
          </a:xfrm>
        </p:spPr>
        <p:txBody>
          <a:bodyPr/>
          <a:lstStyle/>
          <a:p>
            <a:fld id="{F02128DF-F4D6-44B2-A9BF-8E3FBA59C12A}" type="slidenum">
              <a:rPr lang="fr-FR" smtClean="0"/>
              <a:t>37</a:t>
            </a:fld>
            <a:endParaRPr lang="fr-FR" dirty="0"/>
          </a:p>
        </p:txBody>
      </p:sp>
    </p:spTree>
    <p:extLst>
      <p:ext uri="{BB962C8B-B14F-4D97-AF65-F5344CB8AC3E}">
        <p14:creationId xmlns:p14="http://schemas.microsoft.com/office/powerpoint/2010/main" val="2191605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2" name="CuadroTexto 1"/>
          <p:cNvSpPr txBox="1"/>
          <p:nvPr/>
        </p:nvSpPr>
        <p:spPr>
          <a:xfrm>
            <a:off x="1475013" y="691427"/>
            <a:ext cx="7897587" cy="523220"/>
          </a:xfrm>
          <a:prstGeom prst="rect">
            <a:avLst/>
          </a:prstGeom>
          <a:noFill/>
        </p:spPr>
        <p:txBody>
          <a:bodyPr wrap="square" rtlCol="0">
            <a:spAutoFit/>
          </a:bodyPr>
          <a:lstStyle/>
          <a:p>
            <a:r>
              <a:rPr lang="es-MX" sz="2800" b="1" i="1" dirty="0" smtClean="0">
                <a:solidFill>
                  <a:srgbClr val="FF0000"/>
                </a:solidFill>
                <a:latin typeface="Times New Roman" panose="02020603050405020304" pitchFamily="18" charset="0"/>
                <a:cs typeface="Times New Roman" panose="02020603050405020304" pitchFamily="18" charset="0"/>
              </a:rPr>
              <a:t>2. </a:t>
            </a:r>
            <a:r>
              <a:rPr lang="es-MX" sz="2800" b="1" i="1" dirty="0" err="1" smtClean="0">
                <a:solidFill>
                  <a:srgbClr val="FF0000"/>
                </a:solidFill>
                <a:latin typeface="Times New Roman" panose="02020603050405020304" pitchFamily="18" charset="0"/>
                <a:cs typeface="Times New Roman" panose="02020603050405020304" pitchFamily="18" charset="0"/>
              </a:rPr>
              <a:t>Collecte</a:t>
            </a:r>
            <a:r>
              <a:rPr lang="es-MX" sz="2800" b="1" i="1" dirty="0">
                <a:solidFill>
                  <a:srgbClr val="FF0000"/>
                </a:solidFill>
                <a:latin typeface="Times New Roman" panose="02020603050405020304" pitchFamily="18" charset="0"/>
                <a:cs typeface="Times New Roman" panose="02020603050405020304" pitchFamily="18" charset="0"/>
              </a:rPr>
              <a:t> </a:t>
            </a:r>
            <a:r>
              <a:rPr lang="es-MX" sz="2800" b="1" i="1" dirty="0" smtClean="0">
                <a:solidFill>
                  <a:srgbClr val="FF0000"/>
                </a:solidFill>
                <a:latin typeface="Times New Roman" panose="02020603050405020304" pitchFamily="18" charset="0"/>
                <a:cs typeface="Times New Roman" panose="02020603050405020304" pitchFamily="18" charset="0"/>
              </a:rPr>
              <a:t>et revente de </a:t>
            </a:r>
            <a:r>
              <a:rPr lang="es-MX" sz="2800" b="1" i="1" dirty="0" err="1" smtClean="0">
                <a:solidFill>
                  <a:srgbClr val="FF0000"/>
                </a:solidFill>
                <a:latin typeface="Times New Roman" panose="02020603050405020304" pitchFamily="18" charset="0"/>
                <a:cs typeface="Times New Roman" panose="02020603050405020304" pitchFamily="18" charset="0"/>
              </a:rPr>
              <a:t>cartons</a:t>
            </a:r>
            <a:r>
              <a:rPr lang="es-MX" sz="2800" b="1" i="1" dirty="0" smtClean="0">
                <a:solidFill>
                  <a:srgbClr val="FF0000"/>
                </a:solidFill>
                <a:latin typeface="Times New Roman" panose="02020603050405020304" pitchFamily="18" charset="0"/>
                <a:cs typeface="Times New Roman" panose="02020603050405020304" pitchFamily="18" charset="0"/>
              </a:rPr>
              <a:t> à VEOLIA</a:t>
            </a:r>
            <a:endParaRPr lang="es-MX" b="1" i="1" dirty="0" smtClean="0">
              <a:solidFill>
                <a:srgbClr val="FF0000"/>
              </a:solidFill>
              <a:latin typeface="Times New Roman" panose="02020603050405020304" pitchFamily="18" charset="0"/>
              <a:cs typeface="Times New Roman" panose="02020603050405020304" pitchFamily="18" charset="0"/>
            </a:endParaRPr>
          </a:p>
        </p:txBody>
      </p:sp>
      <p:graphicFrame>
        <p:nvGraphicFramePr>
          <p:cNvPr id="9" name="Tabla 8"/>
          <p:cNvGraphicFramePr>
            <a:graphicFrameLocks noGrp="1"/>
          </p:cNvGraphicFramePr>
          <p:nvPr>
            <p:extLst/>
          </p:nvPr>
        </p:nvGraphicFramePr>
        <p:xfrm>
          <a:off x="319314" y="1684921"/>
          <a:ext cx="5863773" cy="1920240"/>
        </p:xfrm>
        <a:graphic>
          <a:graphicData uri="http://schemas.openxmlformats.org/drawingml/2006/table">
            <a:tbl>
              <a:tblPr firstRow="1" firstCol="1" bandRow="1"/>
              <a:tblGrid>
                <a:gridCol w="1954393">
                  <a:extLst>
                    <a:ext uri="{9D8B030D-6E8A-4147-A177-3AD203B41FA5}">
                      <a16:colId xmlns:a16="http://schemas.microsoft.com/office/drawing/2014/main" val="20000"/>
                    </a:ext>
                  </a:extLst>
                </a:gridCol>
                <a:gridCol w="1811360">
                  <a:extLst>
                    <a:ext uri="{9D8B030D-6E8A-4147-A177-3AD203B41FA5}">
                      <a16:colId xmlns:a16="http://schemas.microsoft.com/office/drawing/2014/main" val="20001"/>
                    </a:ext>
                  </a:extLst>
                </a:gridCol>
                <a:gridCol w="2098020">
                  <a:extLst>
                    <a:ext uri="{9D8B030D-6E8A-4147-A177-3AD203B41FA5}">
                      <a16:colId xmlns:a16="http://schemas.microsoft.com/office/drawing/2014/main" val="20002"/>
                    </a:ext>
                  </a:extLst>
                </a:gridCol>
              </a:tblGrid>
              <a:tr h="0">
                <a:tc>
                  <a:txBody>
                    <a:bodyPr/>
                    <a:lstStyle/>
                    <a:p>
                      <a:pPr algn="ctr">
                        <a:lnSpc>
                          <a:spcPct val="150000"/>
                        </a:lnSpc>
                        <a:spcAft>
                          <a:spcPts val="0"/>
                        </a:spcAft>
                      </a:pPr>
                      <a:r>
                        <a:rPr lang="fr-FR" sz="12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Etablissement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2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Production théorique de carton par semaine</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2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Prix de rachat €</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BK Chambray-Lès-Tours</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195,94</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7,84</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BK Saint-Pierre-des-Corps</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195,94</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7,84</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Quick Nord</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136,60</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5,46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Starbucks</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44,58</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dirty="0">
                          <a:effectLst/>
                          <a:latin typeface="Arial" panose="020B0604020202020204" pitchFamily="34" charset="0"/>
                          <a:ea typeface="Calibri" panose="020F0502020204030204" pitchFamily="34" charset="0"/>
                          <a:cs typeface="Times New Roman" panose="02020603050405020304" pitchFamily="18" charset="0"/>
                        </a:rPr>
                        <a:t>1,78</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50000"/>
                        </a:lnSpc>
                        <a:spcAft>
                          <a:spcPts val="0"/>
                        </a:spcAft>
                      </a:pPr>
                      <a:r>
                        <a:rPr lang="fr-FR" sz="12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TOTAL</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200" b="1" dirty="0">
                          <a:effectLst/>
                          <a:latin typeface="Arial" panose="020B0604020202020204" pitchFamily="34" charset="0"/>
                          <a:ea typeface="Calibri" panose="020F0502020204030204" pitchFamily="34" charset="0"/>
                          <a:cs typeface="Times New Roman" panose="02020603050405020304" pitchFamily="18" charset="0"/>
                        </a:rPr>
                        <a:t>573,06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200" b="1" dirty="0">
                          <a:effectLst/>
                          <a:latin typeface="Arial" panose="020B0604020202020204" pitchFamily="34" charset="0"/>
                          <a:ea typeface="Calibri" panose="020F0502020204030204" pitchFamily="34" charset="0"/>
                          <a:cs typeface="Times New Roman" panose="02020603050405020304" pitchFamily="18" charset="0"/>
                        </a:rPr>
                        <a:t>22,92</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12" name="Tabla 11"/>
          <p:cNvGraphicFramePr>
            <a:graphicFrameLocks noGrp="1"/>
          </p:cNvGraphicFramePr>
          <p:nvPr>
            <p:extLst/>
          </p:nvPr>
        </p:nvGraphicFramePr>
        <p:xfrm>
          <a:off x="319314" y="4057650"/>
          <a:ext cx="6283078" cy="2560320"/>
        </p:xfrm>
        <a:graphic>
          <a:graphicData uri="http://schemas.openxmlformats.org/drawingml/2006/table">
            <a:tbl>
              <a:tblPr firstRow="1" firstCol="1" bandRow="1"/>
              <a:tblGrid>
                <a:gridCol w="2082465">
                  <a:extLst>
                    <a:ext uri="{9D8B030D-6E8A-4147-A177-3AD203B41FA5}">
                      <a16:colId xmlns:a16="http://schemas.microsoft.com/office/drawing/2014/main" val="20000"/>
                    </a:ext>
                  </a:extLst>
                </a:gridCol>
                <a:gridCol w="2277792">
                  <a:extLst>
                    <a:ext uri="{9D8B030D-6E8A-4147-A177-3AD203B41FA5}">
                      <a16:colId xmlns:a16="http://schemas.microsoft.com/office/drawing/2014/main" val="20001"/>
                    </a:ext>
                  </a:extLst>
                </a:gridCol>
                <a:gridCol w="1005523">
                  <a:extLst>
                    <a:ext uri="{9D8B030D-6E8A-4147-A177-3AD203B41FA5}">
                      <a16:colId xmlns:a16="http://schemas.microsoft.com/office/drawing/2014/main" val="20002"/>
                    </a:ext>
                  </a:extLst>
                </a:gridCol>
                <a:gridCol w="917298">
                  <a:extLst>
                    <a:ext uri="{9D8B030D-6E8A-4147-A177-3AD203B41FA5}">
                      <a16:colId xmlns:a16="http://schemas.microsoft.com/office/drawing/2014/main" val="20003"/>
                    </a:ext>
                  </a:extLst>
                </a:gridCol>
              </a:tblGrid>
              <a:tr h="185307">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Départ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Arrivée</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Kilomètre</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Frais €</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BK Chambray-Lès-Tours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BK Saint-Pierre-des-Corps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2,4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BK Saint-Pierre-des-Corps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Quick Nord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7,8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3,12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Quick Nord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Starbucks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6,2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2,48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Starbucks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Véolia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5,7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2,28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Véolia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BK Chambray-Lès-Tours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10,5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4,2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6792">
                <a:tc gridSpan="2">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TOTAL</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hMerge="1">
                  <a:txBody>
                    <a:bodyPr/>
                    <a:lstStyle/>
                    <a:p>
                      <a:endParaRPr lang="fr-FR"/>
                    </a:p>
                  </a:txBody>
                  <a:tcPr/>
                </a:tc>
                <a:tc>
                  <a:txBody>
                    <a:bodyPr/>
                    <a:lstStyle/>
                    <a:p>
                      <a:pPr algn="ctr">
                        <a:lnSpc>
                          <a:spcPct val="150000"/>
                        </a:lnSpc>
                        <a:spcAft>
                          <a:spcPts val="0"/>
                        </a:spcAft>
                      </a:pPr>
                      <a:r>
                        <a:rPr lang="fr-FR" sz="1400" b="1" dirty="0">
                          <a:effectLst/>
                          <a:latin typeface="Arial" panose="020B0604020202020204" pitchFamily="34" charset="0"/>
                          <a:ea typeface="Calibri" panose="020F0502020204030204" pitchFamily="34" charset="0"/>
                          <a:cs typeface="Times New Roman" panose="02020603050405020304" pitchFamily="18" charset="0"/>
                        </a:rPr>
                        <a:t>36,2</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400" b="1" dirty="0">
                          <a:effectLst/>
                          <a:latin typeface="Arial" panose="020B0604020202020204" pitchFamily="34" charset="0"/>
                          <a:ea typeface="Calibri" panose="020F0502020204030204" pitchFamily="34" charset="0"/>
                          <a:cs typeface="Times New Roman" panose="02020603050405020304" pitchFamily="18" charset="0"/>
                        </a:rPr>
                        <a:t>14,48</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14" name="Tabla 13"/>
          <p:cNvGraphicFramePr>
            <a:graphicFrameLocks noGrp="1"/>
          </p:cNvGraphicFramePr>
          <p:nvPr>
            <p:extLst/>
          </p:nvPr>
        </p:nvGraphicFramePr>
        <p:xfrm>
          <a:off x="6602392" y="1379895"/>
          <a:ext cx="5589608" cy="1915755"/>
        </p:xfrm>
        <a:graphic>
          <a:graphicData uri="http://schemas.openxmlformats.org/drawingml/2006/table">
            <a:tbl>
              <a:tblPr firstRow="1" firstCol="1" bandRow="1"/>
              <a:tblGrid>
                <a:gridCol w="1264447">
                  <a:extLst>
                    <a:ext uri="{9D8B030D-6E8A-4147-A177-3AD203B41FA5}">
                      <a16:colId xmlns:a16="http://schemas.microsoft.com/office/drawing/2014/main" val="20000"/>
                    </a:ext>
                  </a:extLst>
                </a:gridCol>
                <a:gridCol w="1796267">
                  <a:extLst>
                    <a:ext uri="{9D8B030D-6E8A-4147-A177-3AD203B41FA5}">
                      <a16:colId xmlns:a16="http://schemas.microsoft.com/office/drawing/2014/main" val="20001"/>
                    </a:ext>
                  </a:extLst>
                </a:gridCol>
                <a:gridCol w="1264447">
                  <a:extLst>
                    <a:ext uri="{9D8B030D-6E8A-4147-A177-3AD203B41FA5}">
                      <a16:colId xmlns:a16="http://schemas.microsoft.com/office/drawing/2014/main" val="20002"/>
                    </a:ext>
                  </a:extLst>
                </a:gridCol>
                <a:gridCol w="1264447">
                  <a:extLst>
                    <a:ext uri="{9D8B030D-6E8A-4147-A177-3AD203B41FA5}">
                      <a16:colId xmlns:a16="http://schemas.microsoft.com/office/drawing/2014/main" val="20003"/>
                    </a:ext>
                  </a:extLst>
                </a:gridCol>
              </a:tblGrid>
              <a:tr h="714087">
                <a:tc>
                  <a:txBody>
                    <a:bodyPr/>
                    <a:lstStyle/>
                    <a:p>
                      <a:pPr algn="ctr">
                        <a:lnSpc>
                          <a:spcPct val="150000"/>
                        </a:lnSpc>
                        <a:spcAft>
                          <a:spcPts val="0"/>
                        </a:spcAft>
                      </a:pPr>
                      <a:r>
                        <a:rPr lang="fr-FR"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Hebdomadaire €</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Mensuel €</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Annuel €</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extLst>
                  <a:ext uri="{0D108BD9-81ED-4DB2-BD59-A6C34878D82A}">
                    <a16:rowId xmlns:a16="http://schemas.microsoft.com/office/drawing/2014/main" val="10000"/>
                  </a:ext>
                </a:extLst>
              </a:tr>
              <a:tr h="400556">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Gains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22,92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99,32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1191,84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00556">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Frais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14,48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62,75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dirty="0">
                          <a:effectLst/>
                          <a:latin typeface="Arial" panose="020B0604020202020204" pitchFamily="34" charset="0"/>
                          <a:ea typeface="Calibri" panose="020F0502020204030204" pitchFamily="34" charset="0"/>
                          <a:cs typeface="Times New Roman" panose="02020603050405020304" pitchFamily="18" charset="0"/>
                        </a:rPr>
                        <a:t>752,96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00556">
                <a:tc>
                  <a:txBody>
                    <a:bodyPr/>
                    <a:lstStyle/>
                    <a:p>
                      <a:pPr algn="ctr">
                        <a:lnSpc>
                          <a:spcPct val="150000"/>
                        </a:lnSpc>
                        <a:spcAft>
                          <a:spcPts val="0"/>
                        </a:spcAft>
                      </a:pPr>
                      <a:r>
                        <a:rPr lang="fr-FR"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Total</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600" b="1" dirty="0">
                          <a:effectLst/>
                          <a:latin typeface="Arial" panose="020B0604020202020204" pitchFamily="34" charset="0"/>
                          <a:ea typeface="Calibri" panose="020F0502020204030204" pitchFamily="34" charset="0"/>
                          <a:cs typeface="Times New Roman" panose="02020603050405020304" pitchFamily="18" charset="0"/>
                        </a:rPr>
                        <a:t>8,44</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b="1" dirty="0">
                          <a:effectLst/>
                          <a:latin typeface="Arial" panose="020B0604020202020204" pitchFamily="34" charset="0"/>
                          <a:ea typeface="Calibri" panose="020F0502020204030204" pitchFamily="34" charset="0"/>
                          <a:cs typeface="Times New Roman" panose="02020603050405020304" pitchFamily="18" charset="0"/>
                        </a:rPr>
                        <a:t>36,57</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600" b="1" dirty="0">
                          <a:effectLst/>
                          <a:latin typeface="Arial" panose="020B0604020202020204" pitchFamily="34" charset="0"/>
                          <a:ea typeface="Calibri" panose="020F0502020204030204" pitchFamily="34" charset="0"/>
                          <a:cs typeface="Times New Roman" panose="02020603050405020304" pitchFamily="18" charset="0"/>
                        </a:rPr>
                        <a:t>438,88</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grpSp>
        <p:nvGrpSpPr>
          <p:cNvPr id="13" name="Groupe 12"/>
          <p:cNvGrpSpPr/>
          <p:nvPr/>
        </p:nvGrpSpPr>
        <p:grpSpPr>
          <a:xfrm>
            <a:off x="6733681" y="3594100"/>
            <a:ext cx="2880220" cy="3152498"/>
            <a:chOff x="6733681" y="3594100"/>
            <a:chExt cx="2880220" cy="3152498"/>
          </a:xfrm>
        </p:grpSpPr>
        <p:sp>
          <p:nvSpPr>
            <p:cNvPr id="3" name="CuadroTexto 2"/>
            <p:cNvSpPr txBox="1"/>
            <p:nvPr/>
          </p:nvSpPr>
          <p:spPr>
            <a:xfrm>
              <a:off x="6733681" y="5546269"/>
              <a:ext cx="2880220" cy="1200329"/>
            </a:xfrm>
            <a:prstGeom prst="rect">
              <a:avLst/>
            </a:prstGeom>
            <a:noFill/>
          </p:spPr>
          <p:txBody>
            <a:bodyPr wrap="square" rtlCol="0">
              <a:spAutoFit/>
            </a:bodyPr>
            <a:lstStyle/>
            <a:p>
              <a:pPr algn="ctr"/>
              <a:r>
                <a:rPr lang="es-MX" sz="3600" dirty="0" err="1">
                  <a:solidFill>
                    <a:srgbClr val="00B050"/>
                  </a:solidFill>
                </a:rPr>
                <a:t>Bénéfi</a:t>
              </a:r>
              <a:r>
                <a:rPr lang="es-MX" sz="3600" dirty="0" err="1" smtClean="0">
                  <a:solidFill>
                    <a:srgbClr val="00B050"/>
                  </a:solidFill>
                </a:rPr>
                <a:t>ce</a:t>
              </a:r>
              <a:r>
                <a:rPr lang="es-MX" sz="3600" dirty="0" smtClean="0">
                  <a:solidFill>
                    <a:srgbClr val="00B050"/>
                  </a:solidFill>
                </a:rPr>
                <a:t> 438,88 €/</a:t>
              </a:r>
              <a:r>
                <a:rPr lang="es-MX" sz="3600" dirty="0" err="1" smtClean="0">
                  <a:solidFill>
                    <a:srgbClr val="00B050"/>
                  </a:solidFill>
                </a:rPr>
                <a:t>an</a:t>
              </a:r>
              <a:endParaRPr lang="fr-FR" sz="3600" dirty="0">
                <a:solidFill>
                  <a:srgbClr val="00B050"/>
                </a:solidFill>
              </a:endParaRPr>
            </a:p>
          </p:txBody>
        </p:sp>
        <p:sp>
          <p:nvSpPr>
            <p:cNvPr id="4" name="Rectangle 3"/>
            <p:cNvSpPr/>
            <p:nvPr/>
          </p:nvSpPr>
          <p:spPr>
            <a:xfrm>
              <a:off x="6743322" y="3698240"/>
              <a:ext cx="2784737" cy="1200329"/>
            </a:xfrm>
            <a:prstGeom prst="rect">
              <a:avLst/>
            </a:prstGeom>
          </p:spPr>
          <p:txBody>
            <a:bodyPr wrap="none">
              <a:spAutoFit/>
            </a:bodyPr>
            <a:lstStyle/>
            <a:p>
              <a:pPr algn="ctr"/>
              <a:r>
                <a:rPr lang="es-MX" sz="3600" dirty="0" err="1" smtClean="0">
                  <a:solidFill>
                    <a:srgbClr val="FF0000"/>
                  </a:solidFill>
                </a:rPr>
                <a:t>Dépense</a:t>
              </a:r>
              <a:r>
                <a:rPr lang="es-MX" sz="3600" dirty="0" smtClean="0">
                  <a:solidFill>
                    <a:srgbClr val="FF0000"/>
                  </a:solidFill>
                </a:rPr>
                <a:t> </a:t>
              </a:r>
            </a:p>
            <a:p>
              <a:pPr algn="ctr"/>
              <a:r>
                <a:rPr lang="es-MX" sz="3600" dirty="0" smtClean="0">
                  <a:solidFill>
                    <a:srgbClr val="FF0000"/>
                  </a:solidFill>
                </a:rPr>
                <a:t>1426,91€/</a:t>
              </a:r>
              <a:r>
                <a:rPr lang="es-MX" sz="3600" dirty="0" err="1" smtClean="0">
                  <a:solidFill>
                    <a:srgbClr val="FF0000"/>
                  </a:solidFill>
                </a:rPr>
                <a:t>an</a:t>
              </a:r>
              <a:endParaRPr lang="fr-FR" sz="3600" dirty="0">
                <a:solidFill>
                  <a:srgbClr val="FF0000"/>
                </a:solidFill>
              </a:endParaRPr>
            </a:p>
          </p:txBody>
        </p:sp>
        <p:cxnSp>
          <p:nvCxnSpPr>
            <p:cNvPr id="8" name="Connecteur droit avec flèche 7"/>
            <p:cNvCxnSpPr>
              <a:endCxn id="3" idx="0"/>
            </p:cNvCxnSpPr>
            <p:nvPr/>
          </p:nvCxnSpPr>
          <p:spPr>
            <a:xfrm>
              <a:off x="8173791" y="5003800"/>
              <a:ext cx="0" cy="5424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flipV="1">
              <a:off x="7061200" y="3606800"/>
              <a:ext cx="2070100" cy="166823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H="1" flipV="1">
              <a:off x="7099300" y="3594100"/>
              <a:ext cx="2070100" cy="166823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6" name="Espace réservé du numéro de diapositive 15"/>
          <p:cNvSpPr>
            <a:spLocks noGrp="1"/>
          </p:cNvSpPr>
          <p:nvPr>
            <p:ph type="sldNum" sz="quarter" idx="12"/>
          </p:nvPr>
        </p:nvSpPr>
        <p:spPr>
          <a:xfrm>
            <a:off x="0" y="6550931"/>
            <a:ext cx="683339" cy="365125"/>
          </a:xfrm>
        </p:spPr>
        <p:txBody>
          <a:bodyPr/>
          <a:lstStyle/>
          <a:p>
            <a:fld id="{F02128DF-F4D6-44B2-A9BF-8E3FBA59C12A}" type="slidenum">
              <a:rPr lang="fr-FR" smtClean="0"/>
              <a:t>38</a:t>
            </a:fld>
            <a:endParaRPr lang="fr-FR" dirty="0"/>
          </a:p>
        </p:txBody>
      </p:sp>
    </p:spTree>
    <p:extLst>
      <p:ext uri="{BB962C8B-B14F-4D97-AF65-F5344CB8AC3E}">
        <p14:creationId xmlns:p14="http://schemas.microsoft.com/office/powerpoint/2010/main" val="246843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2" name="CuadroTexto 1"/>
          <p:cNvSpPr txBox="1"/>
          <p:nvPr/>
        </p:nvSpPr>
        <p:spPr>
          <a:xfrm>
            <a:off x="624114" y="986876"/>
            <a:ext cx="8839200" cy="523220"/>
          </a:xfrm>
          <a:prstGeom prst="rect">
            <a:avLst/>
          </a:prstGeom>
          <a:noFill/>
        </p:spPr>
        <p:txBody>
          <a:bodyPr wrap="square" rtlCol="0">
            <a:spAutoFit/>
          </a:bodyPr>
          <a:lstStyle/>
          <a:p>
            <a:r>
              <a:rPr lang="fr-FR" sz="2800" b="1" i="1" dirty="0" smtClean="0">
                <a:solidFill>
                  <a:srgbClr val="FF0000"/>
                </a:solidFill>
                <a:latin typeface="Times New Roman" panose="02020603050405020304" pitchFamily="18" charset="0"/>
                <a:cs typeface="Times New Roman" panose="02020603050405020304" pitchFamily="18" charset="0"/>
              </a:rPr>
              <a:t>3. Lutte contre le gaspillage</a:t>
            </a:r>
            <a:endParaRPr lang="es-MX" sz="2800" dirty="0" smtClean="0">
              <a:solidFill>
                <a:srgbClr val="FF0000"/>
              </a:solidFill>
              <a:latin typeface="Times New Roman" panose="02020603050405020304" pitchFamily="18" charset="0"/>
              <a:cs typeface="Times New Roman" panose="02020603050405020304" pitchFamily="18" charset="0"/>
            </a:endParaRPr>
          </a:p>
        </p:txBody>
      </p:sp>
      <p:pic>
        <p:nvPicPr>
          <p:cNvPr id="10" name="Image 63"/>
          <p:cNvPicPr/>
          <p:nvPr/>
        </p:nvPicPr>
        <p:blipFill>
          <a:blip r:embed="rId5">
            <a:extLst>
              <a:ext uri="{28A0092B-C50C-407E-A947-70E740481C1C}">
                <a14:useLocalDpi xmlns:a14="http://schemas.microsoft.com/office/drawing/2010/main" val="0"/>
              </a:ext>
            </a:extLst>
          </a:blip>
          <a:stretch>
            <a:fillRect/>
          </a:stretch>
        </p:blipFill>
        <p:spPr>
          <a:xfrm>
            <a:off x="1739414" y="3264602"/>
            <a:ext cx="5041057" cy="3224947"/>
          </a:xfrm>
          <a:prstGeom prst="rect">
            <a:avLst/>
          </a:prstGeom>
        </p:spPr>
      </p:pic>
      <p:graphicFrame>
        <p:nvGraphicFramePr>
          <p:cNvPr id="4" name="Tabla 3"/>
          <p:cNvGraphicFramePr>
            <a:graphicFrameLocks noGrp="1"/>
          </p:cNvGraphicFramePr>
          <p:nvPr>
            <p:extLst/>
          </p:nvPr>
        </p:nvGraphicFramePr>
        <p:xfrm>
          <a:off x="7839857" y="2699656"/>
          <a:ext cx="3800600" cy="2156408"/>
        </p:xfrm>
        <a:graphic>
          <a:graphicData uri="http://schemas.openxmlformats.org/drawingml/2006/table">
            <a:tbl>
              <a:tblPr firstRow="1" firstCol="1" bandRow="1"/>
              <a:tblGrid>
                <a:gridCol w="1186064">
                  <a:extLst>
                    <a:ext uri="{9D8B030D-6E8A-4147-A177-3AD203B41FA5}">
                      <a16:colId xmlns:a16="http://schemas.microsoft.com/office/drawing/2014/main" val="20000"/>
                    </a:ext>
                  </a:extLst>
                </a:gridCol>
                <a:gridCol w="1427234">
                  <a:extLst>
                    <a:ext uri="{9D8B030D-6E8A-4147-A177-3AD203B41FA5}">
                      <a16:colId xmlns:a16="http://schemas.microsoft.com/office/drawing/2014/main" val="20001"/>
                    </a:ext>
                  </a:extLst>
                </a:gridCol>
                <a:gridCol w="1187302">
                  <a:extLst>
                    <a:ext uri="{9D8B030D-6E8A-4147-A177-3AD203B41FA5}">
                      <a16:colId xmlns:a16="http://schemas.microsoft.com/office/drawing/2014/main" val="20002"/>
                    </a:ext>
                  </a:extLst>
                </a:gridCol>
              </a:tblGrid>
              <a:tr h="457094">
                <a:tc rowSpan="3">
                  <a:txBody>
                    <a:bodyPr/>
                    <a:lstStyle/>
                    <a:p>
                      <a:pPr algn="ctr">
                        <a:lnSpc>
                          <a:spcPct val="150000"/>
                        </a:lnSpc>
                        <a:spcAft>
                          <a:spcPts val="0"/>
                        </a:spcAft>
                      </a:pPr>
                      <a:r>
                        <a:rPr lang="fr-FR"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fr-FR"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Dosettes de Condiments</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fr-FR"/>
                    </a:p>
                  </a:txBody>
                  <a:tcPr/>
                </a:tc>
                <a:extLst>
                  <a:ext uri="{0D108BD9-81ED-4DB2-BD59-A6C34878D82A}">
                    <a16:rowId xmlns:a16="http://schemas.microsoft.com/office/drawing/2014/main" val="10000"/>
                  </a:ext>
                </a:extLst>
              </a:tr>
              <a:tr h="785126">
                <a:tc vMerge="1">
                  <a:txBody>
                    <a:bodyPr/>
                    <a:lstStyle/>
                    <a:p>
                      <a:endParaRPr lang="fr-FR"/>
                    </a:p>
                  </a:txBody>
                  <a:tcPr/>
                </a:tc>
                <a:tc>
                  <a:txBody>
                    <a:bodyPr/>
                    <a:lstStyle/>
                    <a:p>
                      <a:pPr algn="ctr">
                        <a:lnSpc>
                          <a:spcPct val="150000"/>
                        </a:lnSpc>
                        <a:spcAft>
                          <a:spcPts val="0"/>
                        </a:spcAft>
                      </a:pPr>
                      <a:r>
                        <a:rPr lang="fr-FR"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Intactes</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ctr">
                        <a:lnSpc>
                          <a:spcPct val="150000"/>
                        </a:lnSpc>
                        <a:spcAft>
                          <a:spcPts val="0"/>
                        </a:spcAft>
                      </a:pPr>
                      <a:r>
                        <a:rPr lang="fr-FR"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Ouvertes</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0001"/>
                  </a:ext>
                </a:extLst>
              </a:tr>
              <a:tr h="457094">
                <a:tc vMerge="1">
                  <a:txBody>
                    <a:bodyPr/>
                    <a:lstStyle/>
                    <a:p>
                      <a:endParaRPr lang="fr-FR"/>
                    </a:p>
                  </a:txBody>
                  <a:tcPr/>
                </a:tc>
                <a:tc>
                  <a:txBody>
                    <a:bodyPr/>
                    <a:lstStyle/>
                    <a:p>
                      <a:pPr algn="r">
                        <a:lnSpc>
                          <a:spcPct val="150000"/>
                        </a:lnSpc>
                        <a:spcAft>
                          <a:spcPts val="0"/>
                        </a:spcAft>
                      </a:pPr>
                      <a:r>
                        <a:rPr lang="fr-FR"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50000"/>
                        </a:lnSpc>
                        <a:spcAft>
                          <a:spcPts val="0"/>
                        </a:spcAft>
                      </a:pPr>
                      <a:r>
                        <a:rPr lang="fr-FR"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57094">
                <a:tc>
                  <a:txBody>
                    <a:bodyPr/>
                    <a:lstStyle/>
                    <a:p>
                      <a:pPr algn="ctr">
                        <a:lnSpc>
                          <a:spcPct val="150000"/>
                        </a:lnSpc>
                        <a:spcAft>
                          <a:spcPts val="0"/>
                        </a:spcAft>
                      </a:pPr>
                      <a:r>
                        <a:rPr lang="fr-FR"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Poids (kg)</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gridSpan="2">
                  <a:txBody>
                    <a:bodyPr/>
                    <a:lstStyle/>
                    <a:p>
                      <a:pPr algn="ctr">
                        <a:lnSpc>
                          <a:spcPct val="150000"/>
                        </a:lnSpc>
                        <a:spcAft>
                          <a:spcPts val="0"/>
                        </a:spcAft>
                      </a:pPr>
                      <a:r>
                        <a:rPr lang="fr-FR"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1,74</a:t>
                      </a:r>
                      <a:endParaRPr lang="fr-FR"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fr-FR"/>
                    </a:p>
                  </a:txBody>
                  <a:tcPr/>
                </a:tc>
                <a:extLst>
                  <a:ext uri="{0D108BD9-81ED-4DB2-BD59-A6C34878D82A}">
                    <a16:rowId xmlns:a16="http://schemas.microsoft.com/office/drawing/2014/main" val="10003"/>
                  </a:ext>
                </a:extLst>
              </a:tr>
            </a:tbl>
          </a:graphicData>
        </a:graphic>
      </p:graphicFrame>
      <p:sp>
        <p:nvSpPr>
          <p:cNvPr id="8" name="CuadroTexto 7"/>
          <p:cNvSpPr txBox="1"/>
          <p:nvPr/>
        </p:nvSpPr>
        <p:spPr>
          <a:xfrm>
            <a:off x="-1" y="2667399"/>
            <a:ext cx="8519886" cy="461665"/>
          </a:xfrm>
          <a:prstGeom prst="rect">
            <a:avLst/>
          </a:prstGeom>
          <a:noFill/>
        </p:spPr>
        <p:txBody>
          <a:bodyPr wrap="square" rtlCol="0">
            <a:spAutoFit/>
          </a:bodyPr>
          <a:lstStyle/>
          <a:p>
            <a:pPr algn="ctr"/>
            <a:r>
              <a:rPr lang="fr-FR" sz="2400" i="1" dirty="0"/>
              <a:t>« </a:t>
            </a:r>
            <a:r>
              <a:rPr lang="fr-FR" sz="2400" i="1" dirty="0" smtClean="0"/>
              <a:t>Ne </a:t>
            </a:r>
            <a:r>
              <a:rPr lang="fr-FR" sz="2400" i="1" dirty="0"/>
              <a:t>gâchez pas, refusez ! »</a:t>
            </a:r>
            <a:endParaRPr lang="fr-FR" sz="2400" dirty="0"/>
          </a:p>
        </p:txBody>
      </p:sp>
      <p:sp>
        <p:nvSpPr>
          <p:cNvPr id="3" name="Espace réservé du numéro de diapositive 2"/>
          <p:cNvSpPr>
            <a:spLocks noGrp="1"/>
          </p:cNvSpPr>
          <p:nvPr>
            <p:ph type="sldNum" sz="quarter" idx="12"/>
          </p:nvPr>
        </p:nvSpPr>
        <p:spPr>
          <a:xfrm>
            <a:off x="-59225" y="6492875"/>
            <a:ext cx="683339" cy="365125"/>
          </a:xfrm>
        </p:spPr>
        <p:txBody>
          <a:bodyPr/>
          <a:lstStyle/>
          <a:p>
            <a:fld id="{F02128DF-F4D6-44B2-A9BF-8E3FBA59C12A}" type="slidenum">
              <a:rPr lang="fr-FR" smtClean="0"/>
              <a:t>39</a:t>
            </a:fld>
            <a:endParaRPr lang="fr-FR" dirty="0"/>
          </a:p>
        </p:txBody>
      </p:sp>
    </p:spTree>
    <p:extLst>
      <p:ext uri="{BB962C8B-B14F-4D97-AF65-F5344CB8AC3E}">
        <p14:creationId xmlns:p14="http://schemas.microsoft.com/office/powerpoint/2010/main" val="1667462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ZoneTexte 3">
            <a:extLst>
              <a:ext uri="{FF2B5EF4-FFF2-40B4-BE49-F238E27FC236}">
                <a16:creationId xmlns:a16="http://schemas.microsoft.com/office/drawing/2014/main" id="{4423394E-2DF2-3941-A636-7B4D9294C47D}"/>
              </a:ext>
            </a:extLst>
          </p:cNvPr>
          <p:cNvSpPr txBox="1">
            <a:spLocks noChangeArrowheads="1"/>
          </p:cNvSpPr>
          <p:nvPr/>
        </p:nvSpPr>
        <p:spPr bwMode="auto">
          <a:xfrm>
            <a:off x="2981987" y="411163"/>
            <a:ext cx="60089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fr-FR" altLang="fr-FR" dirty="0">
                <a:latin typeface="+mn-lt"/>
              </a:rPr>
              <a:t>Les modes de collecte des </a:t>
            </a:r>
            <a:r>
              <a:rPr lang="fr-FR" altLang="fr-FR" dirty="0" smtClean="0">
                <a:latin typeface="+mn-lt"/>
              </a:rPr>
              <a:t>DNDAE*</a:t>
            </a:r>
            <a:endParaRPr lang="fr-FR" altLang="fr-FR" dirty="0">
              <a:latin typeface="+mn-lt"/>
            </a:endParaRPr>
          </a:p>
        </p:txBody>
      </p:sp>
      <p:pic>
        <p:nvPicPr>
          <p:cNvPr id="100355" name="Image 2">
            <a:extLst>
              <a:ext uri="{FF2B5EF4-FFF2-40B4-BE49-F238E27FC236}">
                <a16:creationId xmlns:a16="http://schemas.microsoft.com/office/drawing/2014/main" id="{BD285015-F5E4-3A4F-8CAD-E698F3CC1B6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0014" y="1236664"/>
            <a:ext cx="7056437"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ZoneTexte 3">
            <a:extLst>
              <a:ext uri="{FF2B5EF4-FFF2-40B4-BE49-F238E27FC236}">
                <a16:creationId xmlns:a16="http://schemas.microsoft.com/office/drawing/2014/main" id="{3863AC60-9C25-2E49-9824-046C17A18F7B}"/>
              </a:ext>
            </a:extLst>
          </p:cNvPr>
          <p:cNvSpPr txBox="1">
            <a:spLocks noChangeArrowheads="1"/>
          </p:cNvSpPr>
          <p:nvPr/>
        </p:nvSpPr>
        <p:spPr bwMode="auto">
          <a:xfrm>
            <a:off x="3356293" y="5668360"/>
            <a:ext cx="58707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fr-FR" altLang="fr-FR" sz="2000" dirty="0">
                <a:latin typeface="+mn-lt"/>
              </a:rPr>
              <a:t>En grande majorité, appel à des prestataires extérieurs</a:t>
            </a:r>
          </a:p>
        </p:txBody>
      </p:sp>
      <p:sp>
        <p:nvSpPr>
          <p:cNvPr id="2" name="ZoneTexte 1"/>
          <p:cNvSpPr txBox="1"/>
          <p:nvPr/>
        </p:nvSpPr>
        <p:spPr>
          <a:xfrm>
            <a:off x="1564640" y="6342790"/>
            <a:ext cx="6878320" cy="369332"/>
          </a:xfrm>
          <a:prstGeom prst="rect">
            <a:avLst/>
          </a:prstGeom>
          <a:noFill/>
        </p:spPr>
        <p:txBody>
          <a:bodyPr wrap="square" rtlCol="0">
            <a:spAutoFit/>
          </a:bodyPr>
          <a:lstStyle/>
          <a:p>
            <a:r>
              <a:rPr lang="fr-FR" dirty="0" smtClean="0"/>
              <a:t>* DNDAE: Déchets non dangereux des activités économiques</a:t>
            </a:r>
            <a:endParaRPr lang="fr-FR" dirty="0"/>
          </a:p>
        </p:txBody>
      </p:sp>
    </p:spTree>
    <p:extLst>
      <p:ext uri="{BB962C8B-B14F-4D97-AF65-F5344CB8AC3E}">
        <p14:creationId xmlns:p14="http://schemas.microsoft.com/office/powerpoint/2010/main" val="4050399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785611" y="1031665"/>
            <a:ext cx="7110160" cy="523220"/>
          </a:xfrm>
          <a:prstGeom prst="rect">
            <a:avLst/>
          </a:prstGeom>
          <a:noFill/>
        </p:spPr>
        <p:txBody>
          <a:bodyPr wrap="square" rtlCol="0">
            <a:spAutoFit/>
          </a:bodyPr>
          <a:lstStyle/>
          <a:p>
            <a:r>
              <a:rPr lang="fr-FR" sz="2800" b="1" i="1" dirty="0" smtClean="0">
                <a:solidFill>
                  <a:srgbClr val="FF0000"/>
                </a:solidFill>
                <a:latin typeface="Times New Roman" panose="02020603050405020304" pitchFamily="18" charset="0"/>
                <a:cs typeface="Times New Roman" panose="02020603050405020304" pitchFamily="18" charset="0"/>
              </a:rPr>
              <a:t>4. Gobelets</a:t>
            </a:r>
            <a:r>
              <a:rPr lang="fr-FR" sz="2800" b="1" i="1" dirty="0" smtClean="0">
                <a:solidFill>
                  <a:srgbClr val="FF0000"/>
                </a:solidFill>
              </a:rPr>
              <a:t> </a:t>
            </a:r>
            <a:r>
              <a:rPr lang="fr-FR" sz="2800" b="1" i="1" dirty="0">
                <a:solidFill>
                  <a:srgbClr val="FF0000"/>
                </a:solidFill>
                <a:latin typeface="Times New Roman" panose="02020603050405020304" pitchFamily="18" charset="0"/>
                <a:cs typeface="Times New Roman" panose="02020603050405020304" pitchFamily="18" charset="0"/>
              </a:rPr>
              <a:t>réutilisables et tri </a:t>
            </a:r>
          </a:p>
        </p:txBody>
      </p:sp>
      <p:pic>
        <p:nvPicPr>
          <p:cNvPr id="13" name="picture" title="Inserting image..."/>
          <p:cNvPicPr/>
          <p:nvPr/>
        </p:nvPicPr>
        <p:blipFill>
          <a:blip r:embed="rId4">
            <a:extLst>
              <a:ext uri="{28A0092B-C50C-407E-A947-70E740481C1C}">
                <a14:useLocalDpi xmlns:a14="http://schemas.microsoft.com/office/drawing/2010/main" val="0"/>
              </a:ext>
            </a:extLst>
          </a:blip>
          <a:stretch>
            <a:fillRect/>
          </a:stretch>
        </p:blipFill>
        <p:spPr>
          <a:xfrm>
            <a:off x="3790474" y="3801580"/>
            <a:ext cx="2991033" cy="2346370"/>
          </a:xfrm>
          <a:prstGeom prst="rect">
            <a:avLst/>
          </a:prstGeom>
        </p:spPr>
      </p:pic>
      <p:pic>
        <p:nvPicPr>
          <p:cNvPr id="15" name="Image 64"/>
          <p:cNvPicPr/>
          <p:nvPr/>
        </p:nvPicPr>
        <p:blipFill>
          <a:blip r:embed="rId5">
            <a:extLst>
              <a:ext uri="{28A0092B-C50C-407E-A947-70E740481C1C}">
                <a14:useLocalDpi xmlns:a14="http://schemas.microsoft.com/office/drawing/2010/main" val="0"/>
              </a:ext>
            </a:extLst>
          </a:blip>
          <a:stretch>
            <a:fillRect/>
          </a:stretch>
        </p:blipFill>
        <p:spPr>
          <a:xfrm>
            <a:off x="7042129" y="1031665"/>
            <a:ext cx="3715520" cy="5116285"/>
          </a:xfrm>
          <a:prstGeom prst="rect">
            <a:avLst/>
          </a:prstGeom>
        </p:spPr>
      </p:pic>
      <p:pic>
        <p:nvPicPr>
          <p:cNvPr id="12" name="picture"/>
          <p:cNvPicPr/>
          <p:nvPr/>
        </p:nvPicPr>
        <p:blipFill>
          <a:blip r:embed="rId6">
            <a:extLst>
              <a:ext uri="{28A0092B-C50C-407E-A947-70E740481C1C}">
                <a14:useLocalDpi xmlns:a14="http://schemas.microsoft.com/office/drawing/2010/main" val="0"/>
              </a:ext>
            </a:extLst>
          </a:blip>
          <a:stretch>
            <a:fillRect/>
          </a:stretch>
        </p:blipFill>
        <p:spPr>
          <a:xfrm>
            <a:off x="132239" y="3468613"/>
            <a:ext cx="3397613" cy="2679337"/>
          </a:xfrm>
          <a:prstGeom prst="rect">
            <a:avLst/>
          </a:prstGeom>
        </p:spPr>
      </p:pic>
      <p:sp>
        <p:nvSpPr>
          <p:cNvPr id="2" name="Espace réservé du numéro de diapositive 1"/>
          <p:cNvSpPr>
            <a:spLocks noGrp="1"/>
          </p:cNvSpPr>
          <p:nvPr>
            <p:ph type="sldNum" sz="quarter" idx="12"/>
          </p:nvPr>
        </p:nvSpPr>
        <p:spPr>
          <a:xfrm>
            <a:off x="0" y="6492875"/>
            <a:ext cx="683339" cy="365125"/>
          </a:xfrm>
        </p:spPr>
        <p:txBody>
          <a:bodyPr/>
          <a:lstStyle/>
          <a:p>
            <a:fld id="{F02128DF-F4D6-44B2-A9BF-8E3FBA59C12A}" type="slidenum">
              <a:rPr lang="fr-FR" smtClean="0"/>
              <a:t>40</a:t>
            </a:fld>
            <a:endParaRPr lang="fr-FR" dirty="0"/>
          </a:p>
        </p:txBody>
      </p:sp>
      <p:sp>
        <p:nvSpPr>
          <p:cNvPr id="9" name="CuadroTexto 2"/>
          <p:cNvSpPr txBox="1"/>
          <p:nvPr/>
        </p:nvSpPr>
        <p:spPr>
          <a:xfrm>
            <a:off x="785611" y="2034695"/>
            <a:ext cx="4775200" cy="954107"/>
          </a:xfrm>
          <a:prstGeom prst="rect">
            <a:avLst/>
          </a:prstGeom>
          <a:noFill/>
        </p:spPr>
        <p:txBody>
          <a:bodyPr wrap="square" rtlCol="0">
            <a:spAutoFit/>
          </a:bodyPr>
          <a:lstStyle/>
          <a:p>
            <a:r>
              <a:rPr lang="fr-FR" sz="2800" dirty="0">
                <a:cs typeface="Times New Roman" panose="02020603050405020304" pitchFamily="18" charset="0"/>
              </a:rPr>
              <a:t>Gobelets</a:t>
            </a:r>
            <a:r>
              <a:rPr lang="fr-FR" sz="2800" dirty="0"/>
              <a:t> réutilisables, dons, collectes sélectives, tri en salles</a:t>
            </a:r>
          </a:p>
        </p:txBody>
      </p:sp>
    </p:spTree>
    <p:extLst>
      <p:ext uri="{BB962C8B-B14F-4D97-AF65-F5344CB8AC3E}">
        <p14:creationId xmlns:p14="http://schemas.microsoft.com/office/powerpoint/2010/main" val="425547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3" name="CuadroTexto 2"/>
          <p:cNvSpPr txBox="1"/>
          <p:nvPr/>
        </p:nvSpPr>
        <p:spPr>
          <a:xfrm>
            <a:off x="887211" y="1055884"/>
            <a:ext cx="4775200" cy="523220"/>
          </a:xfrm>
          <a:prstGeom prst="rect">
            <a:avLst/>
          </a:prstGeom>
          <a:noFill/>
        </p:spPr>
        <p:txBody>
          <a:bodyPr wrap="square" rtlCol="0">
            <a:spAutoFit/>
          </a:bodyPr>
          <a:lstStyle/>
          <a:p>
            <a:r>
              <a:rPr lang="fr-FR" sz="2800" b="1" i="1" dirty="0" smtClean="0">
                <a:solidFill>
                  <a:srgbClr val="FF0000"/>
                </a:solidFill>
                <a:latin typeface="Times New Roman" panose="02020603050405020304" pitchFamily="18" charset="0"/>
                <a:cs typeface="Times New Roman" panose="02020603050405020304" pitchFamily="18" charset="0"/>
              </a:rPr>
              <a:t>5. Sensibilisation</a:t>
            </a:r>
            <a:r>
              <a:rPr lang="fr-FR" sz="2800" b="1" i="1" dirty="0" smtClean="0">
                <a:solidFill>
                  <a:srgbClr val="FF0000"/>
                </a:solidFill>
              </a:rPr>
              <a:t> </a:t>
            </a:r>
            <a:r>
              <a:rPr lang="fr-FR" sz="2800" b="1" i="1" dirty="0">
                <a:solidFill>
                  <a:srgbClr val="FF0000"/>
                </a:solidFill>
                <a:latin typeface="Times New Roman" panose="02020603050405020304" pitchFamily="18" charset="0"/>
                <a:cs typeface="Times New Roman" panose="02020603050405020304" pitchFamily="18" charset="0"/>
              </a:rPr>
              <a:t>des salariés</a:t>
            </a:r>
          </a:p>
        </p:txBody>
      </p:sp>
      <p:graphicFrame>
        <p:nvGraphicFramePr>
          <p:cNvPr id="4" name="Diagrama 3"/>
          <p:cNvGraphicFramePr/>
          <p:nvPr>
            <p:extLst>
              <p:ext uri="{D42A27DB-BD31-4B8C-83A1-F6EECF244321}">
                <p14:modId xmlns:p14="http://schemas.microsoft.com/office/powerpoint/2010/main" val="1566189775"/>
              </p:ext>
            </p:extLst>
          </p:nvPr>
        </p:nvGraphicFramePr>
        <p:xfrm>
          <a:off x="1349829" y="1401627"/>
          <a:ext cx="11277599" cy="51760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Espace réservé du numéro de diapositive 1"/>
          <p:cNvSpPr>
            <a:spLocks noGrp="1"/>
          </p:cNvSpPr>
          <p:nvPr>
            <p:ph type="sldNum" sz="quarter" idx="12"/>
          </p:nvPr>
        </p:nvSpPr>
        <p:spPr>
          <a:xfrm>
            <a:off x="0" y="6492875"/>
            <a:ext cx="683339" cy="365125"/>
          </a:xfrm>
        </p:spPr>
        <p:txBody>
          <a:bodyPr/>
          <a:lstStyle/>
          <a:p>
            <a:fld id="{F02128DF-F4D6-44B2-A9BF-8E3FBA59C12A}" type="slidenum">
              <a:rPr lang="fr-FR" smtClean="0"/>
              <a:t>41</a:t>
            </a:fld>
            <a:endParaRPr lang="fr-FR" dirty="0"/>
          </a:p>
        </p:txBody>
      </p:sp>
    </p:spTree>
    <p:extLst>
      <p:ext uri="{BB962C8B-B14F-4D97-AF65-F5344CB8AC3E}">
        <p14:creationId xmlns:p14="http://schemas.microsoft.com/office/powerpoint/2010/main" val="31681226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728680" y="184130"/>
            <a:ext cx="6691086" cy="1077218"/>
          </a:xfrm>
          <a:prstGeom prst="rect">
            <a:avLst/>
          </a:prstGeom>
          <a:noFill/>
        </p:spPr>
        <p:txBody>
          <a:bodyPr wrap="square" rtlCol="0">
            <a:spAutoFit/>
          </a:bodyPr>
          <a:lstStyle/>
          <a:p>
            <a:pPr algn="ctr"/>
            <a:r>
              <a:rPr lang="es-MX" sz="3200" b="1" dirty="0" smtClean="0"/>
              <a:t>AVANTAGES DES MESURES RECOMMANDÉES POUR BK</a:t>
            </a:r>
            <a:endParaRPr lang="fr-FR" sz="3200" b="1" dirty="0"/>
          </a:p>
        </p:txBody>
      </p:sp>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sp>
        <p:nvSpPr>
          <p:cNvPr id="4" name="CuadroTexto 3"/>
          <p:cNvSpPr txBox="1"/>
          <p:nvPr/>
        </p:nvSpPr>
        <p:spPr>
          <a:xfrm>
            <a:off x="785610" y="1932219"/>
            <a:ext cx="9534073" cy="4154984"/>
          </a:xfrm>
          <a:prstGeom prst="rect">
            <a:avLst/>
          </a:prstGeom>
          <a:noFill/>
        </p:spPr>
        <p:txBody>
          <a:bodyPr wrap="square" rtlCol="0">
            <a:spAutoFit/>
          </a:bodyPr>
          <a:lstStyle/>
          <a:p>
            <a:pPr marL="285750" indent="-285750">
              <a:buFont typeface="Arial" panose="020B0604020202020204" pitchFamily="34" charset="0"/>
              <a:buChar char="•"/>
            </a:pPr>
            <a:r>
              <a:rPr lang="fr-FR" sz="2400" dirty="0">
                <a:latin typeface="Times New Roman" panose="02020603050405020304" pitchFamily="18" charset="0"/>
                <a:cs typeface="Times New Roman" panose="02020603050405020304" pitchFamily="18" charset="0"/>
              </a:rPr>
              <a:t>Respect de </a:t>
            </a:r>
            <a:r>
              <a:rPr lang="fr-FR" sz="2400" dirty="0" smtClean="0">
                <a:latin typeface="Times New Roman" panose="02020603050405020304" pitchFamily="18" charset="0"/>
                <a:cs typeface="Times New Roman" panose="02020603050405020304" pitchFamily="18" charset="0"/>
              </a:rPr>
              <a:t>l’</a:t>
            </a:r>
            <a:r>
              <a:rPr lang="fr-FR" sz="2400" i="1" dirty="0" smtClean="0">
                <a:latin typeface="Times New Roman" panose="02020603050405020304" pitchFamily="18" charset="0"/>
                <a:cs typeface="Times New Roman" panose="02020603050405020304" pitchFamily="18" charset="0"/>
              </a:rPr>
              <a:t>obligation </a:t>
            </a:r>
            <a:r>
              <a:rPr lang="fr-FR" sz="2400" i="1" dirty="0">
                <a:latin typeface="Times New Roman" panose="02020603050405020304" pitchFamily="18" charset="0"/>
                <a:cs typeface="Times New Roman" panose="02020603050405020304" pitchFamily="18" charset="0"/>
              </a:rPr>
              <a:t>de tri pour valorisation </a:t>
            </a:r>
            <a:endParaRPr lang="fr-FR" sz="2400" i="1"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a:latin typeface="Times New Roman" panose="02020603050405020304" pitchFamily="18" charset="0"/>
                <a:cs typeface="Times New Roman" panose="02020603050405020304" pitchFamily="18" charset="0"/>
              </a:rPr>
              <a:t>Evitement des sanctions (2 ans d’emprisonnement et 75 000 </a:t>
            </a:r>
            <a:r>
              <a:rPr lang="fr-FR" sz="2400" dirty="0" smtClean="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d’amende) </a:t>
            </a:r>
            <a:endParaRPr lang="fr-FR" sz="24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a:latin typeface="Times New Roman" panose="02020603050405020304" pitchFamily="18" charset="0"/>
                <a:cs typeface="Times New Roman" panose="02020603050405020304" pitchFamily="18" charset="0"/>
              </a:rPr>
              <a:t>Possession des </a:t>
            </a:r>
            <a:r>
              <a:rPr lang="fr-FR" sz="2400" i="1" dirty="0">
                <a:latin typeface="Times New Roman" panose="02020603050405020304" pitchFamily="18" charset="0"/>
                <a:cs typeface="Times New Roman" panose="02020603050405020304" pitchFamily="18" charset="0"/>
              </a:rPr>
              <a:t>documents obligatoires du producteur de biodéchets</a:t>
            </a:r>
            <a:r>
              <a:rPr lang="fr-FR" sz="2400" dirty="0">
                <a:latin typeface="Times New Roman" panose="02020603050405020304" pitchFamily="18" charset="0"/>
                <a:cs typeface="Times New Roman" panose="02020603050405020304" pitchFamily="18" charset="0"/>
              </a:rPr>
              <a:t> </a:t>
            </a:r>
            <a:endParaRPr lang="fr-FR" sz="24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smtClean="0">
                <a:latin typeface="Times New Roman" panose="02020603050405020304" pitchFamily="18" charset="0"/>
                <a:cs typeface="Times New Roman" panose="02020603050405020304" pitchFamily="18" charset="0"/>
              </a:rPr>
              <a:t>-1/3 </a:t>
            </a:r>
            <a:r>
              <a:rPr lang="fr-FR" sz="2400" dirty="0">
                <a:latin typeface="Times New Roman" panose="02020603050405020304" pitchFamily="18" charset="0"/>
                <a:cs typeface="Times New Roman" panose="02020603050405020304" pitchFamily="18" charset="0"/>
              </a:rPr>
              <a:t>du volume et du poids de déchets à compacter </a:t>
            </a:r>
            <a:endParaRPr lang="fr-FR" sz="24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smtClean="0">
                <a:latin typeface="Times New Roman" panose="02020603050405020304" pitchFamily="18" charset="0"/>
                <a:cs typeface="Times New Roman" panose="02020603050405020304" pitchFamily="18" charset="0"/>
              </a:rPr>
              <a:t>Biodéchets </a:t>
            </a:r>
            <a:r>
              <a:rPr lang="fr-FR" sz="2400" dirty="0" smtClean="0">
                <a:latin typeface="Times New Roman" panose="02020603050405020304" pitchFamily="18" charset="0"/>
                <a:cs typeface="Times New Roman" panose="02020603050405020304" pitchFamily="18" charset="0"/>
                <a:sym typeface="Wingdings" panose="05000000000000000000" pitchFamily="2" charset="2"/>
              </a:rPr>
              <a:t> B</a:t>
            </a:r>
            <a:r>
              <a:rPr lang="fr-FR" sz="2400" dirty="0" smtClean="0">
                <a:latin typeface="Times New Roman" panose="02020603050405020304" pitchFamily="18" charset="0"/>
                <a:cs typeface="Times New Roman" panose="02020603050405020304" pitchFamily="18" charset="0"/>
              </a:rPr>
              <a:t>iogaz</a:t>
            </a:r>
          </a:p>
          <a:p>
            <a:pPr marL="285750" indent="-285750">
              <a:buFont typeface="Arial" panose="020B0604020202020204" pitchFamily="34" charset="0"/>
              <a:buChar char="•"/>
            </a:pPr>
            <a:r>
              <a:rPr lang="fr-FR" sz="2400" dirty="0" smtClean="0">
                <a:latin typeface="Times New Roman" panose="02020603050405020304" pitchFamily="18" charset="0"/>
                <a:cs typeface="Times New Roman" panose="02020603050405020304" pitchFamily="18" charset="0"/>
              </a:rPr>
              <a:t>A terme: plus </a:t>
            </a:r>
            <a:r>
              <a:rPr lang="fr-FR" sz="2400" dirty="0">
                <a:latin typeface="Times New Roman" panose="02020603050405020304" pitchFamily="18" charset="0"/>
                <a:cs typeface="Times New Roman" panose="02020603050405020304" pitchFamily="18" charset="0"/>
              </a:rPr>
              <a:t>besoin du compacteur de </a:t>
            </a:r>
            <a:r>
              <a:rPr lang="fr-FR" sz="2400" dirty="0" smtClean="0">
                <a:latin typeface="Times New Roman" panose="02020603050405020304" pitchFamily="18" charset="0"/>
                <a:cs typeface="Times New Roman" panose="02020603050405020304" pitchFamily="18" charset="0"/>
              </a:rPr>
              <a:t>Suez pour les OMR.</a:t>
            </a:r>
          </a:p>
          <a:p>
            <a:pPr marL="285750" indent="-285750">
              <a:buFont typeface="Arial" panose="020B0604020202020204" pitchFamily="34" charset="0"/>
              <a:buChar char="•"/>
            </a:pPr>
            <a:endParaRPr lang="fr-FR" sz="24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smtClean="0">
                <a:latin typeface="Times New Roman" panose="02020603050405020304" pitchFamily="18" charset="0"/>
                <a:cs typeface="Times New Roman" panose="02020603050405020304" pitchFamily="18" charset="0"/>
              </a:rPr>
              <a:t>↑ image </a:t>
            </a:r>
            <a:r>
              <a:rPr lang="fr-FR" sz="2400" dirty="0">
                <a:latin typeface="Times New Roman" panose="02020603050405020304" pitchFamily="18" charset="0"/>
                <a:cs typeface="Times New Roman" panose="02020603050405020304" pitchFamily="18" charset="0"/>
              </a:rPr>
              <a:t>de l’enseigne auprès des clients </a:t>
            </a:r>
            <a:endParaRPr lang="fr-FR" sz="24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fr-FR" sz="2400" dirty="0">
                <a:latin typeface="Times New Roman" panose="02020603050405020304" pitchFamily="18" charset="0"/>
                <a:cs typeface="Times New Roman" panose="02020603050405020304" pitchFamily="18" charset="0"/>
              </a:rPr>
              <a:t>Anticipation </a:t>
            </a:r>
            <a:r>
              <a:rPr lang="fr-FR" sz="2400" dirty="0" smtClean="0">
                <a:latin typeface="Times New Roman" panose="02020603050405020304" pitchFamily="18" charset="0"/>
                <a:cs typeface="Times New Roman" panose="02020603050405020304" pitchFamily="18" charset="0"/>
              </a:rPr>
              <a:t>évolution </a:t>
            </a:r>
            <a:r>
              <a:rPr lang="fr-FR" sz="2400" dirty="0">
                <a:latin typeface="Times New Roman" panose="02020603050405020304" pitchFamily="18" charset="0"/>
                <a:cs typeface="Times New Roman" panose="02020603050405020304" pitchFamily="18" charset="0"/>
              </a:rPr>
              <a:t>de la réglementation </a:t>
            </a:r>
            <a:r>
              <a:rPr lang="fr-FR" sz="2400" dirty="0" smtClean="0">
                <a:latin typeface="Times New Roman" panose="02020603050405020304" pitchFamily="18" charset="0"/>
                <a:cs typeface="Times New Roman" panose="02020603050405020304" pitchFamily="18" charset="0"/>
              </a:rPr>
              <a:t>(interdiction des pailles </a:t>
            </a:r>
            <a:r>
              <a:rPr lang="fr-FR" sz="2400" dirty="0">
                <a:latin typeface="Times New Roman" panose="02020603050405020304" pitchFamily="18" charset="0"/>
                <a:cs typeface="Times New Roman" panose="02020603050405020304" pitchFamily="18" charset="0"/>
              </a:rPr>
              <a:t>notamment).</a:t>
            </a:r>
          </a:p>
          <a:p>
            <a:pPr marL="285750" indent="-285750">
              <a:buFont typeface="Arial" panose="020B0604020202020204" pitchFamily="34" charset="0"/>
              <a:buChar char="•"/>
            </a:pPr>
            <a:endParaRPr lang="fr-FR" sz="2400" dirty="0"/>
          </a:p>
        </p:txBody>
      </p:sp>
      <p:sp>
        <p:nvSpPr>
          <p:cNvPr id="2" name="Espace réservé du numéro de diapositive 1"/>
          <p:cNvSpPr>
            <a:spLocks noGrp="1"/>
          </p:cNvSpPr>
          <p:nvPr>
            <p:ph type="sldNum" sz="quarter" idx="12"/>
          </p:nvPr>
        </p:nvSpPr>
        <p:spPr>
          <a:xfrm>
            <a:off x="0" y="6492875"/>
            <a:ext cx="683339" cy="365125"/>
          </a:xfrm>
        </p:spPr>
        <p:txBody>
          <a:bodyPr/>
          <a:lstStyle/>
          <a:p>
            <a:fld id="{F02128DF-F4D6-44B2-A9BF-8E3FBA59C12A}" type="slidenum">
              <a:rPr lang="fr-FR" smtClean="0"/>
              <a:t>42</a:t>
            </a:fld>
            <a:endParaRPr lang="fr-FR" dirty="0"/>
          </a:p>
        </p:txBody>
      </p:sp>
    </p:spTree>
    <p:extLst>
      <p:ext uri="{BB962C8B-B14F-4D97-AF65-F5344CB8AC3E}">
        <p14:creationId xmlns:p14="http://schemas.microsoft.com/office/powerpoint/2010/main" val="27921293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116688" y="184130"/>
            <a:ext cx="6027312" cy="584775"/>
          </a:xfrm>
          <a:prstGeom prst="rect">
            <a:avLst/>
          </a:prstGeom>
          <a:noFill/>
        </p:spPr>
        <p:txBody>
          <a:bodyPr wrap="square" rtlCol="0">
            <a:spAutoFit/>
          </a:bodyPr>
          <a:lstStyle/>
          <a:p>
            <a:pPr algn="ctr"/>
            <a:r>
              <a:rPr lang="es-MX" sz="3200" b="1" dirty="0" smtClean="0"/>
              <a:t>BENEFICES BURGER KING</a:t>
            </a:r>
            <a:endParaRPr lang="fr-FR" sz="3200" b="1" dirty="0"/>
          </a:p>
        </p:txBody>
      </p:sp>
      <p:pic>
        <p:nvPicPr>
          <p:cNvPr id="6" name="Image 42"/>
          <p:cNvPicPr/>
          <p:nvPr/>
        </p:nvPicPr>
        <p:blipFill>
          <a:blip r:embed="rId3"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graphicFrame>
        <p:nvGraphicFramePr>
          <p:cNvPr id="10" name="Tabla 9"/>
          <p:cNvGraphicFramePr>
            <a:graphicFrameLocks noGrp="1"/>
          </p:cNvGraphicFramePr>
          <p:nvPr>
            <p:extLst/>
          </p:nvPr>
        </p:nvGraphicFramePr>
        <p:xfrm>
          <a:off x="383884" y="1929578"/>
          <a:ext cx="10515600" cy="3600000"/>
        </p:xfrm>
        <a:graphic>
          <a:graphicData uri="http://schemas.openxmlformats.org/drawingml/2006/table">
            <a:tbl>
              <a:tblPr firstRow="1" firstCol="1" bandRow="1"/>
              <a:tblGrid>
                <a:gridCol w="2628111">
                  <a:extLst>
                    <a:ext uri="{9D8B030D-6E8A-4147-A177-3AD203B41FA5}">
                      <a16:colId xmlns:a16="http://schemas.microsoft.com/office/drawing/2014/main" val="20000"/>
                    </a:ext>
                  </a:extLst>
                </a:gridCol>
                <a:gridCol w="2628111">
                  <a:extLst>
                    <a:ext uri="{9D8B030D-6E8A-4147-A177-3AD203B41FA5}">
                      <a16:colId xmlns:a16="http://schemas.microsoft.com/office/drawing/2014/main" val="20001"/>
                    </a:ext>
                  </a:extLst>
                </a:gridCol>
                <a:gridCol w="2629689">
                  <a:extLst>
                    <a:ext uri="{9D8B030D-6E8A-4147-A177-3AD203B41FA5}">
                      <a16:colId xmlns:a16="http://schemas.microsoft.com/office/drawing/2014/main" val="20002"/>
                    </a:ext>
                  </a:extLst>
                </a:gridCol>
                <a:gridCol w="2629689">
                  <a:extLst>
                    <a:ext uri="{9D8B030D-6E8A-4147-A177-3AD203B41FA5}">
                      <a16:colId xmlns:a16="http://schemas.microsoft.com/office/drawing/2014/main" val="20003"/>
                    </a:ext>
                  </a:extLst>
                </a:gridCol>
              </a:tblGrid>
              <a:tr h="360000">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Service</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Mensuel TTC €</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Annuel TTC €</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kern="12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Annuelle </a:t>
                      </a:r>
                      <a:r>
                        <a:rPr lang="fr-FR" sz="1400" b="1" kern="1200" dirty="0" smtClean="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TTC </a:t>
                      </a:r>
                      <a:r>
                        <a:rPr lang="fr-FR" sz="1400" b="1" kern="12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extLst>
                  <a:ext uri="{0D108BD9-81ED-4DB2-BD59-A6C34878D82A}">
                    <a16:rowId xmlns:a16="http://schemas.microsoft.com/office/drawing/2014/main" val="10000"/>
                  </a:ext>
                </a:extLst>
              </a:tr>
              <a:tr h="36000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Collecte de HAU</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178,90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2146,85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2146,85</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000">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Biodéchets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480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a:effectLst/>
                          <a:latin typeface="Arial" panose="020B0604020202020204" pitchFamily="34" charset="0"/>
                          <a:ea typeface="Calibri" panose="020F0502020204030204" pitchFamily="34" charset="0"/>
                          <a:cs typeface="Times New Roman" panose="02020603050405020304" pitchFamily="18" charset="0"/>
                        </a:rPr>
                        <a:t>5760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fr-FR" sz="1400" dirty="0" smtClean="0"/>
                        <a:t>-</a:t>
                      </a:r>
                      <a:endParaRPr lang="fr-FR" sz="1400" dirty="0"/>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0000">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OMR</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12797,46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0000">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Papier-carton</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es-MX" sz="1400" dirty="0" smtClean="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es-MX" sz="1400" dirty="0" smtClean="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1426,91</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0000">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Total Prestataires</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es-MX" sz="1400" b="1" dirty="0" smtClean="0">
                          <a:effectLst/>
                          <a:latin typeface="Arial" panose="020B0604020202020204" pitchFamily="34" charset="0"/>
                          <a:ea typeface="Calibri" panose="020F0502020204030204" pitchFamily="34" charset="0"/>
                          <a:cs typeface="Times New Roman" panose="02020603050405020304" pitchFamily="18" charset="0"/>
                        </a:rPr>
                        <a:t>658,9</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es-MX" sz="1400" b="1" dirty="0" smtClean="0">
                          <a:effectLst/>
                          <a:latin typeface="Arial" panose="020B0604020202020204" pitchFamily="34" charset="0"/>
                          <a:ea typeface="Calibri" panose="020F0502020204030204" pitchFamily="34" charset="0"/>
                          <a:cs typeface="Times New Roman" panose="02020603050405020304" pitchFamily="18" charset="0"/>
                        </a:rPr>
                        <a:t>7906,85</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b="1"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16371,22</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60000">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Vente HAU</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-231,63</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-2779,56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fr-FR" sz="14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-2779,56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60000">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Vente papier-carton</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-36,57</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-438,88</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60000">
                <a:tc>
                  <a:txBody>
                    <a:bodyPr/>
                    <a:lstStyle/>
                    <a:p>
                      <a:pPr marL="0" algn="ctr" defTabSz="457200" rtl="0" eaLnBrk="1" latinLnBrk="0" hangingPunct="1">
                        <a:lnSpc>
                          <a:spcPct val="150000"/>
                        </a:lnSpc>
                        <a:spcAft>
                          <a:spcPts val="0"/>
                        </a:spcAft>
                      </a:pPr>
                      <a:r>
                        <a:rPr lang="fr-FR" sz="1400" b="1" kern="1200" dirty="0" smtClean="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Total exutoires</a:t>
                      </a:r>
                      <a:endParaRPr lang="fr-FR" sz="1400" b="1" kern="12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es-MX" sz="1400" dirty="0" smtClean="0">
                          <a:effectLst/>
                          <a:latin typeface="Arial" panose="020B0604020202020204" pitchFamily="34" charset="0"/>
                          <a:ea typeface="Calibri" panose="020F0502020204030204" pitchFamily="34" charset="0"/>
                          <a:cs typeface="Times New Roman" panose="02020603050405020304" pitchFamily="18" charset="0"/>
                        </a:rPr>
                        <a:t>-268,2</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dirty="0" smtClean="0">
                          <a:effectLst/>
                          <a:latin typeface="Arial" panose="020B0604020202020204" pitchFamily="34" charset="0"/>
                          <a:ea typeface="Calibri" panose="020F0502020204030204" pitchFamily="34" charset="0"/>
                          <a:cs typeface="Times New Roman" panose="02020603050405020304" pitchFamily="18" charset="0"/>
                        </a:rPr>
                        <a:t>-3218,44</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fr-FR" sz="14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-2779,56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60000">
                <a:tc>
                  <a:txBody>
                    <a:bodyPr/>
                    <a:lstStyle/>
                    <a:p>
                      <a:pPr algn="ctr">
                        <a:lnSpc>
                          <a:spcPct val="150000"/>
                        </a:lnSpc>
                        <a:spcAft>
                          <a:spcPts val="0"/>
                        </a:spcAft>
                      </a:pPr>
                      <a:r>
                        <a:rPr lang="fr-FR" sz="14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Coût net</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E74B5"/>
                    </a:solidFill>
                  </a:tcPr>
                </a:tc>
                <a:tc>
                  <a:txBody>
                    <a:bodyPr/>
                    <a:lstStyle/>
                    <a:p>
                      <a:pPr algn="ctr">
                        <a:lnSpc>
                          <a:spcPct val="150000"/>
                        </a:lnSpc>
                        <a:spcAft>
                          <a:spcPts val="0"/>
                        </a:spcAft>
                      </a:pPr>
                      <a:r>
                        <a:rPr lang="fr-FR" sz="1400" b="1" dirty="0" smtClean="0">
                          <a:effectLst/>
                          <a:latin typeface="Arial" panose="020B0604020202020204" pitchFamily="34" charset="0"/>
                          <a:ea typeface="Calibri" panose="020F0502020204030204" pitchFamily="34" charset="0"/>
                          <a:cs typeface="Times New Roman" panose="02020603050405020304" pitchFamily="18" charset="0"/>
                        </a:rPr>
                        <a:t>390,7</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fr-FR" sz="1400" b="1" dirty="0" smtClean="0">
                          <a:effectLst/>
                          <a:latin typeface="Arial" panose="020B0604020202020204" pitchFamily="34" charset="0"/>
                          <a:ea typeface="Calibri" panose="020F0502020204030204" pitchFamily="34" charset="0"/>
                          <a:cs typeface="Times New Roman" panose="02020603050405020304" pitchFamily="18" charset="0"/>
                        </a:rPr>
                        <a:t>4688,41</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fr-FR" sz="1400" b="1"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13591,66</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
        <p:nvSpPr>
          <p:cNvPr id="11" name="CuadroTexto 10"/>
          <p:cNvSpPr txBox="1"/>
          <p:nvPr/>
        </p:nvSpPr>
        <p:spPr>
          <a:xfrm>
            <a:off x="7001695" y="6020158"/>
            <a:ext cx="2496456" cy="769441"/>
          </a:xfrm>
          <a:prstGeom prst="rect">
            <a:avLst/>
          </a:prstGeom>
          <a:noFill/>
          <a:ln>
            <a:solidFill>
              <a:schemeClr val="accent5">
                <a:lumMod val="75000"/>
              </a:schemeClr>
            </a:solidFill>
          </a:ln>
        </p:spPr>
        <p:txBody>
          <a:bodyPr wrap="square" rtlCol="0">
            <a:spAutoFit/>
          </a:bodyPr>
          <a:lstStyle/>
          <a:p>
            <a:r>
              <a:rPr lang="es-MX" sz="4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- 65,5%</a:t>
            </a:r>
            <a:endParaRPr lang="fr-FR"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Accolade fermante 1"/>
          <p:cNvSpPr/>
          <p:nvPr/>
        </p:nvSpPr>
        <p:spPr>
          <a:xfrm rot="16200000">
            <a:off x="5546146" y="-916619"/>
            <a:ext cx="233680" cy="5092594"/>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 name="ZoneTexte 2"/>
          <p:cNvSpPr txBox="1"/>
          <p:nvPr/>
        </p:nvSpPr>
        <p:spPr>
          <a:xfrm>
            <a:off x="3718560" y="1143505"/>
            <a:ext cx="3901440" cy="369332"/>
          </a:xfrm>
          <a:prstGeom prst="rect">
            <a:avLst/>
          </a:prstGeom>
          <a:noFill/>
        </p:spPr>
        <p:txBody>
          <a:bodyPr wrap="square" rtlCol="0">
            <a:spAutoFit/>
          </a:bodyPr>
          <a:lstStyle/>
          <a:p>
            <a:pPr algn="ctr"/>
            <a:r>
              <a:rPr lang="fr-FR" dirty="0" smtClean="0">
                <a:solidFill>
                  <a:srgbClr val="FF0000"/>
                </a:solidFill>
              </a:rPr>
              <a:t>Recommandations</a:t>
            </a:r>
            <a:endParaRPr lang="fr-FR" dirty="0">
              <a:solidFill>
                <a:srgbClr val="FF0000"/>
              </a:solidFill>
            </a:endParaRPr>
          </a:p>
        </p:txBody>
      </p:sp>
      <p:sp>
        <p:nvSpPr>
          <p:cNvPr id="12" name="ZoneTexte 11"/>
          <p:cNvSpPr txBox="1"/>
          <p:nvPr/>
        </p:nvSpPr>
        <p:spPr>
          <a:xfrm>
            <a:off x="8416772" y="1328173"/>
            <a:ext cx="2352828" cy="369332"/>
          </a:xfrm>
          <a:prstGeom prst="rect">
            <a:avLst/>
          </a:prstGeom>
          <a:noFill/>
        </p:spPr>
        <p:txBody>
          <a:bodyPr wrap="square" rtlCol="0">
            <a:spAutoFit/>
          </a:bodyPr>
          <a:lstStyle/>
          <a:p>
            <a:pPr algn="ctr"/>
            <a:r>
              <a:rPr lang="fr-FR" dirty="0" smtClean="0">
                <a:solidFill>
                  <a:srgbClr val="FF0000"/>
                </a:solidFill>
              </a:rPr>
              <a:t>2017</a:t>
            </a:r>
            <a:endParaRPr lang="fr-FR" dirty="0">
              <a:solidFill>
                <a:srgbClr val="FF0000"/>
              </a:solidFill>
            </a:endParaRPr>
          </a:p>
        </p:txBody>
      </p:sp>
      <p:sp>
        <p:nvSpPr>
          <p:cNvPr id="13" name="CuadroTexto 2"/>
          <p:cNvSpPr txBox="1"/>
          <p:nvPr/>
        </p:nvSpPr>
        <p:spPr>
          <a:xfrm>
            <a:off x="1644976" y="6026278"/>
            <a:ext cx="5397359" cy="646331"/>
          </a:xfrm>
          <a:prstGeom prst="rect">
            <a:avLst/>
          </a:prstGeom>
          <a:noFill/>
        </p:spPr>
        <p:txBody>
          <a:bodyPr wrap="square" rtlCol="0">
            <a:spAutoFit/>
          </a:bodyPr>
          <a:lstStyle/>
          <a:p>
            <a:pPr algn="ctr"/>
            <a:r>
              <a:rPr lang="es-MX" sz="3600" dirty="0" err="1" smtClean="0">
                <a:solidFill>
                  <a:srgbClr val="00B050"/>
                </a:solidFill>
              </a:rPr>
              <a:t>Économie</a:t>
            </a:r>
            <a:r>
              <a:rPr lang="es-MX" sz="3600" dirty="0" smtClean="0">
                <a:solidFill>
                  <a:srgbClr val="00B050"/>
                </a:solidFill>
              </a:rPr>
              <a:t> </a:t>
            </a:r>
            <a:r>
              <a:rPr lang="es-MX" sz="3600" dirty="0" err="1" smtClean="0">
                <a:solidFill>
                  <a:srgbClr val="00B050"/>
                </a:solidFill>
              </a:rPr>
              <a:t>potentielle</a:t>
            </a:r>
            <a:endParaRPr lang="fr-FR" sz="3600" dirty="0">
              <a:solidFill>
                <a:srgbClr val="00B050"/>
              </a:solidFill>
            </a:endParaRPr>
          </a:p>
        </p:txBody>
      </p:sp>
      <p:sp>
        <p:nvSpPr>
          <p:cNvPr id="9" name="Espace réservé du numéro de diapositive 8"/>
          <p:cNvSpPr>
            <a:spLocks noGrp="1"/>
          </p:cNvSpPr>
          <p:nvPr>
            <p:ph type="sldNum" sz="quarter" idx="12"/>
          </p:nvPr>
        </p:nvSpPr>
        <p:spPr>
          <a:xfrm>
            <a:off x="0" y="6490046"/>
            <a:ext cx="683339" cy="365125"/>
          </a:xfrm>
        </p:spPr>
        <p:txBody>
          <a:bodyPr/>
          <a:lstStyle/>
          <a:p>
            <a:fld id="{F02128DF-F4D6-44B2-A9BF-8E3FBA59C12A}" type="slidenum">
              <a:rPr lang="fr-FR" smtClean="0"/>
              <a:t>43</a:t>
            </a:fld>
            <a:endParaRPr lang="fr-FR" dirty="0"/>
          </a:p>
        </p:txBody>
      </p:sp>
    </p:spTree>
    <p:extLst>
      <p:ext uri="{BB962C8B-B14F-4D97-AF65-F5344CB8AC3E}">
        <p14:creationId xmlns:p14="http://schemas.microsoft.com/office/powerpoint/2010/main" val="413840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85340DF5-476E-814E-AC8C-28A37BDDC9ED}"/>
              </a:ext>
            </a:extLst>
          </p:cNvPr>
          <p:cNvPicPr>
            <a:picLocks noChangeAspect="1"/>
          </p:cNvPicPr>
          <p:nvPr/>
        </p:nvPicPr>
        <p:blipFill>
          <a:blip r:embed="rId2"/>
          <a:stretch>
            <a:fillRect/>
          </a:stretch>
        </p:blipFill>
        <p:spPr>
          <a:xfrm>
            <a:off x="0" y="0"/>
            <a:ext cx="4739268" cy="6858000"/>
          </a:xfrm>
          <a:prstGeom prst="rect">
            <a:avLst/>
          </a:prstGeom>
        </p:spPr>
      </p:pic>
      <p:pic>
        <p:nvPicPr>
          <p:cNvPr id="4" name="Image 3">
            <a:extLst>
              <a:ext uri="{FF2B5EF4-FFF2-40B4-BE49-F238E27FC236}">
                <a16:creationId xmlns:a16="http://schemas.microsoft.com/office/drawing/2014/main" id="{6F824FED-B12B-D04E-8301-D6A0D57C1B37}"/>
              </a:ext>
            </a:extLst>
          </p:cNvPr>
          <p:cNvPicPr>
            <a:picLocks noChangeAspect="1"/>
          </p:cNvPicPr>
          <p:nvPr/>
        </p:nvPicPr>
        <p:blipFill>
          <a:blip r:embed="rId3"/>
          <a:stretch>
            <a:fillRect/>
          </a:stretch>
        </p:blipFill>
        <p:spPr>
          <a:xfrm>
            <a:off x="5316681" y="827779"/>
            <a:ext cx="6487391" cy="831717"/>
          </a:xfrm>
          <a:prstGeom prst="rect">
            <a:avLst/>
          </a:prstGeom>
        </p:spPr>
      </p:pic>
      <p:pic>
        <p:nvPicPr>
          <p:cNvPr id="5" name="Image 4">
            <a:extLst>
              <a:ext uri="{FF2B5EF4-FFF2-40B4-BE49-F238E27FC236}">
                <a16:creationId xmlns:a16="http://schemas.microsoft.com/office/drawing/2014/main" id="{A7807432-2BB1-5D4D-BF0C-30DF8C682215}"/>
              </a:ext>
            </a:extLst>
          </p:cNvPr>
          <p:cNvPicPr>
            <a:picLocks noChangeAspect="1"/>
          </p:cNvPicPr>
          <p:nvPr/>
        </p:nvPicPr>
        <p:blipFill>
          <a:blip r:embed="rId4"/>
          <a:stretch>
            <a:fillRect/>
          </a:stretch>
        </p:blipFill>
        <p:spPr>
          <a:xfrm>
            <a:off x="4807528" y="1895025"/>
            <a:ext cx="6786961" cy="804718"/>
          </a:xfrm>
          <a:prstGeom prst="rect">
            <a:avLst/>
          </a:prstGeom>
        </p:spPr>
      </p:pic>
      <p:sp>
        <p:nvSpPr>
          <p:cNvPr id="6" name="Rectangle 5">
            <a:extLst>
              <a:ext uri="{FF2B5EF4-FFF2-40B4-BE49-F238E27FC236}">
                <a16:creationId xmlns:a16="http://schemas.microsoft.com/office/drawing/2014/main" id="{CCB8918F-756B-534B-AD8E-C4054E94B05C}"/>
              </a:ext>
            </a:extLst>
          </p:cNvPr>
          <p:cNvSpPr/>
          <p:nvPr/>
        </p:nvSpPr>
        <p:spPr>
          <a:xfrm>
            <a:off x="4918363" y="3535510"/>
            <a:ext cx="6885709" cy="3170099"/>
          </a:xfrm>
          <a:prstGeom prst="rect">
            <a:avLst/>
          </a:prstGeom>
        </p:spPr>
        <p:txBody>
          <a:bodyPr wrap="square">
            <a:spAutoFit/>
          </a:bodyPr>
          <a:lstStyle/>
          <a:p>
            <a:pPr algn="just"/>
            <a:r>
              <a:rPr lang="fr-FR" sz="2000" b="1" dirty="0"/>
              <a:t>Quinze enseignes</a:t>
            </a:r>
            <a:r>
              <a:rPr lang="fr-FR" sz="2000" dirty="0"/>
              <a:t> de </a:t>
            </a:r>
            <a:r>
              <a:rPr lang="fr-FR" sz="2000" dirty="0" err="1"/>
              <a:t>fast</a:t>
            </a:r>
            <a:r>
              <a:rPr lang="fr-FR" sz="2000" dirty="0"/>
              <a:t> </a:t>
            </a:r>
            <a:r>
              <a:rPr lang="fr-FR" sz="2000" dirty="0" err="1"/>
              <a:t>food</a:t>
            </a:r>
            <a:r>
              <a:rPr lang="fr-FR" sz="2000" dirty="0"/>
              <a:t> ont rencontré la secrétaire d'État à la Transition écologique en juin 2019. Elles </a:t>
            </a:r>
            <a:r>
              <a:rPr lang="fr-FR" sz="2000" b="1" dirty="0"/>
              <a:t>ont signé le « contrat d'engagement  </a:t>
            </a:r>
            <a:r>
              <a:rPr lang="fr-FR" sz="2000" dirty="0"/>
              <a:t>de la restauration rapide pour le tri de leurs déchets » incluant cet échéancier en trois ans que leur avait présenté Brune </a:t>
            </a:r>
            <a:r>
              <a:rPr lang="fr-FR" sz="2000" dirty="0" err="1"/>
              <a:t>Poirson</a:t>
            </a:r>
            <a:r>
              <a:rPr lang="fr-FR" sz="2000" dirty="0"/>
              <a:t>. </a:t>
            </a:r>
            <a:r>
              <a:rPr lang="fr-FR" sz="2000" dirty="0">
                <a:solidFill>
                  <a:srgbClr val="333333"/>
                </a:solidFill>
              </a:rPr>
              <a:t>Celui-ci demande aux enseignes de restauration rapide, qui comptent plus de 30.000 points de vente en France et servent quelque </a:t>
            </a:r>
            <a:r>
              <a:rPr lang="fr-FR" sz="2000" b="1" dirty="0">
                <a:solidFill>
                  <a:srgbClr val="333333"/>
                </a:solidFill>
              </a:rPr>
              <a:t>6 milliards de repas chaque année</a:t>
            </a:r>
            <a:r>
              <a:rPr lang="fr-FR" sz="2000" dirty="0">
                <a:solidFill>
                  <a:srgbClr val="333333"/>
                </a:solidFill>
              </a:rPr>
              <a:t>, de rendre au moins 70% de leurs restaurants opérationnels pour le tri des déchets d'ici fin 2019, puis 90% au 31 décembre 2020 et 100% au 31 décembre 2021.</a:t>
            </a:r>
            <a:endParaRPr lang="fr-FR" sz="2000" dirty="0"/>
          </a:p>
        </p:txBody>
      </p:sp>
      <p:pic>
        <p:nvPicPr>
          <p:cNvPr id="7" name="Image 6">
            <a:extLst>
              <a:ext uri="{FF2B5EF4-FFF2-40B4-BE49-F238E27FC236}">
                <a16:creationId xmlns:a16="http://schemas.microsoft.com/office/drawing/2014/main" id="{E41391CF-5CD7-C646-993A-8DD4A4675DD2}"/>
              </a:ext>
            </a:extLst>
          </p:cNvPr>
          <p:cNvPicPr>
            <a:picLocks noChangeAspect="1"/>
          </p:cNvPicPr>
          <p:nvPr/>
        </p:nvPicPr>
        <p:blipFill>
          <a:blip r:embed="rId5"/>
          <a:stretch>
            <a:fillRect/>
          </a:stretch>
        </p:blipFill>
        <p:spPr>
          <a:xfrm>
            <a:off x="5411932" y="2731655"/>
            <a:ext cx="5810250" cy="771943"/>
          </a:xfrm>
          <a:prstGeom prst="rect">
            <a:avLst/>
          </a:prstGeom>
        </p:spPr>
      </p:pic>
      <p:sp>
        <p:nvSpPr>
          <p:cNvPr id="3" name="ZoneTexte 2"/>
          <p:cNvSpPr txBox="1"/>
          <p:nvPr/>
        </p:nvSpPr>
        <p:spPr>
          <a:xfrm>
            <a:off x="5316680" y="159488"/>
            <a:ext cx="4965003" cy="369332"/>
          </a:xfrm>
          <a:prstGeom prst="rect">
            <a:avLst/>
          </a:prstGeom>
          <a:noFill/>
        </p:spPr>
        <p:txBody>
          <a:bodyPr wrap="square" rtlCol="0">
            <a:spAutoFit/>
          </a:bodyPr>
          <a:lstStyle/>
          <a:p>
            <a:r>
              <a:rPr lang="fr-FR" dirty="0" smtClean="0"/>
              <a:t>Pendant ce temps là, chez les concurrents de BK…</a:t>
            </a:r>
            <a:endParaRPr lang="fr-FR" dirty="0"/>
          </a:p>
        </p:txBody>
      </p:sp>
    </p:spTree>
    <p:extLst>
      <p:ext uri="{BB962C8B-B14F-4D97-AF65-F5344CB8AC3E}">
        <p14:creationId xmlns:p14="http://schemas.microsoft.com/office/powerpoint/2010/main" val="2036266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42"/>
          <p:cNvPicPr/>
          <p:nvPr/>
        </p:nvPicPr>
        <p:blipFill>
          <a:blip r:embed="rId2" cstate="print">
            <a:extLst>
              <a:ext uri="{28A0092B-C50C-407E-A947-70E740481C1C}">
                <a14:useLocalDpi xmlns:a14="http://schemas.microsoft.com/office/drawing/2010/main" val="0"/>
              </a:ext>
            </a:extLst>
          </a:blip>
          <a:stretch>
            <a:fillRect/>
          </a:stretch>
        </p:blipFill>
        <p:spPr>
          <a:xfrm>
            <a:off x="10367492" y="0"/>
            <a:ext cx="1824507" cy="953037"/>
          </a:xfrm>
          <a:prstGeom prst="rect">
            <a:avLst/>
          </a:prstGeom>
        </p:spPr>
      </p:pic>
      <p:pic>
        <p:nvPicPr>
          <p:cNvPr id="7" name="Image 22" descr="E:\seb\Dossiers tours 7 8\logos 2018\UnivTours-Logo vertica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71223" cy="953037"/>
          </a:xfrm>
          <a:prstGeom prst="rect">
            <a:avLst/>
          </a:prstGeom>
          <a:noFill/>
          <a:ln>
            <a:noFill/>
          </a:ln>
        </p:spPr>
      </p:pic>
      <p:graphicFrame>
        <p:nvGraphicFramePr>
          <p:cNvPr id="2" name="Diagrama 1"/>
          <p:cNvGraphicFramePr/>
          <p:nvPr>
            <p:extLst/>
          </p:nvPr>
        </p:nvGraphicFramePr>
        <p:xfrm>
          <a:off x="1682983" y="28477"/>
          <a:ext cx="8944377" cy="57513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Espace réservé du numéro de diapositive 2"/>
          <p:cNvSpPr>
            <a:spLocks noGrp="1"/>
          </p:cNvSpPr>
          <p:nvPr>
            <p:ph type="sldNum" sz="quarter" idx="12"/>
          </p:nvPr>
        </p:nvSpPr>
        <p:spPr>
          <a:xfrm>
            <a:off x="0" y="6492875"/>
            <a:ext cx="683339" cy="365125"/>
          </a:xfrm>
        </p:spPr>
        <p:txBody>
          <a:bodyPr/>
          <a:lstStyle/>
          <a:p>
            <a:fld id="{F02128DF-F4D6-44B2-A9BF-8E3FBA59C12A}" type="slidenum">
              <a:rPr lang="fr-FR" smtClean="0"/>
              <a:t>45</a:t>
            </a:fld>
            <a:endParaRPr lang="fr-FR" dirty="0"/>
          </a:p>
        </p:txBody>
      </p:sp>
    </p:spTree>
    <p:extLst>
      <p:ext uri="{BB962C8B-B14F-4D97-AF65-F5344CB8AC3E}">
        <p14:creationId xmlns:p14="http://schemas.microsoft.com/office/powerpoint/2010/main" val="34599232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Conclusion</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ZoneTexte 2"/>
          <p:cNvSpPr txBox="1"/>
          <p:nvPr/>
        </p:nvSpPr>
        <p:spPr>
          <a:xfrm>
            <a:off x="457199" y="1009650"/>
            <a:ext cx="9553575" cy="4401205"/>
          </a:xfrm>
          <a:prstGeom prst="rect">
            <a:avLst/>
          </a:prstGeom>
          <a:noFill/>
        </p:spPr>
        <p:txBody>
          <a:bodyPr wrap="square" rtlCol="0">
            <a:spAutoFit/>
          </a:bodyPr>
          <a:lstStyle/>
          <a:p>
            <a:r>
              <a:rPr lang="fr-FR" sz="2800" dirty="0" smtClean="0"/>
              <a:t>Audit en prévention des déchets d’entreprise</a:t>
            </a:r>
          </a:p>
          <a:p>
            <a:pPr marL="914400" lvl="1" indent="-457200">
              <a:buFont typeface="Arial" panose="020B0604020202020204" pitchFamily="34" charset="0"/>
              <a:buChar char="•"/>
            </a:pPr>
            <a:r>
              <a:rPr lang="fr-FR" sz="2800" dirty="0" smtClean="0"/>
              <a:t>Combien nous coutent nos déchets d’entreprise?</a:t>
            </a:r>
          </a:p>
          <a:p>
            <a:pPr marL="914400" lvl="1" indent="-457200">
              <a:buFont typeface="Arial" panose="020B0604020202020204" pitchFamily="34" charset="0"/>
              <a:buChar char="•"/>
            </a:pPr>
            <a:r>
              <a:rPr lang="fr-FR" sz="2800" dirty="0" smtClean="0"/>
              <a:t>Quels sont nos gisements?</a:t>
            </a:r>
          </a:p>
          <a:p>
            <a:pPr marL="914400" lvl="1" indent="-457200">
              <a:buFont typeface="Arial" panose="020B0604020202020204" pitchFamily="34" charset="0"/>
              <a:buChar char="•"/>
            </a:pPr>
            <a:r>
              <a:rPr lang="fr-FR" sz="2800" dirty="0" smtClean="0"/>
              <a:t>Nos déchets peuvent-ils nous rapporter de l’argent?</a:t>
            </a:r>
            <a:endParaRPr lang="fr-FR" sz="2800" dirty="0"/>
          </a:p>
          <a:p>
            <a:pPr marL="914400" lvl="1" indent="-457200">
              <a:buFont typeface="Arial" panose="020B0604020202020204" pitchFamily="34" charset="0"/>
              <a:buChar char="•"/>
            </a:pPr>
            <a:r>
              <a:rPr lang="fr-FR" sz="2800" dirty="0" smtClean="0"/>
              <a:t>Qui est sensibilisé? Conscientisé? Prêt à agir?</a:t>
            </a:r>
          </a:p>
          <a:p>
            <a:pPr marL="85725" lvl="1"/>
            <a:r>
              <a:rPr lang="fr-FR" sz="2800" dirty="0" smtClean="0"/>
              <a:t>Stand</a:t>
            </a:r>
          </a:p>
          <a:p>
            <a:pPr marL="85725" lvl="1"/>
            <a:r>
              <a:rPr lang="fr-FR" sz="2800" dirty="0"/>
              <a:t>A</a:t>
            </a:r>
            <a:r>
              <a:rPr lang="fr-FR" sz="2800" dirty="0" smtClean="0"/>
              <a:t>telier DIY</a:t>
            </a:r>
          </a:p>
          <a:p>
            <a:pPr marL="85725" lvl="1"/>
            <a:r>
              <a:rPr lang="fr-FR" sz="2800" dirty="0" smtClean="0"/>
              <a:t>Exposition temporaire</a:t>
            </a:r>
          </a:p>
          <a:p>
            <a:pPr marL="85725" lvl="1"/>
            <a:r>
              <a:rPr lang="fr-FR" sz="2800" dirty="0" smtClean="0"/>
              <a:t>Mécénat d’entreprise, partenariat</a:t>
            </a:r>
          </a:p>
          <a:p>
            <a:pPr marL="457200" indent="-9525">
              <a:buFont typeface="Arial" panose="020B0604020202020204" pitchFamily="34" charset="0"/>
              <a:buChar char="•"/>
            </a:pPr>
            <a:endParaRPr lang="fr-FR" sz="28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5480" y="5095344"/>
            <a:ext cx="6737604" cy="1488272"/>
          </a:xfrm>
          <a:prstGeom prst="rect">
            <a:avLst/>
          </a:prstGeom>
        </p:spPr>
      </p:pic>
    </p:spTree>
    <p:extLst>
      <p:ext uri="{BB962C8B-B14F-4D97-AF65-F5344CB8AC3E}">
        <p14:creationId xmlns:p14="http://schemas.microsoft.com/office/powerpoint/2010/main" val="2542519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a:extLst>
              <a:ext uri="{FF2B5EF4-FFF2-40B4-BE49-F238E27FC236}">
                <a16:creationId xmlns:a16="http://schemas.microsoft.com/office/drawing/2014/main" id="{7CDF5D46-002C-F845-88D2-B5F43E38D485}"/>
              </a:ext>
            </a:extLst>
          </p:cNvPr>
          <p:cNvSpPr>
            <a:spLocks noChangeArrowheads="1"/>
          </p:cNvSpPr>
          <p:nvPr/>
        </p:nvSpPr>
        <p:spPr bwMode="auto">
          <a:xfrm>
            <a:off x="1986968" y="220663"/>
            <a:ext cx="82752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fr-FR" altLang="fr-FR" dirty="0">
                <a:latin typeface="+mn-lt"/>
              </a:rPr>
              <a:t>Destination des flux de DNDAE collectés en 2012</a:t>
            </a:r>
          </a:p>
          <a:p>
            <a:pPr algn="ctr" eaLnBrk="1" hangingPunct="1">
              <a:spcBef>
                <a:spcPct val="0"/>
              </a:spcBef>
              <a:buFontTx/>
              <a:buNone/>
            </a:pPr>
            <a:r>
              <a:rPr lang="fr-FR" altLang="fr-FR" sz="2000" dirty="0">
                <a:latin typeface="+mn-lt"/>
              </a:rPr>
              <a:t>(hors inertes et déchets organiques)</a:t>
            </a:r>
          </a:p>
          <a:p>
            <a:pPr algn="ctr" eaLnBrk="1" hangingPunct="1">
              <a:spcBef>
                <a:spcPct val="0"/>
              </a:spcBef>
              <a:buFontTx/>
              <a:buNone/>
            </a:pPr>
            <a:r>
              <a:rPr lang="fr-FR" altLang="fr-FR" sz="2000" dirty="0">
                <a:latin typeface="+mn-lt"/>
              </a:rPr>
              <a:t>(ADEME 2016)</a:t>
            </a:r>
          </a:p>
        </p:txBody>
      </p:sp>
      <p:pic>
        <p:nvPicPr>
          <p:cNvPr id="110595" name="Image 1">
            <a:extLst>
              <a:ext uri="{FF2B5EF4-FFF2-40B4-BE49-F238E27FC236}">
                <a16:creationId xmlns:a16="http://schemas.microsoft.com/office/drawing/2014/main" id="{E94193CF-FDB2-A149-A887-61E603EFE2D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5566" y="1703112"/>
            <a:ext cx="80010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795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43" y="1372215"/>
            <a:ext cx="6011114" cy="3820058"/>
          </a:xfrm>
          <a:prstGeom prst="rect">
            <a:avLst/>
          </a:prstGeom>
        </p:spPr>
      </p:pic>
      <p:sp>
        <p:nvSpPr>
          <p:cNvPr id="5" name="ZoneTexte 4"/>
          <p:cNvSpPr txBox="1"/>
          <p:nvPr/>
        </p:nvSpPr>
        <p:spPr>
          <a:xfrm>
            <a:off x="6626578" y="2105561"/>
            <a:ext cx="3341511" cy="1323439"/>
          </a:xfrm>
          <a:prstGeom prst="rect">
            <a:avLst/>
          </a:prstGeom>
          <a:noFill/>
        </p:spPr>
        <p:txBody>
          <a:bodyPr wrap="square" rtlCol="0">
            <a:spAutoFit/>
          </a:bodyPr>
          <a:lstStyle/>
          <a:p>
            <a:r>
              <a:rPr lang="fr-FR" sz="4000" smtClean="0"/>
              <a:t>2. </a:t>
            </a:r>
            <a:r>
              <a:rPr lang="fr-FR" sz="4000" dirty="0" smtClean="0"/>
              <a:t>Contexte réglementaire</a:t>
            </a:r>
            <a:endParaRPr lang="fr-FR" sz="4000" dirty="0"/>
          </a:p>
        </p:txBody>
      </p:sp>
      <p:sp>
        <p:nvSpPr>
          <p:cNvPr id="6" name="Rectangle 5"/>
          <p:cNvSpPr/>
          <p:nvPr/>
        </p:nvSpPr>
        <p:spPr>
          <a:xfrm>
            <a:off x="3888023" y="5192273"/>
            <a:ext cx="2061783" cy="246221"/>
          </a:xfrm>
          <a:prstGeom prst="rect">
            <a:avLst/>
          </a:prstGeom>
        </p:spPr>
        <p:txBody>
          <a:bodyPr wrap="none">
            <a:spAutoFit/>
          </a:bodyPr>
          <a:lstStyle/>
          <a:p>
            <a:r>
              <a:rPr lang="fr-FR" sz="1000" dirty="0"/>
              <a:t>http://demain-lecole.over-blog.com</a:t>
            </a:r>
          </a:p>
        </p:txBody>
      </p:sp>
    </p:spTree>
    <p:extLst>
      <p:ext uri="{BB962C8B-B14F-4D97-AF65-F5344CB8AC3E}">
        <p14:creationId xmlns:p14="http://schemas.microsoft.com/office/powerpoint/2010/main" val="23729340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Image 1">
            <a:extLst>
              <a:ext uri="{FF2B5EF4-FFF2-40B4-BE49-F238E27FC236}">
                <a16:creationId xmlns:a16="http://schemas.microsoft.com/office/drawing/2014/main" id="{1B837ECD-8072-A14A-9A78-E21C73BF51F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51431" y="927099"/>
            <a:ext cx="8978419" cy="543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à coins arrondis 5">
            <a:extLst>
              <a:ext uri="{FF2B5EF4-FFF2-40B4-BE49-F238E27FC236}">
                <a16:creationId xmlns:a16="http://schemas.microsoft.com/office/drawing/2014/main" id="{CB0B7205-97B3-C148-931A-43516C1519A7}"/>
              </a:ext>
            </a:extLst>
          </p:cNvPr>
          <p:cNvSpPr>
            <a:spLocks noChangeArrowheads="1"/>
          </p:cNvSpPr>
          <p:nvPr/>
        </p:nvSpPr>
        <p:spPr bwMode="auto">
          <a:xfrm>
            <a:off x="4990961" y="1125538"/>
            <a:ext cx="1926673" cy="226184"/>
          </a:xfrm>
          <a:prstGeom prst="roundRect">
            <a:avLst>
              <a:gd name="adj" fmla="val 16667"/>
            </a:avLst>
          </a:prstGeom>
          <a:solidFill>
            <a:srgbClr val="FF3300">
              <a:alpha val="4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endParaRPr lang="fr-FR" altLang="fr-FR" sz="2400"/>
          </a:p>
        </p:txBody>
      </p:sp>
      <p:sp>
        <p:nvSpPr>
          <p:cNvPr id="20485" name="Rectangle à coins arrondis 6">
            <a:extLst>
              <a:ext uri="{FF2B5EF4-FFF2-40B4-BE49-F238E27FC236}">
                <a16:creationId xmlns:a16="http://schemas.microsoft.com/office/drawing/2014/main" id="{6F69735E-16A4-B340-8E69-FCCB2C0BEF2D}"/>
              </a:ext>
            </a:extLst>
          </p:cNvPr>
          <p:cNvSpPr>
            <a:spLocks noChangeArrowheads="1"/>
          </p:cNvSpPr>
          <p:nvPr/>
        </p:nvSpPr>
        <p:spPr bwMode="auto">
          <a:xfrm>
            <a:off x="2912440" y="1515302"/>
            <a:ext cx="2693229" cy="644801"/>
          </a:xfrm>
          <a:prstGeom prst="roundRect">
            <a:avLst>
              <a:gd name="adj" fmla="val 16667"/>
            </a:avLst>
          </a:prstGeom>
          <a:solidFill>
            <a:srgbClr val="FF3300">
              <a:alpha val="4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endParaRPr lang="fr-FR" altLang="fr-FR" sz="2400"/>
          </a:p>
        </p:txBody>
      </p:sp>
      <p:sp>
        <p:nvSpPr>
          <p:cNvPr id="20486" name="Rectangle à coins arrondis 7">
            <a:extLst>
              <a:ext uri="{FF2B5EF4-FFF2-40B4-BE49-F238E27FC236}">
                <a16:creationId xmlns:a16="http://schemas.microsoft.com/office/drawing/2014/main" id="{9A829F81-EE5E-0942-9EFF-976CAB6A01D0}"/>
              </a:ext>
            </a:extLst>
          </p:cNvPr>
          <p:cNvSpPr>
            <a:spLocks noChangeArrowheads="1"/>
          </p:cNvSpPr>
          <p:nvPr/>
        </p:nvSpPr>
        <p:spPr bwMode="auto">
          <a:xfrm>
            <a:off x="4026451" y="4274723"/>
            <a:ext cx="4401931" cy="204512"/>
          </a:xfrm>
          <a:prstGeom prst="roundRect">
            <a:avLst>
              <a:gd name="adj" fmla="val 16667"/>
            </a:avLst>
          </a:prstGeom>
          <a:solidFill>
            <a:srgbClr val="FF3300">
              <a:alpha val="4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endParaRPr lang="fr-FR" altLang="fr-FR" sz="2400"/>
          </a:p>
        </p:txBody>
      </p:sp>
      <p:sp>
        <p:nvSpPr>
          <p:cNvPr id="20487" name="Rectangle à coins arrondis 8">
            <a:extLst>
              <a:ext uri="{FF2B5EF4-FFF2-40B4-BE49-F238E27FC236}">
                <a16:creationId xmlns:a16="http://schemas.microsoft.com/office/drawing/2014/main" id="{312B0D3F-C221-E942-A502-FB881C2F9E00}"/>
              </a:ext>
            </a:extLst>
          </p:cNvPr>
          <p:cNvSpPr>
            <a:spLocks noChangeArrowheads="1"/>
          </p:cNvSpPr>
          <p:nvPr/>
        </p:nvSpPr>
        <p:spPr bwMode="auto">
          <a:xfrm>
            <a:off x="2697024" y="5095945"/>
            <a:ext cx="7043323" cy="1106072"/>
          </a:xfrm>
          <a:prstGeom prst="roundRect">
            <a:avLst>
              <a:gd name="adj" fmla="val 16667"/>
            </a:avLst>
          </a:prstGeom>
          <a:solidFill>
            <a:srgbClr val="FF3300">
              <a:alpha val="4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endParaRPr lang="fr-FR" altLang="fr-FR" sz="2400"/>
          </a:p>
        </p:txBody>
      </p:sp>
      <p:sp>
        <p:nvSpPr>
          <p:cNvPr id="20488" name="Text Box 2">
            <a:extLst>
              <a:ext uri="{FF2B5EF4-FFF2-40B4-BE49-F238E27FC236}">
                <a16:creationId xmlns:a16="http://schemas.microsoft.com/office/drawing/2014/main" id="{5BA73160-5307-F94C-8154-7E3B8B39757B}"/>
              </a:ext>
            </a:extLst>
          </p:cNvPr>
          <p:cNvSpPr txBox="1">
            <a:spLocks noChangeArrowheads="1"/>
          </p:cNvSpPr>
          <p:nvPr/>
        </p:nvSpPr>
        <p:spPr bwMode="auto">
          <a:xfrm>
            <a:off x="4656139" y="115889"/>
            <a:ext cx="35949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fr-FR" altLang="fr-FR" dirty="0">
                <a:latin typeface="+mn-lt"/>
              </a:rPr>
              <a:t>Cadre réglementaire</a:t>
            </a:r>
          </a:p>
        </p:txBody>
      </p:sp>
      <p:sp>
        <p:nvSpPr>
          <p:cNvPr id="10" name="Rectangle à coins arrondis 5">
            <a:extLst>
              <a:ext uri="{FF2B5EF4-FFF2-40B4-BE49-F238E27FC236}">
                <a16:creationId xmlns:a16="http://schemas.microsoft.com/office/drawing/2014/main" id="{AF560C1F-0ACE-AD41-BCE9-EC4A6F2C7F7F}"/>
              </a:ext>
            </a:extLst>
          </p:cNvPr>
          <p:cNvSpPr>
            <a:spLocks noChangeArrowheads="1"/>
          </p:cNvSpPr>
          <p:nvPr/>
        </p:nvSpPr>
        <p:spPr bwMode="auto">
          <a:xfrm>
            <a:off x="2930248" y="2152582"/>
            <a:ext cx="6677578" cy="471348"/>
          </a:xfrm>
          <a:prstGeom prst="roundRect">
            <a:avLst>
              <a:gd name="adj" fmla="val 16667"/>
            </a:avLst>
          </a:prstGeom>
          <a:solidFill>
            <a:srgbClr val="FF3300">
              <a:alpha val="4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endParaRPr lang="fr-FR" altLang="fr-FR" sz="2400"/>
          </a:p>
        </p:txBody>
      </p:sp>
    </p:spTree>
    <p:extLst>
      <p:ext uri="{BB962C8B-B14F-4D97-AF65-F5344CB8AC3E}">
        <p14:creationId xmlns:p14="http://schemas.microsoft.com/office/powerpoint/2010/main" val="4203436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Image 7">
            <a:extLst>
              <a:ext uri="{FF2B5EF4-FFF2-40B4-BE49-F238E27FC236}">
                <a16:creationId xmlns:a16="http://schemas.microsoft.com/office/drawing/2014/main" id="{B7675A76-C238-3444-A37F-B1D62DAD96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627" y="2120348"/>
            <a:ext cx="8144145" cy="352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re 3">
            <a:extLst>
              <a:ext uri="{FF2B5EF4-FFF2-40B4-BE49-F238E27FC236}">
                <a16:creationId xmlns:a16="http://schemas.microsoft.com/office/drawing/2014/main" id="{35E1D992-92B7-784E-9252-2B1F22112019}"/>
              </a:ext>
            </a:extLst>
          </p:cNvPr>
          <p:cNvSpPr>
            <a:spLocks noGrp="1" noChangeArrowheads="1"/>
          </p:cNvSpPr>
          <p:nvPr>
            <p:ph type="ctrTitle"/>
          </p:nvPr>
        </p:nvSpPr>
        <p:spPr>
          <a:xfrm>
            <a:off x="2135188" y="485637"/>
            <a:ext cx="7772400" cy="865188"/>
          </a:xfrm>
        </p:spPr>
        <p:txBody>
          <a:bodyPr>
            <a:noAutofit/>
          </a:bodyPr>
          <a:lstStyle/>
          <a:p>
            <a:r>
              <a:rPr lang="fr-FR" altLang="fr-FR" sz="3200" dirty="0">
                <a:latin typeface="+mn-lt"/>
                <a:ea typeface="ＭＳ Ｐゴシック" panose="020B0600070205080204" pitchFamily="34" charset="-128"/>
              </a:rPr>
              <a:t>Le principe de la hiérarchisation des modes de traitement</a:t>
            </a:r>
          </a:p>
        </p:txBody>
      </p:sp>
    </p:spTree>
    <p:extLst>
      <p:ext uri="{BB962C8B-B14F-4D97-AF65-F5344CB8AC3E}">
        <p14:creationId xmlns:p14="http://schemas.microsoft.com/office/powerpoint/2010/main" val="1803891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1690688"/>
            <a:ext cx="10898529" cy="1077218"/>
          </a:xfrm>
          <a:prstGeom prst="rect">
            <a:avLst/>
          </a:prstGeom>
        </p:spPr>
        <p:txBody>
          <a:bodyPr wrap="square">
            <a:spAutoFit/>
          </a:bodyPr>
          <a:lstStyle/>
          <a:p>
            <a:r>
              <a:rPr lang="fr-FR" sz="3200" i="1" dirty="0" smtClean="0"/>
              <a:t>« Démarche </a:t>
            </a:r>
            <a:r>
              <a:rPr lang="fr-FR" sz="3200" i="1" u="sng" dirty="0" smtClean="0"/>
              <a:t>volontaire</a:t>
            </a:r>
            <a:r>
              <a:rPr lang="fr-FR" sz="3200" i="1" dirty="0" smtClean="0"/>
              <a:t> et </a:t>
            </a:r>
            <a:r>
              <a:rPr lang="fr-FR" sz="3200" i="1" u="sng" dirty="0" smtClean="0"/>
              <a:t>systématique</a:t>
            </a:r>
            <a:r>
              <a:rPr lang="fr-FR" sz="3200" i="1" dirty="0" smtClean="0"/>
              <a:t> de réduction des déchets à la source »</a:t>
            </a:r>
          </a:p>
        </p:txBody>
      </p:sp>
      <p:sp>
        <p:nvSpPr>
          <p:cNvPr id="7" name="Rectangle 6"/>
          <p:cNvSpPr/>
          <p:nvPr/>
        </p:nvSpPr>
        <p:spPr>
          <a:xfrm>
            <a:off x="150604" y="3221403"/>
            <a:ext cx="12273719" cy="2677656"/>
          </a:xfrm>
          <a:prstGeom prst="rect">
            <a:avLst/>
          </a:prstGeom>
        </p:spPr>
        <p:txBody>
          <a:bodyPr wrap="square">
            <a:spAutoFit/>
          </a:bodyPr>
          <a:lstStyle/>
          <a:p>
            <a:r>
              <a:rPr lang="fr-FR" sz="2800" dirty="0" smtClean="0"/>
              <a:t>Les 5 « R »:</a:t>
            </a:r>
          </a:p>
          <a:p>
            <a:pPr marL="514350" indent="-514350">
              <a:buFont typeface="+mj-lt"/>
              <a:buAutoNum type="arabicPeriod"/>
            </a:pPr>
            <a:r>
              <a:rPr lang="fr-FR" sz="2800" b="1" dirty="0" smtClean="0">
                <a:solidFill>
                  <a:srgbClr val="FF0000"/>
                </a:solidFill>
              </a:rPr>
              <a:t>Refuser</a:t>
            </a:r>
            <a:r>
              <a:rPr lang="fr-FR" sz="2800" dirty="0"/>
              <a:t> </a:t>
            </a:r>
            <a:r>
              <a:rPr lang="fr-FR" sz="2800" dirty="0" smtClean="0"/>
              <a:t>tout ce dont on n’a pas besoin</a:t>
            </a:r>
          </a:p>
          <a:p>
            <a:pPr marL="514350" indent="-514350">
              <a:buFont typeface="+mj-lt"/>
              <a:buAutoNum type="arabicPeriod"/>
            </a:pPr>
            <a:r>
              <a:rPr lang="fr-FR" sz="2800" b="1" dirty="0" smtClean="0">
                <a:solidFill>
                  <a:srgbClr val="FF0000"/>
                </a:solidFill>
              </a:rPr>
              <a:t>Réduire </a:t>
            </a:r>
            <a:r>
              <a:rPr lang="fr-FR" sz="2800" dirty="0" smtClean="0"/>
              <a:t>ce qui nous fait plaisir pour mieux en profiter</a:t>
            </a:r>
          </a:p>
          <a:p>
            <a:pPr marL="514350" indent="-514350">
              <a:buFont typeface="+mj-lt"/>
              <a:buAutoNum type="arabicPeriod"/>
            </a:pPr>
            <a:r>
              <a:rPr lang="fr-FR" sz="2800" b="1" dirty="0" smtClean="0">
                <a:solidFill>
                  <a:srgbClr val="FF0000"/>
                </a:solidFill>
              </a:rPr>
              <a:t>Remplacer</a:t>
            </a:r>
            <a:r>
              <a:rPr lang="fr-FR" sz="2800" dirty="0" smtClean="0"/>
              <a:t>, </a:t>
            </a:r>
            <a:r>
              <a:rPr lang="fr-FR" sz="2800" dirty="0"/>
              <a:t>réparer, réutiliser </a:t>
            </a:r>
            <a:r>
              <a:rPr lang="fr-FR" sz="2800" dirty="0" smtClean="0"/>
              <a:t>pour </a:t>
            </a:r>
            <a:r>
              <a:rPr lang="fr-FR" sz="2800" dirty="0"/>
              <a:t>allonger la durée de vie des </a:t>
            </a:r>
            <a:r>
              <a:rPr lang="fr-FR" sz="2800" dirty="0" smtClean="0"/>
              <a:t>produits</a:t>
            </a:r>
          </a:p>
          <a:p>
            <a:pPr marL="514350" indent="-514350">
              <a:buFont typeface="+mj-lt"/>
              <a:buAutoNum type="arabicPeriod"/>
            </a:pPr>
            <a:r>
              <a:rPr lang="fr-FR" sz="2800" b="1" dirty="0" smtClean="0">
                <a:solidFill>
                  <a:srgbClr val="FF0000"/>
                </a:solidFill>
              </a:rPr>
              <a:t>Rendre à la nature </a:t>
            </a:r>
            <a:r>
              <a:rPr lang="fr-FR" sz="2800" dirty="0" smtClean="0"/>
              <a:t>tout ce qu’elle peut utiliser</a:t>
            </a:r>
          </a:p>
          <a:p>
            <a:pPr marL="514350" indent="-514350">
              <a:buFont typeface="+mj-lt"/>
              <a:buAutoNum type="arabicPeriod"/>
            </a:pPr>
            <a:r>
              <a:rPr lang="fr-FR" sz="2800" b="1" dirty="0" smtClean="0">
                <a:solidFill>
                  <a:srgbClr val="FF0000"/>
                </a:solidFill>
              </a:rPr>
              <a:t>Recycler</a:t>
            </a:r>
            <a:r>
              <a:rPr lang="fr-FR" sz="2800" dirty="0" smtClean="0"/>
              <a:t> pour créer de nouvelles ressources</a:t>
            </a:r>
            <a:endParaRPr lang="fr-FR" sz="2800" dirty="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Le Zéro Déchet, c’est quoi?</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889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TotalTime>
  <Words>2441</Words>
  <Application>Microsoft Office PowerPoint</Application>
  <PresentationFormat>Grand écran</PresentationFormat>
  <Paragraphs>786</Paragraphs>
  <Slides>46</Slides>
  <Notes>12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46</vt:i4>
      </vt:variant>
    </vt:vector>
  </HeadingPairs>
  <TitlesOfParts>
    <vt:vector size="54" baseType="lpstr">
      <vt:lpstr>ＭＳ Ｐゴシック</vt:lpstr>
      <vt:lpstr>Arial</vt:lpstr>
      <vt:lpstr>Calibri</vt:lpstr>
      <vt:lpstr>Calibri Light</vt:lpstr>
      <vt:lpstr>Cambria</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principe de la hiérarchisation des modes de traitement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Cas des biodéchets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de Microsoft Office</dc:creator>
  <cp:lastModifiedBy>Sébastien Moreau</cp:lastModifiedBy>
  <cp:revision>124</cp:revision>
  <cp:lastPrinted>2018-08-23T08:32:22Z</cp:lastPrinted>
  <dcterms:created xsi:type="dcterms:W3CDTF">2018-08-21T12:46:17Z</dcterms:created>
  <dcterms:modified xsi:type="dcterms:W3CDTF">2019-11-30T18:11:21Z</dcterms:modified>
</cp:coreProperties>
</file>